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0" r:id="rId1"/>
  </p:sldMasterIdLst>
  <p:notesMasterIdLst>
    <p:notesMasterId r:id="rId45"/>
  </p:notesMasterIdLst>
  <p:handoutMasterIdLst>
    <p:handoutMasterId r:id="rId46"/>
  </p:handoutMasterIdLst>
  <p:sldIdLst>
    <p:sldId id="273" r:id="rId2"/>
    <p:sldId id="571" r:id="rId3"/>
    <p:sldId id="534" r:id="rId4"/>
    <p:sldId id="517" r:id="rId5"/>
    <p:sldId id="518" r:id="rId6"/>
    <p:sldId id="519" r:id="rId7"/>
    <p:sldId id="520" r:id="rId8"/>
    <p:sldId id="515" r:id="rId9"/>
    <p:sldId id="539" r:id="rId10"/>
    <p:sldId id="516" r:id="rId11"/>
    <p:sldId id="524" r:id="rId12"/>
    <p:sldId id="526" r:id="rId13"/>
    <p:sldId id="521" r:id="rId14"/>
    <p:sldId id="522" r:id="rId15"/>
    <p:sldId id="527" r:id="rId16"/>
    <p:sldId id="542" r:id="rId17"/>
    <p:sldId id="543" r:id="rId18"/>
    <p:sldId id="544" r:id="rId19"/>
    <p:sldId id="511" r:id="rId20"/>
    <p:sldId id="486" r:id="rId21"/>
    <p:sldId id="557" r:id="rId22"/>
    <p:sldId id="566" r:id="rId23"/>
    <p:sldId id="567" r:id="rId24"/>
    <p:sldId id="568" r:id="rId25"/>
    <p:sldId id="531" r:id="rId26"/>
    <p:sldId id="532" r:id="rId27"/>
    <p:sldId id="457" r:id="rId28"/>
    <p:sldId id="546" r:id="rId29"/>
    <p:sldId id="533" r:id="rId30"/>
    <p:sldId id="467" r:id="rId31"/>
    <p:sldId id="504" r:id="rId32"/>
    <p:sldId id="545" r:id="rId33"/>
    <p:sldId id="561" r:id="rId34"/>
    <p:sldId id="562" r:id="rId35"/>
    <p:sldId id="563" r:id="rId36"/>
    <p:sldId id="553" r:id="rId37"/>
    <p:sldId id="565" r:id="rId38"/>
    <p:sldId id="569" r:id="rId39"/>
    <p:sldId id="363" r:id="rId40"/>
    <p:sldId id="530" r:id="rId41"/>
    <p:sldId id="529" r:id="rId42"/>
    <p:sldId id="547" r:id="rId43"/>
    <p:sldId id="560" r:id="rId44"/>
  </p:sldIdLst>
  <p:sldSz cx="9144000" cy="6858000" type="screen4x3"/>
  <p:notesSz cx="6400800" cy="8686800"/>
  <p:embeddedFontLst>
    <p:embeddedFont>
      <p:font typeface="Verdana" pitchFamily="34" charset="0"/>
      <p:regular r:id="rId47"/>
      <p:bold r:id="rId48"/>
      <p:italic r:id="rId49"/>
      <p:boldItalic r:id="rId50"/>
    </p:embeddedFont>
    <p:embeddedFont>
      <p:font typeface="VerdanaBar" pitchFamily="34" charset="0"/>
      <p:regular r:id="rId51"/>
    </p:embeddedFont>
    <p:embeddedFont>
      <p:font typeface="VerdanaEqn" pitchFamily="34" charset="0"/>
      <p:regular r:id="rId52"/>
    </p:embeddedFont>
    <p:embeddedFont>
      <p:font typeface="Calibri" pitchFamily="34" charset="0"/>
      <p:regular r:id="rId53"/>
      <p:bold r:id="rId54"/>
      <p:italic r:id="rId55"/>
      <p:boldItalic r:id="rId56"/>
    </p:embeddedFont>
  </p:embeddedFontLst>
  <p:defaultTextStyle>
    <a:defPPr>
      <a:defRPr lang="de-DE"/>
    </a:defPPr>
    <a:lvl1pPr algn="r" rtl="0" fontAlgn="base">
      <a:spcBef>
        <a:spcPct val="0"/>
      </a:spcBef>
      <a:spcAft>
        <a:spcPct val="0"/>
      </a:spcAft>
      <a:defRPr sz="1000" kern="1200">
        <a:solidFill>
          <a:schemeClr val="tx1"/>
        </a:solidFill>
        <a:latin typeface="Verdana" pitchFamily="34" charset="0"/>
        <a:ea typeface="+mn-ea"/>
        <a:cs typeface="+mn-cs"/>
      </a:defRPr>
    </a:lvl1pPr>
    <a:lvl2pPr marL="457200" algn="r" rtl="0" fontAlgn="base">
      <a:spcBef>
        <a:spcPct val="0"/>
      </a:spcBef>
      <a:spcAft>
        <a:spcPct val="0"/>
      </a:spcAft>
      <a:defRPr sz="1000" kern="1200">
        <a:solidFill>
          <a:schemeClr val="tx1"/>
        </a:solidFill>
        <a:latin typeface="Verdana" pitchFamily="34" charset="0"/>
        <a:ea typeface="+mn-ea"/>
        <a:cs typeface="+mn-cs"/>
      </a:defRPr>
    </a:lvl2pPr>
    <a:lvl3pPr marL="914400" algn="r" rtl="0" fontAlgn="base">
      <a:spcBef>
        <a:spcPct val="0"/>
      </a:spcBef>
      <a:spcAft>
        <a:spcPct val="0"/>
      </a:spcAft>
      <a:defRPr sz="1000" kern="1200">
        <a:solidFill>
          <a:schemeClr val="tx1"/>
        </a:solidFill>
        <a:latin typeface="Verdana" pitchFamily="34" charset="0"/>
        <a:ea typeface="+mn-ea"/>
        <a:cs typeface="+mn-cs"/>
      </a:defRPr>
    </a:lvl3pPr>
    <a:lvl4pPr marL="1371600" algn="r" rtl="0" fontAlgn="base">
      <a:spcBef>
        <a:spcPct val="0"/>
      </a:spcBef>
      <a:spcAft>
        <a:spcPct val="0"/>
      </a:spcAft>
      <a:defRPr sz="1000" kern="1200">
        <a:solidFill>
          <a:schemeClr val="tx1"/>
        </a:solidFill>
        <a:latin typeface="Verdana" pitchFamily="34" charset="0"/>
        <a:ea typeface="+mn-ea"/>
        <a:cs typeface="+mn-cs"/>
      </a:defRPr>
    </a:lvl4pPr>
    <a:lvl5pPr marL="1828800" algn="r" rtl="0" fontAlgn="base">
      <a:spcBef>
        <a:spcPct val="0"/>
      </a:spcBef>
      <a:spcAft>
        <a:spcPct val="0"/>
      </a:spcAft>
      <a:defRPr sz="1000" kern="1200">
        <a:solidFill>
          <a:schemeClr val="tx1"/>
        </a:solidFill>
        <a:latin typeface="Verdana" pitchFamily="34" charset="0"/>
        <a:ea typeface="+mn-ea"/>
        <a:cs typeface="+mn-cs"/>
      </a:defRPr>
    </a:lvl5pPr>
    <a:lvl6pPr marL="2286000" algn="l" defTabSz="914400" rtl="0" eaLnBrk="1" latinLnBrk="0" hangingPunct="1">
      <a:defRPr sz="1000" kern="1200">
        <a:solidFill>
          <a:schemeClr val="tx1"/>
        </a:solidFill>
        <a:latin typeface="Verdana" pitchFamily="34" charset="0"/>
        <a:ea typeface="+mn-ea"/>
        <a:cs typeface="+mn-cs"/>
      </a:defRPr>
    </a:lvl6pPr>
    <a:lvl7pPr marL="2743200" algn="l" defTabSz="914400" rtl="0" eaLnBrk="1" latinLnBrk="0" hangingPunct="1">
      <a:defRPr sz="1000" kern="1200">
        <a:solidFill>
          <a:schemeClr val="tx1"/>
        </a:solidFill>
        <a:latin typeface="Verdana" pitchFamily="34" charset="0"/>
        <a:ea typeface="+mn-ea"/>
        <a:cs typeface="+mn-cs"/>
      </a:defRPr>
    </a:lvl7pPr>
    <a:lvl8pPr marL="3200400" algn="l" defTabSz="914400" rtl="0" eaLnBrk="1" latinLnBrk="0" hangingPunct="1">
      <a:defRPr sz="1000" kern="1200">
        <a:solidFill>
          <a:schemeClr val="tx1"/>
        </a:solidFill>
        <a:latin typeface="Verdana" pitchFamily="34" charset="0"/>
        <a:ea typeface="+mn-ea"/>
        <a:cs typeface="+mn-cs"/>
      </a:defRPr>
    </a:lvl8pPr>
    <a:lvl9pPr marL="3657600" algn="l" defTabSz="914400" rtl="0" eaLnBrk="1" latinLnBrk="0" hangingPunct="1">
      <a:defRPr sz="10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99CCFF"/>
    <a:srgbClr val="01ED39"/>
    <a:srgbClr val="0000FF"/>
    <a:srgbClr val="6699FF"/>
    <a:srgbClr val="DDDDDD"/>
    <a:srgbClr val="A50021"/>
    <a:srgbClr val="C0C0C0"/>
    <a:srgbClr val="FFFFFF"/>
    <a:srgbClr val="FFCC00"/>
  </p:clrMru>
</p:presentationPr>
</file>

<file path=ppt/tableStyles.xml><?xml version="1.0" encoding="utf-8"?>
<a:tblStyleLst xmlns:a="http://schemas.openxmlformats.org/drawingml/2006/main" def="{5C22544A-7EE6-4342-B048-85BDC9FD1C3A}">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32" autoAdjust="0"/>
    <p:restoredTop sz="84561" autoAdjust="0"/>
  </p:normalViewPr>
  <p:slideViewPr>
    <p:cSldViewPr showGuides="1">
      <p:cViewPr varScale="1">
        <p:scale>
          <a:sx n="59" d="100"/>
          <a:sy n="59" d="100"/>
        </p:scale>
        <p:origin x="-930" y="-78"/>
      </p:cViewPr>
      <p:guideLst>
        <p:guide orient="horz" pos="1008"/>
        <p:guide pos="552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99" d="100"/>
        <a:sy n="99" d="100"/>
      </p:scale>
      <p:origin x="0" y="0"/>
    </p:cViewPr>
  </p:sorterViewPr>
  <p:notesViewPr>
    <p:cSldViewPr showGuides="1">
      <p:cViewPr varScale="1">
        <p:scale>
          <a:sx n="51" d="100"/>
          <a:sy n="51" d="100"/>
        </p:scale>
        <p:origin x="-1812" y="-102"/>
      </p:cViewPr>
      <p:guideLst>
        <p:guide orient="horz" pos="2736"/>
        <p:guide pos="2016"/>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xfrm>
            <a:off x="0" y="1"/>
            <a:ext cx="2772569" cy="433765"/>
          </a:xfrm>
          <a:prstGeom prst="rect">
            <a:avLst/>
          </a:prstGeom>
          <a:noFill/>
          <a:ln w="9525">
            <a:noFill/>
            <a:miter lim="800000"/>
            <a:headEnd/>
            <a:tailEnd/>
          </a:ln>
          <a:effectLst/>
        </p:spPr>
        <p:txBody>
          <a:bodyPr vert="horz" wrap="square" lIns="81539" tIns="40770" rIns="81539" bIns="40770" numCol="1" anchor="t" anchorCtr="0" compatLnSpc="1">
            <a:prstTxWarp prst="textNoShape">
              <a:avLst/>
            </a:prstTxWarp>
          </a:bodyPr>
          <a:lstStyle>
            <a:lvl1pPr algn="l">
              <a:defRPr sz="1100"/>
            </a:lvl1pPr>
          </a:lstStyle>
          <a:p>
            <a:endParaRPr lang="de-DE"/>
          </a:p>
        </p:txBody>
      </p:sp>
      <p:sp>
        <p:nvSpPr>
          <p:cNvPr id="147459" name="Rectangle 3"/>
          <p:cNvSpPr>
            <a:spLocks noGrp="1" noChangeArrowheads="1"/>
          </p:cNvSpPr>
          <p:nvPr>
            <p:ph type="dt" sz="quarter" idx="1"/>
          </p:nvPr>
        </p:nvSpPr>
        <p:spPr bwMode="auto">
          <a:xfrm>
            <a:off x="3628231" y="1"/>
            <a:ext cx="2772569" cy="433765"/>
          </a:xfrm>
          <a:prstGeom prst="rect">
            <a:avLst/>
          </a:prstGeom>
          <a:noFill/>
          <a:ln w="9525">
            <a:noFill/>
            <a:miter lim="800000"/>
            <a:headEnd/>
            <a:tailEnd/>
          </a:ln>
          <a:effectLst/>
        </p:spPr>
        <p:txBody>
          <a:bodyPr vert="horz" wrap="square" lIns="81539" tIns="40770" rIns="81539" bIns="40770" numCol="1" anchor="t" anchorCtr="0" compatLnSpc="1">
            <a:prstTxWarp prst="textNoShape">
              <a:avLst/>
            </a:prstTxWarp>
          </a:bodyPr>
          <a:lstStyle>
            <a:lvl1pPr>
              <a:defRPr sz="1100"/>
            </a:lvl1pPr>
          </a:lstStyle>
          <a:p>
            <a:endParaRPr lang="de-DE"/>
          </a:p>
        </p:txBody>
      </p:sp>
      <p:sp>
        <p:nvSpPr>
          <p:cNvPr id="147460" name="Rectangle 4"/>
          <p:cNvSpPr>
            <a:spLocks noGrp="1" noChangeArrowheads="1"/>
          </p:cNvSpPr>
          <p:nvPr>
            <p:ph type="ftr" sz="quarter" idx="2"/>
          </p:nvPr>
        </p:nvSpPr>
        <p:spPr bwMode="auto">
          <a:xfrm>
            <a:off x="0" y="8253035"/>
            <a:ext cx="2772569" cy="433765"/>
          </a:xfrm>
          <a:prstGeom prst="rect">
            <a:avLst/>
          </a:prstGeom>
          <a:noFill/>
          <a:ln w="9525">
            <a:noFill/>
            <a:miter lim="800000"/>
            <a:headEnd/>
            <a:tailEnd/>
          </a:ln>
          <a:effectLst/>
        </p:spPr>
        <p:txBody>
          <a:bodyPr vert="horz" wrap="square" lIns="81539" tIns="40770" rIns="81539" bIns="40770" numCol="1" anchor="b" anchorCtr="0" compatLnSpc="1">
            <a:prstTxWarp prst="textNoShape">
              <a:avLst/>
            </a:prstTxWarp>
          </a:bodyPr>
          <a:lstStyle>
            <a:lvl1pPr algn="l">
              <a:defRPr sz="1100"/>
            </a:lvl1pPr>
          </a:lstStyle>
          <a:p>
            <a:endParaRPr lang="de-DE"/>
          </a:p>
        </p:txBody>
      </p:sp>
      <p:sp>
        <p:nvSpPr>
          <p:cNvPr id="147461" name="Rectangle 5"/>
          <p:cNvSpPr>
            <a:spLocks noGrp="1" noChangeArrowheads="1"/>
          </p:cNvSpPr>
          <p:nvPr>
            <p:ph type="sldNum" sz="quarter" idx="3"/>
          </p:nvPr>
        </p:nvSpPr>
        <p:spPr bwMode="auto">
          <a:xfrm>
            <a:off x="3628231" y="8253035"/>
            <a:ext cx="2772569" cy="433765"/>
          </a:xfrm>
          <a:prstGeom prst="rect">
            <a:avLst/>
          </a:prstGeom>
          <a:noFill/>
          <a:ln w="9525">
            <a:noFill/>
            <a:miter lim="800000"/>
            <a:headEnd/>
            <a:tailEnd/>
          </a:ln>
          <a:effectLst/>
        </p:spPr>
        <p:txBody>
          <a:bodyPr vert="horz" wrap="square" lIns="81539" tIns="40770" rIns="81539" bIns="40770" numCol="1" anchor="b" anchorCtr="0" compatLnSpc="1">
            <a:prstTxWarp prst="textNoShape">
              <a:avLst/>
            </a:prstTxWarp>
          </a:bodyPr>
          <a:lstStyle>
            <a:lvl1pPr>
              <a:defRPr sz="1100"/>
            </a:lvl1pPr>
          </a:lstStyle>
          <a:p>
            <a:fld id="{A5B2837C-C8DF-485B-8E9D-82B71393978F}" type="slidenum">
              <a:rPr lang="de-DE"/>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2772569" cy="433765"/>
          </a:xfrm>
          <a:prstGeom prst="rect">
            <a:avLst/>
          </a:prstGeom>
          <a:noFill/>
          <a:ln w="9525">
            <a:noFill/>
            <a:miter lim="800000"/>
            <a:headEnd/>
            <a:tailEnd/>
          </a:ln>
          <a:effectLst/>
        </p:spPr>
        <p:txBody>
          <a:bodyPr vert="horz" wrap="square" lIns="81539" tIns="40770" rIns="81539" bIns="40770" numCol="1" anchor="t" anchorCtr="0" compatLnSpc="1">
            <a:prstTxWarp prst="textNoShape">
              <a:avLst/>
            </a:prstTxWarp>
          </a:bodyPr>
          <a:lstStyle>
            <a:lvl1pPr algn="l">
              <a:defRPr sz="1100"/>
            </a:lvl1pPr>
          </a:lstStyle>
          <a:p>
            <a:endParaRPr lang="de-DE"/>
          </a:p>
        </p:txBody>
      </p:sp>
      <p:sp>
        <p:nvSpPr>
          <p:cNvPr id="4099" name="Rectangle 3"/>
          <p:cNvSpPr>
            <a:spLocks noGrp="1" noChangeArrowheads="1"/>
          </p:cNvSpPr>
          <p:nvPr>
            <p:ph type="dt" idx="1"/>
          </p:nvPr>
        </p:nvSpPr>
        <p:spPr bwMode="auto">
          <a:xfrm>
            <a:off x="3628231" y="1"/>
            <a:ext cx="2772569" cy="433765"/>
          </a:xfrm>
          <a:prstGeom prst="rect">
            <a:avLst/>
          </a:prstGeom>
          <a:noFill/>
          <a:ln w="9525">
            <a:noFill/>
            <a:miter lim="800000"/>
            <a:headEnd/>
            <a:tailEnd/>
          </a:ln>
          <a:effectLst/>
        </p:spPr>
        <p:txBody>
          <a:bodyPr vert="horz" wrap="square" lIns="81539" tIns="40770" rIns="81539" bIns="40770" numCol="1" anchor="t" anchorCtr="0" compatLnSpc="1">
            <a:prstTxWarp prst="textNoShape">
              <a:avLst/>
            </a:prstTxWarp>
          </a:bodyPr>
          <a:lstStyle>
            <a:lvl1pPr>
              <a:defRPr sz="1100"/>
            </a:lvl1pPr>
          </a:lstStyle>
          <a:p>
            <a:endParaRPr lang="de-DE"/>
          </a:p>
        </p:txBody>
      </p:sp>
      <p:sp>
        <p:nvSpPr>
          <p:cNvPr id="4100" name="Rectangle 4"/>
          <p:cNvSpPr>
            <a:spLocks noGrp="1" noRot="1" noChangeAspect="1" noChangeArrowheads="1" noTextEdit="1"/>
          </p:cNvSpPr>
          <p:nvPr>
            <p:ph type="sldImg" idx="2"/>
          </p:nvPr>
        </p:nvSpPr>
        <p:spPr bwMode="auto">
          <a:xfrm>
            <a:off x="1028700" y="652463"/>
            <a:ext cx="4343400" cy="32575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854274" y="4126518"/>
            <a:ext cx="4692253" cy="3908198"/>
          </a:xfrm>
          <a:prstGeom prst="rect">
            <a:avLst/>
          </a:prstGeom>
          <a:noFill/>
          <a:ln w="9525">
            <a:noFill/>
            <a:miter lim="800000"/>
            <a:headEnd/>
            <a:tailEnd/>
          </a:ln>
          <a:effectLst/>
        </p:spPr>
        <p:txBody>
          <a:bodyPr vert="horz" wrap="square" lIns="81539" tIns="40770" rIns="81539" bIns="4077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102" name="Rectangle 6"/>
          <p:cNvSpPr>
            <a:spLocks noGrp="1" noChangeArrowheads="1"/>
          </p:cNvSpPr>
          <p:nvPr>
            <p:ph type="ftr" sz="quarter" idx="4"/>
          </p:nvPr>
        </p:nvSpPr>
        <p:spPr bwMode="auto">
          <a:xfrm>
            <a:off x="0" y="8253035"/>
            <a:ext cx="2772569" cy="433765"/>
          </a:xfrm>
          <a:prstGeom prst="rect">
            <a:avLst/>
          </a:prstGeom>
          <a:noFill/>
          <a:ln w="9525">
            <a:noFill/>
            <a:miter lim="800000"/>
            <a:headEnd/>
            <a:tailEnd/>
          </a:ln>
          <a:effectLst/>
        </p:spPr>
        <p:txBody>
          <a:bodyPr vert="horz" wrap="square" lIns="81539" tIns="40770" rIns="81539" bIns="40770" numCol="1" anchor="b" anchorCtr="0" compatLnSpc="1">
            <a:prstTxWarp prst="textNoShape">
              <a:avLst/>
            </a:prstTxWarp>
          </a:bodyPr>
          <a:lstStyle>
            <a:lvl1pPr algn="l">
              <a:defRPr sz="1100"/>
            </a:lvl1pPr>
          </a:lstStyle>
          <a:p>
            <a:endParaRPr lang="de-DE"/>
          </a:p>
        </p:txBody>
      </p:sp>
      <p:sp>
        <p:nvSpPr>
          <p:cNvPr id="4103" name="Rectangle 7"/>
          <p:cNvSpPr>
            <a:spLocks noGrp="1" noChangeArrowheads="1"/>
          </p:cNvSpPr>
          <p:nvPr>
            <p:ph type="sldNum" sz="quarter" idx="5"/>
          </p:nvPr>
        </p:nvSpPr>
        <p:spPr bwMode="auto">
          <a:xfrm>
            <a:off x="3628231" y="8253035"/>
            <a:ext cx="2772569" cy="433765"/>
          </a:xfrm>
          <a:prstGeom prst="rect">
            <a:avLst/>
          </a:prstGeom>
          <a:noFill/>
          <a:ln w="9525">
            <a:noFill/>
            <a:miter lim="800000"/>
            <a:headEnd/>
            <a:tailEnd/>
          </a:ln>
          <a:effectLst/>
        </p:spPr>
        <p:txBody>
          <a:bodyPr vert="horz" wrap="square" lIns="81539" tIns="40770" rIns="81539" bIns="40770" numCol="1" anchor="b" anchorCtr="0" compatLnSpc="1">
            <a:prstTxWarp prst="textNoShape">
              <a:avLst/>
            </a:prstTxWarp>
          </a:bodyPr>
          <a:lstStyle>
            <a:lvl1pPr>
              <a:defRPr sz="1100"/>
            </a:lvl1pPr>
          </a:lstStyle>
          <a:p>
            <a:fld id="{9D1FC4B6-1EE0-45AE-85C6-C0E1E1CF7591}" type="slidenum">
              <a:rPr lang="de-DE"/>
              <a:pPr/>
              <a:t>‹Nr.›</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erdana" pitchFamily="34" charset="0"/>
        <a:ea typeface="+mn-ea"/>
        <a:cs typeface="+mn-cs"/>
      </a:defRPr>
    </a:lvl1pPr>
    <a:lvl2pPr marL="457200" algn="l" rtl="0" fontAlgn="base">
      <a:spcBef>
        <a:spcPct val="30000"/>
      </a:spcBef>
      <a:spcAft>
        <a:spcPct val="0"/>
      </a:spcAft>
      <a:defRPr sz="1200" kern="1200">
        <a:solidFill>
          <a:schemeClr val="tx1"/>
        </a:solidFill>
        <a:latin typeface="Verdana" pitchFamily="34" charset="0"/>
        <a:ea typeface="+mn-ea"/>
        <a:cs typeface="+mn-cs"/>
      </a:defRPr>
    </a:lvl2pPr>
    <a:lvl3pPr marL="914400" algn="l" rtl="0" fontAlgn="base">
      <a:spcBef>
        <a:spcPct val="30000"/>
      </a:spcBef>
      <a:spcAft>
        <a:spcPct val="0"/>
      </a:spcAft>
      <a:defRPr sz="1200" kern="1200">
        <a:solidFill>
          <a:schemeClr val="tx1"/>
        </a:solidFill>
        <a:latin typeface="Verdana" pitchFamily="34" charset="0"/>
        <a:ea typeface="+mn-ea"/>
        <a:cs typeface="+mn-cs"/>
      </a:defRPr>
    </a:lvl3pPr>
    <a:lvl4pPr marL="1371600" algn="l" rtl="0" fontAlgn="base">
      <a:spcBef>
        <a:spcPct val="30000"/>
      </a:spcBef>
      <a:spcAft>
        <a:spcPct val="0"/>
      </a:spcAft>
      <a:defRPr sz="1200" kern="1200">
        <a:solidFill>
          <a:schemeClr val="tx1"/>
        </a:solidFill>
        <a:latin typeface="Verdana" pitchFamily="34" charset="0"/>
        <a:ea typeface="+mn-ea"/>
        <a:cs typeface="+mn-cs"/>
      </a:defRPr>
    </a:lvl4pPr>
    <a:lvl5pPr marL="1828800" algn="l" rtl="0" fontAlgn="base">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3EEAB2-2247-4AF8-8827-EDCA11A379F5}" type="slidenum">
              <a:rPr lang="de-DE"/>
              <a:pPr/>
              <a:t>1</a:t>
            </a:fld>
            <a:endParaRPr lang="de-DE"/>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smtClean="0"/>
              <a:t>Thank you very much for the invitation. As the</a:t>
            </a:r>
            <a:r>
              <a:rPr lang="en-US" baseline="0" smtClean="0"/>
              <a:t> last speaker of the conference I was asked to talk about all these puzzling X,Y and Z states found mainly at the B-factories.</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573760-0469-4245-B14B-CDF4D8CDED15}" type="slidenum">
              <a:rPr lang="de-DE"/>
              <a:pPr/>
              <a:t>10</a:t>
            </a:fld>
            <a:endParaRPr lang="de-DE"/>
          </a:p>
        </p:txBody>
      </p:sp>
      <p:sp>
        <p:nvSpPr>
          <p:cNvPr id="296962" name="Rectangle 2"/>
          <p:cNvSpPr>
            <a:spLocks noGrp="1" noRot="1" noChangeAspect="1" noChangeArrowheads="1" noTextEdit="1"/>
          </p:cNvSpPr>
          <p:nvPr>
            <p:ph type="sldImg"/>
          </p:nvPr>
        </p:nvSpPr>
        <p:spPr bwMode="auto">
          <a:xfrm>
            <a:off x="1028700" y="650875"/>
            <a:ext cx="4343400" cy="3257550"/>
          </a:xfrm>
          <a:prstGeom prst="rect">
            <a:avLst/>
          </a:prstGeom>
          <a:solidFill>
            <a:srgbClr val="FFFFFF"/>
          </a:solidFill>
          <a:ln>
            <a:solidFill>
              <a:srgbClr val="000000"/>
            </a:solidFill>
            <a:miter lim="800000"/>
            <a:headEnd/>
            <a:tailEnd/>
          </a:ln>
        </p:spPr>
      </p:sp>
      <p:sp>
        <p:nvSpPr>
          <p:cNvPr id="296963" name="Rectangle 3"/>
          <p:cNvSpPr>
            <a:spLocks noGrp="1" noChangeArrowheads="1"/>
          </p:cNvSpPr>
          <p:nvPr>
            <p:ph type="body" idx="1"/>
          </p:nvPr>
        </p:nvSpPr>
        <p:spPr bwMode="auto">
          <a:xfrm>
            <a:off x="853939" y="4126230"/>
            <a:ext cx="4692923" cy="3909060"/>
          </a:xfrm>
          <a:prstGeom prst="rect">
            <a:avLst/>
          </a:prstGeom>
          <a:solidFill>
            <a:srgbClr val="FFFFFF"/>
          </a:solidFill>
          <a:ln>
            <a:solidFill>
              <a:srgbClr val="000000"/>
            </a:solidFill>
            <a:miter lim="800000"/>
            <a:headEnd/>
            <a:tailEnd/>
          </a:ln>
        </p:spPr>
        <p:txBody>
          <a:bodyPr/>
          <a:lstStyle/>
          <a:p>
            <a:r>
              <a:rPr lang="de-DE" sz="1000" b="0" i="0" u="none" baseline="0" smtClean="0">
                <a:solidFill>
                  <a:srgbClr val="000066"/>
                </a:solidFill>
                <a:cs typeface="Arial" charset="0"/>
              </a:rPr>
              <a:t>... neben den Mesonen oder Baryonen, die wir schon kennen.</a:t>
            </a:r>
          </a:p>
          <a:p>
            <a:endParaRPr lang="de-DE" sz="1000" b="0" i="0" u="none" baseline="0" smtClean="0">
              <a:solidFill>
                <a:srgbClr val="000066"/>
              </a:solidFill>
              <a:cs typeface="Arial" charset="0"/>
            </a:endParaRPr>
          </a:p>
          <a:p>
            <a:r>
              <a:rPr lang="de-DE" sz="1000" b="0" i="0" u="none" baseline="0" smtClean="0">
                <a:solidFill>
                  <a:srgbClr val="000066"/>
                </a:solidFill>
                <a:cs typeface="Arial" charset="0"/>
              </a:rPr>
              <a:t>Diese Zustaende sind alle sehr spekulativ. Da sie unterschiedliche innere Struktur haben, haben alle auch unterschiedliche Termschemata, in die sie einsortiert werden.</a:t>
            </a:r>
            <a:endParaRPr lang="en-US" baseline="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txBox="1">
            <a:spLocks noGrp="1" noChangeArrowheads="1"/>
          </p:cNvSpPr>
          <p:nvPr/>
        </p:nvSpPr>
        <p:spPr bwMode="auto">
          <a:xfrm>
            <a:off x="3629025" y="8253413"/>
            <a:ext cx="2771775" cy="433387"/>
          </a:xfrm>
          <a:prstGeom prst="rect">
            <a:avLst/>
          </a:prstGeom>
          <a:noFill/>
          <a:ln w="9525">
            <a:noFill/>
            <a:miter lim="800000"/>
            <a:headEnd/>
            <a:tailEnd/>
          </a:ln>
        </p:spPr>
        <p:txBody>
          <a:bodyPr lIns="81528" tIns="40764" rIns="81528" bIns="40764" anchor="b"/>
          <a:lstStyle/>
          <a:p>
            <a:pPr algn="r" defTabSz="815975" eaLnBrk="1" hangingPunct="1"/>
            <a:fld id="{9466CD5F-3CC5-457B-BA0C-CACD0076A395}" type="slidenum">
              <a:rPr lang="de-DE" sz="1100"/>
              <a:pPr algn="r" defTabSz="815975" eaLnBrk="1" hangingPunct="1"/>
              <a:t>11</a:t>
            </a:fld>
            <a:endParaRPr lang="de-DE" sz="1100"/>
          </a:p>
        </p:txBody>
      </p:sp>
      <p:sp>
        <p:nvSpPr>
          <p:cNvPr id="208899" name="Folienbildplatzhalter 1"/>
          <p:cNvSpPr>
            <a:spLocks noGrp="1" noRot="1" noChangeAspect="1" noTextEdit="1"/>
          </p:cNvSpPr>
          <p:nvPr>
            <p:ph type="sldImg"/>
          </p:nvPr>
        </p:nvSpPr>
        <p:spPr>
          <a:xfrm>
            <a:off x="1030288" y="652463"/>
            <a:ext cx="4341812" cy="3255962"/>
          </a:xfrm>
          <a:solidFill>
            <a:srgbClr val="FFFFFF"/>
          </a:solidFill>
          <a:ln/>
        </p:spPr>
      </p:sp>
      <p:sp>
        <p:nvSpPr>
          <p:cNvPr id="208900" name="Notizenplatzhalter 2"/>
          <p:cNvSpPr>
            <a:spLocks noGrp="1"/>
          </p:cNvSpPr>
          <p:nvPr>
            <p:ph type="body" idx="1"/>
          </p:nvPr>
        </p:nvSpPr>
        <p:spPr>
          <a:xfrm>
            <a:off x="639763" y="4125913"/>
            <a:ext cx="5121275" cy="3908425"/>
          </a:xfrm>
          <a:prstGeom prst="rect">
            <a:avLst/>
          </a:prstGeom>
          <a:solidFill>
            <a:srgbClr val="FFFFFF"/>
          </a:solidFill>
          <a:ln>
            <a:solidFill>
              <a:srgbClr val="000000"/>
            </a:solidFill>
          </a:ln>
        </p:spPr>
        <p:txBody>
          <a:bodyPr lIns="81534" tIns="40768" rIns="81534" bIns="40768"/>
          <a:lstStyle/>
          <a:p>
            <a:pPr defTabSz="815975" eaLnBrk="1" hangingPunct="1">
              <a:spcBef>
                <a:spcPct val="0"/>
              </a:spcBef>
            </a:pPr>
            <a:r>
              <a:rPr lang="de-DE" sz="1100" baseline="0" smtClean="0">
                <a:latin typeface="Calibri" pitchFamily="34" charset="0"/>
              </a:rPr>
              <a:t>Lasse ich einen angeregten Gluon-String zu, dass bekomme ich z.B. diese Potentiale und wie in jedem Potential ...</a:t>
            </a:r>
          </a:p>
        </p:txBody>
      </p:sp>
      <p:sp>
        <p:nvSpPr>
          <p:cNvPr id="208901" name="Foliennummernplatzhalter 3"/>
          <p:cNvSpPr txBox="1">
            <a:spLocks noGrp="1"/>
          </p:cNvSpPr>
          <p:nvPr/>
        </p:nvSpPr>
        <p:spPr bwMode="auto">
          <a:xfrm>
            <a:off x="3625850" y="8250238"/>
            <a:ext cx="2773363" cy="434975"/>
          </a:xfrm>
          <a:prstGeom prst="rect">
            <a:avLst/>
          </a:prstGeom>
          <a:noFill/>
          <a:ln w="9525">
            <a:noFill/>
            <a:miter lim="800000"/>
            <a:headEnd/>
            <a:tailEnd/>
          </a:ln>
        </p:spPr>
        <p:txBody>
          <a:bodyPr lIns="81534" tIns="40768" rIns="81534" bIns="40768" anchor="b"/>
          <a:lstStyle/>
          <a:p>
            <a:pPr algn="r" defTabSz="815975" eaLnBrk="1" hangingPunct="1"/>
            <a:fld id="{FBD1E017-3BBA-4ED2-9EDD-D81F7697FAAC}" type="slidenum">
              <a:rPr lang="de-DE" sz="1100">
                <a:latin typeface="Calibri" pitchFamily="34" charset="0"/>
              </a:rPr>
              <a:pPr algn="r" defTabSz="815975" eaLnBrk="1" hangingPunct="1"/>
              <a:t>11</a:t>
            </a:fld>
            <a:endParaRPr lang="de-DE" sz="11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074"/>
          <p:cNvSpPr>
            <a:spLocks noGrp="1" noRot="1" noChangeAspect="1" noChangeArrowheads="1" noTextEdit="1"/>
          </p:cNvSpPr>
          <p:nvPr>
            <p:ph type="sldImg"/>
          </p:nvPr>
        </p:nvSpPr>
        <p:spPr>
          <a:solidFill>
            <a:srgbClr val="FFFFFF"/>
          </a:solidFill>
          <a:ln/>
        </p:spPr>
      </p:sp>
      <p:sp>
        <p:nvSpPr>
          <p:cNvPr id="92164" name="Rectangle 3075"/>
          <p:cNvSpPr>
            <a:spLocks noGrp="1" noChangeArrowheads="1"/>
          </p:cNvSpPr>
          <p:nvPr>
            <p:ph type="body" idx="1"/>
          </p:nvPr>
        </p:nvSpPr>
        <p:spPr>
          <a:xfrm>
            <a:off x="854075" y="4125913"/>
            <a:ext cx="4692650" cy="3908425"/>
          </a:xfrm>
          <a:prstGeom prst="rect">
            <a:avLst/>
          </a:prstGeom>
          <a:solidFill>
            <a:srgbClr val="FFFFFF"/>
          </a:solidFill>
          <a:ln>
            <a:solidFill>
              <a:srgbClr val="000000"/>
            </a:solidFill>
          </a:ln>
        </p:spPr>
        <p:txBody>
          <a:bodyPr lIns="81534" tIns="40768" rIns="81534" bIns="40768"/>
          <a:lstStyle/>
          <a:p>
            <a:pPr eaLnBrk="1" hangingPunct="1"/>
            <a:r>
              <a:rPr lang="en-US" sz="1000" smtClean="0"/>
              <a:t>Was sind eigentlich Hybride ? Es sind qqbar-Zustaende mit angeregtem Gluonfluss. Kombiniert man z.B. die</a:t>
            </a:r>
            <a:r>
              <a:rPr lang="en-US" sz="1000" baseline="0" smtClean="0"/>
              <a:t> einfachsten qqbar-Zustaende (Zustaende ohne Drehimpuls zwischen den Quarks und entweder parallelen oder antiparalleln Spins) mit einem Gluon, erhaelt man diese Kombinationen von Quantenzahlen, wovon diese 5 Quantenzahlen tragen, wie sie auch von normalen Mesonen erzeugt werden koennen. Die anderen drei hier, tragen sogenannte exotische Quantenzahlen, sie koennen nicht mit qqbar alleine erzeugt werden. Wichtig ist, dass Hybride mit nicht-exotischen Quantenzahlen nicht einfach von normalen Mesonen unterschieden werden koennen, deshalb ist es wichtig, um die Existenz von Hybriden nachzuweisen vor allem die mit den exotischen Quantanzahlen zu finden. Hier rechts ist das Ergebnis einer Modellrechnung fuer diese 8 Hybride gezeigt, nach dieser Rechnung erwartet man sie in einem Massenbreich zwischen 4 und 5 GeV.</a:t>
            </a:r>
          </a:p>
          <a:p>
            <a:pPr eaLnBrk="1" hangingPunct="1"/>
            <a:endParaRPr lang="en-US" sz="1000" smtClean="0"/>
          </a:p>
          <a:p>
            <a:pPr eaLnBrk="1" hangingPunct="1"/>
            <a:endParaRPr lang="en-US" sz="1000" smtClean="0"/>
          </a:p>
          <a:p>
            <a:pPr eaLnBrk="1" hangingPunct="1"/>
            <a:endParaRPr lang="en-US" sz="1000" smtClean="0"/>
          </a:p>
          <a:p>
            <a:pPr eaLnBrk="1" hangingPunct="1"/>
            <a:endParaRPr lang="en-US" sz="1000" smtClean="0"/>
          </a:p>
          <a:p>
            <a:pPr eaLnBrk="1" hangingPunct="1"/>
            <a:endParaRPr lang="en-US" sz="1000" smtClean="0"/>
          </a:p>
          <a:p>
            <a:pPr eaLnBrk="1" hangingPunct="1"/>
            <a:endParaRPr lang="en-US" sz="1000" smtClean="0"/>
          </a:p>
          <a:p>
            <a:pPr eaLnBrk="1" hangingPunct="1"/>
            <a:endParaRPr lang="en-US" sz="1000" smtClean="0"/>
          </a:p>
          <a:p>
            <a:pPr eaLnBrk="1" hangingPunct="1"/>
            <a:r>
              <a:rPr lang="en-US" sz="1000" smtClean="0"/>
              <a:t>und denke dra, dieses Bild ist im wesentlichen da um zu zeigen, dass die</a:t>
            </a:r>
          </a:p>
          <a:p>
            <a:pPr eaLnBrk="1" hangingPunct="1"/>
            <a:r>
              <a:rPr lang="en-US" sz="1000" smtClean="0"/>
              <a:t>8 Zustände nicht entartet sind und die Splittings sind innerhalb einer</a:t>
            </a:r>
          </a:p>
          <a:p>
            <a:pPr eaLnBrk="1" hangingPunct="1"/>
            <a:r>
              <a:rPr lang="en-US" sz="1000" smtClean="0"/>
              <a:t>Viergruppe besser definiert als die Differenz zwischen den beiden</a:t>
            </a:r>
          </a:p>
          <a:p>
            <a:pPr eaLnBrk="1" hangingPunct="1"/>
            <a:r>
              <a:rPr lang="en-US" sz="1000" smtClean="0"/>
              <a:t>Vierergruppen wo der Wert zwischen 100 und 250 MeV liegt.</a:t>
            </a:r>
          </a:p>
          <a:p>
            <a:pPr eaLnBrk="1" hangingPunct="1"/>
            <a:r>
              <a:rPr lang="en-US" sz="1000" smtClean="0"/>
              <a:t>Außerdem wird alles an dem 1-+ Wert festgemacht. Wenn der sich verschiebt,</a:t>
            </a:r>
          </a:p>
          <a:p>
            <a:pPr eaLnBrk="1" hangingPunct="1"/>
            <a:r>
              <a:rPr lang="en-US" sz="1000" smtClean="0"/>
              <a:t>verschiebt sich alles mit. D.h. aber auch, dass wenn das Y(4260) das 1--</a:t>
            </a:r>
          </a:p>
          <a:p>
            <a:pPr eaLnBrk="1" hangingPunct="1"/>
            <a:r>
              <a:rPr lang="en-US" sz="1000" smtClean="0"/>
              <a:t>ist, wäre das 1-+ bei unter 4.2 GeV.</a:t>
            </a:r>
          </a:p>
          <a:p>
            <a:pPr eaLnBrk="1" hangingPunct="1"/>
            <a:endParaRPr lang="en-US" sz="1000" smtClean="0"/>
          </a:p>
          <a:p>
            <a:pPr eaLnBrk="1" hangingPunct="1"/>
            <a:r>
              <a:rPr lang="en-US" sz="1000" smtClean="0"/>
              <a:t>&gt; Bleiben die Massenunterschiede gleich oder Skalieren die</a:t>
            </a:r>
          </a:p>
          <a:p>
            <a:pPr eaLnBrk="1" hangingPunct="1"/>
            <a:r>
              <a:rPr lang="en-US" sz="1000" smtClean="0"/>
              <a:t>&gt; entsprechend dem Aufhaengungspunkt ??</a:t>
            </a:r>
          </a:p>
          <a:p>
            <a:pPr eaLnBrk="1" hangingPunct="1"/>
            <a:endParaRPr lang="en-US" sz="1000" smtClean="0"/>
          </a:p>
          <a:p>
            <a:pPr eaLnBrk="1" hangingPunct="1"/>
            <a:r>
              <a:rPr lang="en-US" sz="1000" smtClean="0"/>
              <a:t>die Unterschiede hängen wenig von der absoluten Masse ab. Ab sie sind meist</a:t>
            </a:r>
          </a:p>
          <a:p>
            <a:pPr eaLnBrk="1" hangingPunct="1"/>
            <a:r>
              <a:rPr lang="en-US" sz="1000" smtClean="0"/>
              <a:t>phänomenologisch, kommen aber bei verschiedenen Modellen konsistent heraus.</a:t>
            </a:r>
          </a:p>
          <a:p>
            <a:pPr eaLnBrk="1" hangingPunct="1"/>
            <a:r>
              <a:rPr lang="en-US" sz="1000" smtClean="0"/>
              <a:t>Dennoch sollte man sie nicht als Gesetzt nehmen</a:t>
            </a:r>
          </a:p>
          <a:p>
            <a:pPr eaLnBrk="1" hangingPunct="1"/>
            <a:endParaRPr lang="en-US" sz="1000" smtClean="0"/>
          </a:p>
          <a:p>
            <a:pPr eaLnBrk="1" hangingPunct="1"/>
            <a:endParaRPr lang="en-US" sz="1000" smtClean="0"/>
          </a:p>
          <a:p>
            <a:pPr eaLnBrk="1" hangingPunct="1"/>
            <a:endParaRPr lang="en-US" sz="1000" smtClean="0"/>
          </a:p>
          <a:p>
            <a:pPr eaLnBrk="1" hangingPunct="1"/>
            <a:endParaRPr lang="en-US" sz="1000" smtClean="0"/>
          </a:p>
          <a:p>
            <a:pPr eaLnBrk="1" hangingPunct="1"/>
            <a:endParaRPr lang="en-US" sz="1000" smtClean="0"/>
          </a:p>
          <a:p>
            <a:pPr eaLnBrk="1" hangingPunct="1"/>
            <a:r>
              <a:rPr lang="en-US" sz="1000" smtClean="0"/>
              <a:t>(weiterhin I=0) </a:t>
            </a:r>
          </a:p>
          <a:p>
            <a:pPr eaLnBrk="1" hangingPunct="1"/>
            <a:r>
              <a:rPr lang="en-US" sz="1000" smtClean="0"/>
              <a:t>Eindeutig, wenn der Nachweis von schmalen Zustaenden</a:t>
            </a:r>
            <a:endParaRPr lang="de-DE" sz="1000" smtClean="0"/>
          </a:p>
          <a:p>
            <a:pPr eaLnBrk="1" hangingPunct="1"/>
            <a:endParaRPr lang="en-US" sz="1000" smtClean="0"/>
          </a:p>
          <a:p>
            <a:pPr eaLnBrk="1" hangingPunct="1"/>
            <a:r>
              <a:rPr lang="de-DE" sz="1000" smtClean="0"/>
              <a:t>&gt; Warum werden die JPC=1-+ zustaende als schmal erwartet ??</a:t>
            </a:r>
          </a:p>
          <a:p>
            <a:pPr eaLnBrk="1" hangingPunct="1"/>
            <a:endParaRPr lang="de-DE" sz="1000" smtClean="0"/>
          </a:p>
          <a:p>
            <a:pPr eaLnBrk="1" hangingPunct="1"/>
            <a:r>
              <a:rPr lang="de-DE" sz="1000" smtClean="0"/>
              <a:t>die sind a priori nicht schmal. Es könnte sein, dass ein Zerfall unterdrückt</a:t>
            </a:r>
          </a:p>
          <a:p>
            <a:pPr eaLnBrk="1" hangingPunct="1"/>
            <a:r>
              <a:rPr lang="de-DE" sz="1000" smtClean="0"/>
              <a:t>ist, aber eine generelle Regel gibt es hier nicht. D.h. bei "leichten"</a:t>
            </a:r>
          </a:p>
          <a:p>
            <a:pPr eaLnBrk="1" hangingPunct="1"/>
            <a:r>
              <a:rPr lang="de-DE" sz="1000" smtClean="0"/>
              <a:t>Mesonen gibt es keinen nachvollziehbaren Grund, warum diese leicht sein</a:t>
            </a:r>
          </a:p>
          <a:p>
            <a:pPr eaLnBrk="1" hangingPunct="1"/>
            <a:r>
              <a:rPr lang="de-DE" sz="1000" smtClean="0"/>
              <a:t>sollten. Bei schweren, d.h. Charmonium Hybriden sieht das anders aus.</a:t>
            </a:r>
          </a:p>
          <a:p>
            <a:pPr eaLnBrk="1" hangingPunct="1"/>
            <a:endParaRPr lang="de-DE" sz="1000" smtClean="0"/>
          </a:p>
          <a:p>
            <a:pPr eaLnBrk="1" hangingPunct="1"/>
            <a:r>
              <a:rPr lang="de-DE" sz="1000" smtClean="0"/>
              <a:t>Wir haben hier insgesamt die folgenden Zerfallregeln für bevorzugte</a:t>
            </a:r>
          </a:p>
          <a:p>
            <a:pPr eaLnBrk="1" hangingPunct="1"/>
            <a:r>
              <a:rPr lang="de-DE" sz="1000" smtClean="0"/>
              <a:t>Zerfallskanäle </a:t>
            </a:r>
          </a:p>
          <a:p>
            <a:pPr eaLnBrk="1" hangingPunct="1"/>
            <a:r>
              <a:rPr lang="de-DE" sz="1000" smtClean="0"/>
              <a:t>(Fall 1 aus LQCD, Fall 2 aus Fluxtube)</a:t>
            </a:r>
          </a:p>
          <a:p>
            <a:pPr eaLnBrk="1" hangingPunct="1"/>
            <a:endParaRPr lang="de-DE" sz="1000" smtClean="0"/>
          </a:p>
          <a:p>
            <a:pPr eaLnBrk="1" hangingPunct="1"/>
            <a:r>
              <a:rPr lang="de-DE" sz="1000" smtClean="0"/>
              <a:t>ccbar(P-Welle)+pipi(S-Welle) [also chi_c1 pi0pi0]</a:t>
            </a:r>
          </a:p>
          <a:p>
            <a:pPr eaLnBrk="1" hangingPunct="1"/>
            <a:r>
              <a:rPr lang="de-DE" sz="1000" smtClean="0"/>
              <a:t>D(S-Welle) D(P-Welle)   [oft DD** genannt, gemeint ist DD_1]</a:t>
            </a:r>
          </a:p>
          <a:p>
            <a:pPr eaLnBrk="1" hangingPunct="1"/>
            <a:endParaRPr lang="de-DE" sz="1000" smtClean="0"/>
          </a:p>
          <a:p>
            <a:pPr eaLnBrk="1" hangingPunct="1"/>
            <a:r>
              <a:rPr lang="de-DE" sz="1000" smtClean="0"/>
              <a:t>hinzu kommen subdominante Zerfallsmoden, die zum Tragen kommen falls die</a:t>
            </a:r>
          </a:p>
          <a:p>
            <a:pPr eaLnBrk="1" hangingPunct="1"/>
            <a:r>
              <a:rPr lang="de-DE" sz="1000" smtClean="0"/>
              <a:t>ersten nicht möglich sind</a:t>
            </a:r>
          </a:p>
          <a:p>
            <a:pPr eaLnBrk="1" hangingPunct="1"/>
            <a:endParaRPr lang="de-DE" sz="1000" smtClean="0"/>
          </a:p>
          <a:p>
            <a:pPr eaLnBrk="1" hangingPunct="1"/>
            <a:r>
              <a:rPr lang="de-DE" sz="1000" smtClean="0"/>
              <a:t>chi_c eta</a:t>
            </a:r>
          </a:p>
          <a:p>
            <a:pPr eaLnBrk="1" hangingPunct="1"/>
            <a:r>
              <a:rPr lang="de-DE" sz="1000" smtClean="0"/>
              <a:t>eta_c f_1</a:t>
            </a:r>
          </a:p>
          <a:p>
            <a:pPr eaLnBrk="1" hangingPunct="1"/>
            <a:r>
              <a:rPr lang="de-DE" sz="1000" smtClean="0"/>
              <a:t>J/psi omega</a:t>
            </a:r>
          </a:p>
          <a:p>
            <a:pPr eaLnBrk="1" hangingPunct="1"/>
            <a:r>
              <a:rPr lang="de-DE" sz="1000" smtClean="0"/>
              <a:t>eta_c eta</a:t>
            </a:r>
          </a:p>
          <a:p>
            <a:pPr eaLnBrk="1" hangingPunct="1"/>
            <a:r>
              <a:rPr lang="de-DE" sz="1000" smtClean="0"/>
              <a:t>sowie</a:t>
            </a:r>
          </a:p>
          <a:p>
            <a:pPr eaLnBrk="1" hangingPunct="1"/>
            <a:r>
              <a:rPr lang="de-DE" sz="1000" smtClean="0"/>
              <a:t>D* D_1</a:t>
            </a:r>
          </a:p>
          <a:p>
            <a:pPr eaLnBrk="1" hangingPunct="1"/>
            <a:r>
              <a:rPr lang="de-DE" sz="1000" smtClean="0"/>
              <a:t>D D</a:t>
            </a:r>
          </a:p>
          <a:p>
            <a:pPr eaLnBrk="1" hangingPunct="1"/>
            <a:r>
              <a:rPr lang="de-DE" sz="1000" smtClean="0"/>
              <a:t>D D*</a:t>
            </a:r>
          </a:p>
          <a:p>
            <a:pPr eaLnBrk="1" hangingPunct="1"/>
            <a:endParaRPr lang="de-DE" sz="1000" smtClean="0"/>
          </a:p>
          <a:p>
            <a:pPr eaLnBrk="1" hangingPunct="1"/>
            <a:r>
              <a:rPr lang="de-DE" sz="1000" smtClean="0"/>
              <a:t>ist nun die Masse vergleichsweise klein heißt es, dass der D D_1 Kanal und</a:t>
            </a:r>
          </a:p>
          <a:p>
            <a:pPr eaLnBrk="1" hangingPunct="1"/>
            <a:r>
              <a:rPr lang="de-DE" sz="1000" smtClean="0"/>
              <a:t>ggf. chi_c1 f0(980) nicht bedient wird bzw. dass beide nahe an der Schwelle</a:t>
            </a:r>
          </a:p>
          <a:p>
            <a:pPr eaLnBrk="1" hangingPunct="1"/>
            <a:r>
              <a:rPr lang="de-DE" sz="1000" smtClean="0"/>
              <a:t>sind und daher unterdrückt (ähnlich wie das f0(980) selbst, das gerne nach</a:t>
            </a:r>
          </a:p>
          <a:p>
            <a:pPr eaLnBrk="1" hangingPunct="1"/>
            <a:r>
              <a:rPr lang="de-DE" sz="1000" smtClean="0"/>
              <a:t>KKbar zerfällt das nicht kann, weil es zu nah an der Schwelle ist und daher</a:t>
            </a:r>
          </a:p>
          <a:p>
            <a:pPr eaLnBrk="1" hangingPunct="1"/>
            <a:r>
              <a:rPr lang="de-DE" sz="1000" smtClean="0"/>
              <a:t>nur das unterdrückte pipi als Kanal hat.)</a:t>
            </a:r>
          </a:p>
          <a:p>
            <a:pPr eaLnBrk="1" hangingPunct="1"/>
            <a:endParaRPr lang="de-DE" sz="1000" smtClean="0"/>
          </a:p>
          <a:p>
            <a:pPr eaLnBrk="1" hangingPunct="1"/>
            <a:endParaRPr lang="de-DE" sz="18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Folienbildplatzhalter 1"/>
          <p:cNvSpPr>
            <a:spLocks noGrp="1" noRot="1" noChangeAspect="1" noTextEdit="1"/>
          </p:cNvSpPr>
          <p:nvPr>
            <p:ph type="sldImg"/>
          </p:nvPr>
        </p:nvSpPr>
        <p:spPr>
          <a:xfrm>
            <a:off x="1030288" y="652463"/>
            <a:ext cx="4341812" cy="3255962"/>
          </a:xfrm>
          <a:solidFill>
            <a:srgbClr val="FFFFFF"/>
          </a:solidFill>
          <a:ln/>
        </p:spPr>
      </p:sp>
      <p:sp>
        <p:nvSpPr>
          <p:cNvPr id="71684" name="Notizenplatzhalter 2"/>
          <p:cNvSpPr>
            <a:spLocks noGrp="1"/>
          </p:cNvSpPr>
          <p:nvPr>
            <p:ph type="body" idx="1"/>
          </p:nvPr>
        </p:nvSpPr>
        <p:spPr>
          <a:xfrm>
            <a:off x="639763" y="4125913"/>
            <a:ext cx="5121275" cy="3908425"/>
          </a:xfrm>
          <a:prstGeom prst="rect">
            <a:avLst/>
          </a:prstGeom>
          <a:solidFill>
            <a:srgbClr val="FFFFFF"/>
          </a:solidFill>
          <a:ln>
            <a:solidFill>
              <a:srgbClr val="000000"/>
            </a:solidFill>
          </a:ln>
        </p:spPr>
        <p:txBody>
          <a:bodyPr lIns="81534" tIns="40768" rIns="81534" bIns="40768"/>
          <a:lstStyle/>
          <a:p>
            <a:pPr eaLnBrk="1" hangingPunct="1">
              <a:lnSpc>
                <a:spcPct val="80000"/>
              </a:lnSpc>
              <a:spcBef>
                <a:spcPct val="0"/>
              </a:spcBef>
            </a:pPr>
            <a:r>
              <a:rPr lang="en-US" sz="1100" smtClean="0"/>
              <a:t>Die Charmonium-Spektroskopie beginnt 1974 mit der Entdeckung des J/psi, das nahezu zeitgleich am SLAC in Stanford und am BNL in Brookhaven entdeckt wurde.</a:t>
            </a:r>
          </a:p>
          <a:p>
            <a:pPr eaLnBrk="1" hangingPunct="1">
              <a:lnSpc>
                <a:spcPct val="80000"/>
              </a:lnSpc>
              <a:spcBef>
                <a:spcPct val="0"/>
              </a:spcBef>
            </a:pPr>
            <a:r>
              <a:rPr lang="en-US" sz="1100" smtClean="0"/>
              <a:t>Ach uebrigens: Es ist der ccbar-Grundzustand der Vektormesonen. Dieser</a:t>
            </a:r>
            <a:r>
              <a:rPr lang="en-US" sz="1100" baseline="0" smtClean="0"/>
              <a:t> Zustand hat den komischen Doppelnamen, weil Richter und Ting, die jeweiligen Gruppenchefs sich nicht einigen konnten. Psi kommt von den ersten zwei Buchstaben von Spear, das ist der Beschleuniger, an dem das Experiment, also ps und dann wurde ein griechischer Buchstabe gesucht, und J schaut aus wie das Chinesische Schriftzeichen des namens seines Entdeckers Ting.</a:t>
            </a:r>
            <a:endParaRPr lang="en-US" sz="1100" smtClean="0"/>
          </a:p>
          <a:p>
            <a:pPr eaLnBrk="1" hangingPunct="1">
              <a:lnSpc>
                <a:spcPct val="80000"/>
              </a:lnSpc>
              <a:spcBef>
                <a:spcPct val="0"/>
              </a:spcBef>
            </a:pPr>
            <a:endParaRPr lang="en-US" sz="1100" smtClean="0"/>
          </a:p>
          <a:p>
            <a:pPr eaLnBrk="1" hangingPunct="1">
              <a:lnSpc>
                <a:spcPct val="80000"/>
              </a:lnSpc>
              <a:spcBef>
                <a:spcPct val="0"/>
              </a:spcBef>
            </a:pPr>
            <a:endParaRPr lang="de-DE" sz="1100" smtClean="0"/>
          </a:p>
        </p:txBody>
      </p:sp>
      <p:sp>
        <p:nvSpPr>
          <p:cNvPr id="71685" name="Foliennummernplatzhalter 3"/>
          <p:cNvSpPr txBox="1">
            <a:spLocks noGrp="1"/>
          </p:cNvSpPr>
          <p:nvPr/>
        </p:nvSpPr>
        <p:spPr bwMode="auto">
          <a:xfrm>
            <a:off x="3625850" y="8250238"/>
            <a:ext cx="2773363" cy="434975"/>
          </a:xfrm>
          <a:prstGeom prst="rect">
            <a:avLst/>
          </a:prstGeom>
          <a:noFill/>
          <a:ln w="9525">
            <a:noFill/>
            <a:miter lim="800000"/>
            <a:headEnd/>
            <a:tailEnd/>
          </a:ln>
        </p:spPr>
        <p:txBody>
          <a:bodyPr lIns="81534" tIns="40768" rIns="81534" bIns="40768" anchor="b"/>
          <a:lstStyle/>
          <a:p>
            <a:pPr algn="r" defTabSz="815975" eaLnBrk="1" hangingPunct="1"/>
            <a:fld id="{6D77FAE5-BF92-47D0-9EC5-F40A9B93C035}" type="slidenum">
              <a:rPr lang="de-DE" sz="1100">
                <a:latin typeface="Calibri" pitchFamily="34" charset="0"/>
              </a:rPr>
              <a:pPr algn="r" defTabSz="815975" eaLnBrk="1" hangingPunct="1"/>
              <a:t>13</a:t>
            </a:fld>
            <a:endParaRPr lang="de-DE" sz="11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1026"/>
          <p:cNvSpPr>
            <a:spLocks noGrp="1" noRot="1" noChangeAspect="1" noChangeArrowheads="1" noTextEdit="1"/>
          </p:cNvSpPr>
          <p:nvPr>
            <p:ph type="sldImg"/>
          </p:nvPr>
        </p:nvSpPr>
        <p:spPr>
          <a:xfrm>
            <a:off x="1030288" y="652463"/>
            <a:ext cx="4341812" cy="3255962"/>
          </a:xfrm>
          <a:solidFill>
            <a:srgbClr val="FFFFFF"/>
          </a:solidFill>
          <a:ln/>
        </p:spPr>
      </p:sp>
      <p:sp>
        <p:nvSpPr>
          <p:cNvPr id="77828" name="Rectangle 1027"/>
          <p:cNvSpPr>
            <a:spLocks noGrp="1" noChangeArrowheads="1"/>
          </p:cNvSpPr>
          <p:nvPr>
            <p:ph type="body" idx="1"/>
          </p:nvPr>
        </p:nvSpPr>
        <p:spPr>
          <a:xfrm>
            <a:off x="639763" y="4125913"/>
            <a:ext cx="5121275" cy="3908425"/>
          </a:xfrm>
          <a:prstGeom prst="rect">
            <a:avLst/>
          </a:prstGeom>
          <a:solidFill>
            <a:srgbClr val="FFFFFF"/>
          </a:solidFill>
          <a:ln>
            <a:solidFill>
              <a:srgbClr val="000000"/>
            </a:solidFill>
          </a:ln>
        </p:spPr>
        <p:txBody>
          <a:bodyPr lIns="81534" tIns="40768" rIns="81534" bIns="40768"/>
          <a:lstStyle/>
          <a:p>
            <a:pPr eaLnBrk="1" hangingPunct="1"/>
            <a:r>
              <a:rPr lang="en-US" smtClean="0"/>
              <a:t>Alle anderen Zustaende,</a:t>
            </a:r>
            <a:r>
              <a:rPr lang="en-US" baseline="0" smtClean="0"/>
              <a:t> die in den letzten Jahren entdeckt wurden und diskutiert werden, habe ich hier zusammengestellt und werde sie nicht einzeln vorstellen …</a:t>
            </a:r>
          </a:p>
          <a:p>
            <a:pPr eaLnBrk="1" hangingPunct="1"/>
            <a:endParaRPr lang="en-US" baseline="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xfrm>
            <a:off x="854075" y="4125913"/>
            <a:ext cx="4692650" cy="3908425"/>
          </a:xfrm>
          <a:prstGeom prst="rect">
            <a:avLst/>
          </a:prstGeom>
          <a:solidFill>
            <a:srgbClr val="FFFFFF"/>
          </a:solidFill>
          <a:ln>
            <a:solidFill>
              <a:srgbClr val="000000"/>
            </a:solidFill>
          </a:ln>
        </p:spPr>
        <p:txBody>
          <a:bodyPr lIns="81534" tIns="40768" rIns="81534" bIns="40768"/>
          <a:lstStyle/>
          <a:p>
            <a:pPr eaLnBrk="1" hangingPunct="1"/>
            <a:r>
              <a:rPr lang="en-US" baseline="0" smtClean="0"/>
              <a:t>Neue Charmonium-artige Zustaende </a:t>
            </a:r>
            <a:r>
              <a:rPr lang="en-US" smtClean="0"/>
              <a:t>wurden</a:t>
            </a:r>
            <a:r>
              <a:rPr lang="en-US" baseline="0" smtClean="0"/>
              <a:t> bei BaBar und Belle mit verschiedenen Techniken gefunden. D</a:t>
            </a:r>
            <a:r>
              <a:rPr lang="en-US" smtClean="0"/>
              <a:t>as Y(4260) wurde mit der Methode der Initial State Radiation entdeckt, die ich gleich</a:t>
            </a:r>
            <a:r>
              <a:rPr lang="en-US" baseline="0" smtClean="0"/>
              <a:t> noch detailierter erklaeren werde, </a:t>
            </a:r>
            <a:r>
              <a:rPr lang="en-US" smtClean="0"/>
              <a:t>das X(3872) wurde</a:t>
            </a:r>
            <a:r>
              <a:rPr lang="en-US" baseline="0" smtClean="0"/>
              <a:t> in B-Zerfaellen nachgewiesen</a:t>
            </a:r>
            <a:r>
              <a:rPr lang="en-US" smtClean="0"/>
              <a:t> und das DsJ(2317) wurde im Kontinuum produziert. Weitere Techniken sind DoppelCharmoniumProduktion und ZweiPhotonen-Reaktionen und andere.</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r>
              <a:rPr lang="en-US" smtClean="0"/>
              <a:t>Doppelcharmonium-Produktion: eta_c’, X(3940), X(4160)</a:t>
            </a:r>
          </a:p>
          <a:p>
            <a:pPr eaLnBrk="1" hangingPunct="1"/>
            <a:r>
              <a:rPr lang="en-US" smtClean="0"/>
              <a:t>2-Photonen-Reaktionen eta_c’, Z(3940) </a:t>
            </a:r>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xfrm>
            <a:off x="854075" y="4125913"/>
            <a:ext cx="4692650" cy="3908425"/>
          </a:xfrm>
          <a:prstGeom prst="rect">
            <a:avLst/>
          </a:prstGeom>
          <a:solidFill>
            <a:srgbClr val="FFFFFF"/>
          </a:solidFill>
          <a:ln>
            <a:solidFill>
              <a:srgbClr val="000000"/>
            </a:solidFill>
          </a:ln>
        </p:spPr>
        <p:txBody>
          <a:bodyPr lIns="81534" tIns="40768" rIns="81534" bIns="40768"/>
          <a:lstStyle/>
          <a:p>
            <a:pPr eaLnBrk="1" hangingPunct="1"/>
            <a:r>
              <a:rPr lang="en-US" baseline="0" smtClean="0"/>
              <a:t>Neue Charmonium-artige Zustaende </a:t>
            </a:r>
            <a:r>
              <a:rPr lang="en-US" smtClean="0"/>
              <a:t>wurden</a:t>
            </a:r>
            <a:r>
              <a:rPr lang="en-US" baseline="0" smtClean="0"/>
              <a:t> bei BaBar und Belle mit verschiedenen Techniken gefunden. D</a:t>
            </a:r>
            <a:r>
              <a:rPr lang="en-US" smtClean="0"/>
              <a:t>as Y(4260) wurde mit der Methode der Initial State Radiation entdeckt, die ich gleich</a:t>
            </a:r>
            <a:r>
              <a:rPr lang="en-US" baseline="0" smtClean="0"/>
              <a:t> noch detailierter erklaeren werde, </a:t>
            </a:r>
            <a:r>
              <a:rPr lang="en-US" smtClean="0"/>
              <a:t>das X(3872) wurde</a:t>
            </a:r>
            <a:r>
              <a:rPr lang="en-US" baseline="0" smtClean="0"/>
              <a:t> in B-Zerfaellen nachgewiesen</a:t>
            </a:r>
            <a:r>
              <a:rPr lang="en-US" smtClean="0"/>
              <a:t> und das DsJ(2317) wurde im Kontinuum produziert. Weitere Techniken sind DoppelCharmoniumProduktion und ZweiPhotonen-Reaktionen und andere.</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r>
              <a:rPr lang="en-US" smtClean="0"/>
              <a:t>Doppelcharmonium-Produktion: eta_c’, X(3940), X(4160)</a:t>
            </a:r>
          </a:p>
          <a:p>
            <a:pPr eaLnBrk="1" hangingPunct="1"/>
            <a:r>
              <a:rPr lang="en-US" smtClean="0"/>
              <a:t>2-Photonen-Reaktionen eta_c’, Z(3940) </a:t>
            </a:r>
            <a:endParaRPr 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xfrm>
            <a:off x="854075" y="4125913"/>
            <a:ext cx="4692650" cy="3908425"/>
          </a:xfrm>
          <a:prstGeom prst="rect">
            <a:avLst/>
          </a:prstGeom>
          <a:solidFill>
            <a:srgbClr val="FFFFFF"/>
          </a:solidFill>
          <a:ln>
            <a:solidFill>
              <a:srgbClr val="000000"/>
            </a:solidFill>
          </a:ln>
        </p:spPr>
        <p:txBody>
          <a:bodyPr lIns="81534" tIns="40768" rIns="81534" bIns="40768"/>
          <a:lstStyle/>
          <a:p>
            <a:pPr eaLnBrk="1" hangingPunct="1"/>
            <a:r>
              <a:rPr lang="en-US" baseline="0" smtClean="0"/>
              <a:t>Neue Charmonium-artige Zustaende </a:t>
            </a:r>
            <a:r>
              <a:rPr lang="en-US" smtClean="0"/>
              <a:t>wurden</a:t>
            </a:r>
            <a:r>
              <a:rPr lang="en-US" baseline="0" smtClean="0"/>
              <a:t> bei BaBar und Belle mit verschiedenen Techniken gefunden. D</a:t>
            </a:r>
            <a:r>
              <a:rPr lang="en-US" smtClean="0"/>
              <a:t>as Y(4260) wurde mit der Methode der Initial State Radiation entdeckt, die ich gleich</a:t>
            </a:r>
            <a:r>
              <a:rPr lang="en-US" baseline="0" smtClean="0"/>
              <a:t> noch detailierter erklaeren werde, </a:t>
            </a:r>
            <a:r>
              <a:rPr lang="en-US" smtClean="0"/>
              <a:t>das X(3872) wurde</a:t>
            </a:r>
            <a:r>
              <a:rPr lang="en-US" baseline="0" smtClean="0"/>
              <a:t> in B-Zerfaellen nachgewiesen</a:t>
            </a:r>
            <a:r>
              <a:rPr lang="en-US" smtClean="0"/>
              <a:t> und das DsJ(2317) wurde im Kontinuum produziert. Weitere Techniken sind DoppelCharmoniumProduktion und ZweiPhotonen-Reaktionen und andere.</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r>
              <a:rPr lang="en-US" smtClean="0"/>
              <a:t>Doppelcharmonium-Produktion: eta_c’, X(3940), X(4160)</a:t>
            </a:r>
          </a:p>
          <a:p>
            <a:pPr eaLnBrk="1" hangingPunct="1"/>
            <a:r>
              <a:rPr lang="en-US" smtClean="0"/>
              <a:t>2-Photonen-Reaktionen eta_c’, Z(3940) </a:t>
            </a:r>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xfrm>
            <a:off x="854075" y="4125913"/>
            <a:ext cx="4692650" cy="3908425"/>
          </a:xfrm>
          <a:prstGeom prst="rect">
            <a:avLst/>
          </a:prstGeom>
          <a:solidFill>
            <a:srgbClr val="FFFFFF"/>
          </a:solidFill>
          <a:ln>
            <a:solidFill>
              <a:srgbClr val="000000"/>
            </a:solidFill>
          </a:ln>
        </p:spPr>
        <p:txBody>
          <a:bodyPr lIns="81534" tIns="40768" rIns="81534" bIns="40768"/>
          <a:lstStyle/>
          <a:p>
            <a:pPr eaLnBrk="1" hangingPunct="1"/>
            <a:r>
              <a:rPr lang="en-US" baseline="0" smtClean="0"/>
              <a:t>Neue Charmonium-artige Zustaende </a:t>
            </a:r>
            <a:r>
              <a:rPr lang="en-US" smtClean="0"/>
              <a:t>wurden</a:t>
            </a:r>
            <a:r>
              <a:rPr lang="en-US" baseline="0" smtClean="0"/>
              <a:t> bei BaBar und Belle mit verschiedenen Techniken gefunden. D</a:t>
            </a:r>
            <a:r>
              <a:rPr lang="en-US" smtClean="0"/>
              <a:t>as Y(4260) wurde mit der Methode der Initial State Radiation entdeckt, die ich gleich</a:t>
            </a:r>
            <a:r>
              <a:rPr lang="en-US" baseline="0" smtClean="0"/>
              <a:t> noch detailierter erklaeren werde, </a:t>
            </a:r>
            <a:r>
              <a:rPr lang="en-US" smtClean="0"/>
              <a:t>das X(3872) wurde</a:t>
            </a:r>
            <a:r>
              <a:rPr lang="en-US" baseline="0" smtClean="0"/>
              <a:t> in B-Zerfaellen nachgewiesen</a:t>
            </a:r>
            <a:r>
              <a:rPr lang="en-US" smtClean="0"/>
              <a:t> und das DsJ(2317) wurde im Kontinuum produziert. Weitere Techniken sind DoppelCharmoniumProduktion und ZweiPhotonen-Reaktionen und andere.</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r>
              <a:rPr lang="en-US" smtClean="0"/>
              <a:t>Doppelcharmonium-Produktion: eta_c’, X(3940), X(4160)</a:t>
            </a:r>
          </a:p>
          <a:p>
            <a:pPr eaLnBrk="1" hangingPunct="1"/>
            <a:r>
              <a:rPr lang="en-US" smtClean="0"/>
              <a:t>2-Photonen-Reaktionen eta_c’, Z(3940) </a:t>
            </a:r>
            <a:endParaRPr 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mtClean="0"/>
              <a:t>Z(3930)</a:t>
            </a:r>
            <a:r>
              <a:rPr lang="en-US" baseline="0" smtClean="0"/>
              <a:t>   40 MeV below prediction</a:t>
            </a:r>
          </a:p>
          <a:p>
            <a:endParaRPr lang="en-US" baseline="0" smtClean="0"/>
          </a:p>
          <a:p>
            <a:r>
              <a:rPr lang="en-US" baseline="0" smtClean="0"/>
              <a:t>No X(4160) analysis at BaBar</a:t>
            </a:r>
            <a:endParaRPr lang="en-US"/>
          </a:p>
        </p:txBody>
      </p:sp>
      <p:sp>
        <p:nvSpPr>
          <p:cNvPr id="4" name="Foliennummernplatzhalter 3"/>
          <p:cNvSpPr>
            <a:spLocks noGrp="1"/>
          </p:cNvSpPr>
          <p:nvPr>
            <p:ph type="sldNum" sz="quarter" idx="10"/>
          </p:nvPr>
        </p:nvSpPr>
        <p:spPr/>
        <p:txBody>
          <a:bodyPr/>
          <a:lstStyle/>
          <a:p>
            <a:fld id="{9D1FC4B6-1EE0-45AE-85C6-C0E1E1CF7591}" type="slidenum">
              <a:rPr lang="de-DE" smtClean="0"/>
              <a:pPr/>
              <a:t>19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lIns="81534" tIns="40768" rIns="81534" bIns="40768"/>
          <a:lstStyle/>
          <a:p>
            <a:pPr eaLnBrk="1" hangingPunct="1">
              <a:spcBef>
                <a:spcPct val="0"/>
              </a:spcBef>
              <a:spcAft>
                <a:spcPct val="20000"/>
              </a:spcAft>
            </a:pPr>
            <a:r>
              <a:rPr lang="en-US" sz="1800" smtClean="0"/>
              <a:t>Mit dem BaBar-Detektor wurden am asymmetrischen Elektron-Positron-Collider PEP-II von 1999 bis vor zwei Jahren </a:t>
            </a:r>
          </a:p>
          <a:p>
            <a:pPr eaLnBrk="1" hangingPunct="1">
              <a:spcBef>
                <a:spcPct val="0"/>
              </a:spcBef>
              <a:spcAft>
                <a:spcPct val="20000"/>
              </a:spcAft>
            </a:pPr>
            <a:r>
              <a:rPr lang="en-US" sz="1800" smtClean="0"/>
              <a:t>Daten genommen. Er ist ein typischer Detektor der Hochenergiephysik. Die Hauptmotivation des Experiments lag auf der Messung der CPV im B-System, deshalb wurden die meisten Daten etwa 430 fb-1 auf der Y(4S) Resonanz aufgenommen, das entspricht etwa 450 Mio BBbar Paaren. Allerdings wurden zeitgleich etwa genausoviele tau-Paare und noch mehr Charm-Paare produziert, weshalb man PEP-II eigentlich auch eine B-tau-Charm-Fabrik nennen koennte. Kleinere Datensaetze wurden noch bei Y(3S) und Y(2S) genommen. Ein aehnlicher Detektor und ein aehnliches Programm findet man an der B-Fabrik KEK-B mit dem Belle-Detektor. Dort wurde auf der Y(4S)-Resonanz bereits mehr als 1 ab-1 aufgezeichnet. Wie wurden die Ergebnisse nun extrahiert ?</a:t>
            </a:r>
          </a:p>
          <a:p>
            <a:pPr eaLnBrk="1" hangingPunct="1">
              <a:spcBef>
                <a:spcPct val="0"/>
              </a:spcBef>
              <a:spcAft>
                <a:spcPct val="20000"/>
              </a:spcAft>
            </a:pPr>
            <a:endParaRPr lang="en-US" sz="1800" smtClean="0"/>
          </a:p>
          <a:p>
            <a:pPr eaLnBrk="1" hangingPunct="1">
              <a:spcBef>
                <a:spcPct val="0"/>
              </a:spcBef>
              <a:spcAft>
                <a:spcPct val="20000"/>
              </a:spcAft>
            </a:pPr>
            <a:r>
              <a:rPr lang="en-US" sz="1800" smtClean="0"/>
              <a:t>Main Topic</a:t>
            </a:r>
            <a:br>
              <a:rPr lang="en-US" sz="1800" smtClean="0"/>
            </a:br>
            <a:r>
              <a:rPr lang="en-US" sz="1800" smtClean="0"/>
              <a:t>	CPV im B-System</a:t>
            </a:r>
            <a:endParaRPr lang="de-DE" sz="1800" smtClean="0"/>
          </a:p>
          <a:p>
            <a:pPr eaLnBrk="1" hangingPunct="1"/>
            <a:endParaRPr lang="en-US" smtClean="0"/>
          </a:p>
          <a:p>
            <a:pPr eaLnBrk="1" hangingPunct="1">
              <a:lnSpc>
                <a:spcPct val="110000"/>
              </a:lnSpc>
              <a:spcBef>
                <a:spcPct val="25000"/>
              </a:spcBef>
              <a:spcAft>
                <a:spcPct val="20000"/>
              </a:spcAft>
            </a:pPr>
            <a:r>
              <a:rPr lang="en-US" sz="1700" smtClean="0"/>
              <a:t>1 Tag Messung bei </a:t>
            </a:r>
            <a:r>
              <a:rPr lang="de-DE" sz="1700" smtClean="0"/>
              <a:t>B</a:t>
            </a:r>
            <a:r>
              <a:rPr lang="en-US" sz="1700" smtClean="0"/>
              <a:t>a</a:t>
            </a:r>
            <a:r>
              <a:rPr lang="de-DE" sz="1700" smtClean="0"/>
              <a:t>B</a:t>
            </a:r>
            <a:r>
              <a:rPr lang="en-US" sz="1700" smtClean="0"/>
              <a:t>ar</a:t>
            </a:r>
            <a:br>
              <a:rPr lang="en-US" sz="1700" smtClean="0"/>
            </a:br>
            <a:r>
              <a:rPr lang="en-US" sz="1700" smtClean="0"/>
              <a:t>  </a:t>
            </a:r>
            <a:r>
              <a:rPr lang="en-US" sz="1700" smtClean="0">
                <a:sym typeface="Symbol" pitchFamily="18" charset="2"/>
              </a:rPr>
              <a:t>   </a:t>
            </a:r>
            <a:r>
              <a:rPr lang="de-DE" sz="1700" smtClean="0">
                <a:sym typeface="Symbol" pitchFamily="18" charset="2"/>
              </a:rPr>
              <a:t> </a:t>
            </a:r>
            <a:r>
              <a:rPr lang="en-US" sz="1700" smtClean="0"/>
              <a:t>Gesamtlaufzeit von</a:t>
            </a:r>
            <a:br>
              <a:rPr lang="en-US" sz="1700" smtClean="0"/>
            </a:br>
            <a:r>
              <a:rPr lang="en-US" sz="1700" smtClean="0"/>
              <a:t>     ARGUS (&gt; 10 Jahre)</a:t>
            </a:r>
            <a:r>
              <a:rPr lang="de-DE" sz="1700" smtClean="0"/>
              <a:t> </a:t>
            </a:r>
            <a:endParaRPr lang="en-US" sz="1700" smtClean="0"/>
          </a:p>
          <a:p>
            <a:pPr eaLnBrk="1" hangingPunct="1"/>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854075" y="4125913"/>
            <a:ext cx="4692650" cy="3908425"/>
          </a:xfrm>
          <a:prstGeom prst="rect">
            <a:avLst/>
          </a:prstGeom>
        </p:spPr>
        <p:txBody>
          <a:bodyPr/>
          <a:lstStyle/>
          <a:p>
            <a:pPr eaLnBrk="1" hangingPunct="1"/>
            <a:r>
              <a:rPr lang="de-DE" smtClean="0"/>
              <a:t>Hier ist der Ergebnisplot fuer das Y(4260)</a:t>
            </a:r>
            <a:r>
              <a:rPr lang="de-DE" baseline="0" smtClean="0"/>
              <a:t> gezeigt. Hier steht auch nochmal die Reaktion, in der es gefunden wurde. ee -&gt; J/psi pipi,  Masse und Breite sind hier angegeben. Dieser Zustand wird als Charmonium-Hybridkandidat gehandelt, da es zum einen ueberzaehlig ist im Charmonium-Spektrum also keinen Platz hat, und ausserdem mit dem J/psi ein Charmonium-Grundzustand im Endzustand vorliegt und das 2pi-System als pipi-S-Welle, was fuer Hybride erwartet wird. Eine analoge Struktur wurde auch in der Reaktion ee-&gt; phif0 gefunden, das Y(2175). Die Masse und Breite stehen hier. Auch dieser Zustand wird als HybridKandidat gehandelt, in diesem Fall als Strangeonium-Hybrid, mit dem Phi, ein ssbar-Grundzustand und pipi-S-Welle im Endzustand.</a:t>
            </a:r>
          </a:p>
          <a:p>
            <a:pPr eaLnBrk="1" hangingPunct="1"/>
            <a:endParaRPr lang="de-DE" baseline="0" smtClean="0"/>
          </a:p>
          <a:p>
            <a:pPr eaLnBrk="1" hangingPunct="1"/>
            <a:r>
              <a:rPr lang="de-DE" baseline="0" smtClean="0"/>
              <a:t>Die Plots zeigen deutlich, </a:t>
            </a:r>
            <a:r>
              <a:rPr lang="de-DE" smtClean="0"/>
              <a:t>zum</a:t>
            </a:r>
            <a:r>
              <a:rPr lang="de-DE" baseline="0" smtClean="0"/>
              <a:t> Entdecken reicht es und auch um die Masse und Breite einigermassen zu bestimmen. Aber eine praezisere Bestimmung der Massen und Breiten ist nicht moeglich, da die Detektoraufloesung an e+e—Maschinen limitiert ist. Bei sehr schmalen Resonanzen fuehrt das dazu, dass die eigentliche Breite viel schmaler ist, als die gemessene. Die Ergebnisse sind auch limitiert durch die geringe Statistik, denn mit 100 Ereignissen  laesst sich keine PWA durchfuehren, um die Quantenzahlen dieser Zustaende zu extrahieren. Ausnahme ist dieser Fall hier, hier sind die Quantenzahlen fix, da die Resonanz direkt aus e+e- erzeugt wird. </a:t>
            </a:r>
          </a:p>
          <a:p>
            <a:pPr eaLnBrk="1" hangingPunct="1"/>
            <a:endParaRPr lang="de-DE" baseline="0" smtClean="0"/>
          </a:p>
          <a:p>
            <a:pPr eaLnBrk="1" hangingPunct="1"/>
            <a:r>
              <a:rPr lang="de-DE" baseline="0" smtClean="0"/>
              <a:t>Vorhin habe ich gesagt, dass es vor allem wichtig ist, die Hybride mit exotischen Quantenzahlen zu finden.</a:t>
            </a:r>
            <a:endParaRPr 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854075" y="4125913"/>
            <a:ext cx="4692650" cy="3908425"/>
          </a:xfrm>
          <a:prstGeom prst="rect">
            <a:avLst/>
          </a:prstGeom>
        </p:spPr>
        <p:txBody>
          <a:bodyPr/>
          <a:lstStyle/>
          <a:p>
            <a:pPr eaLnBrk="1" hangingPunct="1"/>
            <a:r>
              <a:rPr lang="de-DE" smtClean="0"/>
              <a:t>Hier ist der Ergebnisplot fuer das Y(4260)</a:t>
            </a:r>
            <a:r>
              <a:rPr lang="de-DE" baseline="0" smtClean="0"/>
              <a:t> gezeigt. Hier steht auch nochmal die Reaktion, in der es gefunden wurde. ee -&gt; J/psi pipi,  Masse und Breite sind hier angegeben. Dieser Zustand wird als Charmonium-Hybridkandidat gehandelt, da es zum einen ueberzaehlig ist im Charmonium-Spektrum also keinen Platz hat, und ausserdem mit dem J/psi ein Charmonium-Grundzustand im Endzustand vorliegt und das 2pi-System als pipi-S-Welle, was fuer Hybride erwartet wird. Eine analoge Struktur wurde auch in der Reaktion ee-&gt; phif0 gefunden, das Y(2175). Die Masse und Breite stehen hier. Auch dieser Zustand wird als HybridKandidat gehandelt, in diesem Fall als Strangeonium-Hybrid, mit dem Phi, ein ssbar-Grundzustand und pipi-S-Welle im Endzustand.</a:t>
            </a:r>
          </a:p>
          <a:p>
            <a:pPr eaLnBrk="1" hangingPunct="1"/>
            <a:endParaRPr lang="de-DE" baseline="0" smtClean="0"/>
          </a:p>
          <a:p>
            <a:pPr eaLnBrk="1" hangingPunct="1"/>
            <a:r>
              <a:rPr lang="de-DE" baseline="0" smtClean="0"/>
              <a:t>Die Plots zeigen deutlich, </a:t>
            </a:r>
            <a:r>
              <a:rPr lang="de-DE" smtClean="0"/>
              <a:t>zum</a:t>
            </a:r>
            <a:r>
              <a:rPr lang="de-DE" baseline="0" smtClean="0"/>
              <a:t> Entdecken reicht es und auch um die Masse und Breite einigermassen zu bestimmen. Aber eine praezisere Bestimmung der Massen und Breiten ist nicht moeglich, da die Detektoraufloesung an e+e—Maschinen limitiert ist. Bei sehr schmalen Resonanzen fuehrt das dazu, dass die eigentliche Breite viel schmaler ist, als die gemessene. Die Ergebnisse sind auch limitiert durch die geringe Statistik, denn mit 100 Ereignissen  laesst sich keine PWA durchfuehren, um die Quantenzahlen dieser Zustaende zu extrahieren. Ausnahme ist dieser Fall hier, hier sind die Quantenzahlen fix, da die Resonanz direkt aus e+e- erzeugt wird. </a:t>
            </a:r>
          </a:p>
          <a:p>
            <a:pPr eaLnBrk="1" hangingPunct="1"/>
            <a:endParaRPr lang="de-DE" baseline="0" smtClean="0"/>
          </a:p>
          <a:p>
            <a:pPr eaLnBrk="1" hangingPunct="1"/>
            <a:r>
              <a:rPr lang="de-DE" baseline="0" smtClean="0"/>
              <a:t>Vorhin habe ich gesagt, dass es vor allem wichtig ist, die Hybride mit exotischen Quantenzahlen zu finden.</a:t>
            </a:r>
            <a:endParaRPr 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280C25-779C-41DB-8FC4-44AEFFA91FF6}" type="slidenum">
              <a:rPr lang="de-DE"/>
              <a:pPr/>
              <a:t>27</a:t>
            </a:fld>
            <a:endParaRPr lang="de-DE"/>
          </a:p>
        </p:txBody>
      </p:sp>
      <p:sp>
        <p:nvSpPr>
          <p:cNvPr id="488450" name="Rectangle 2"/>
          <p:cNvSpPr>
            <a:spLocks noGrp="1" noRot="1" noChangeAspect="1" noChangeArrowheads="1" noTextEdit="1"/>
          </p:cNvSpPr>
          <p:nvPr>
            <p:ph type="sldImg"/>
          </p:nvPr>
        </p:nvSpPr>
        <p:spPr bwMode="auto">
          <a:xfrm>
            <a:off x="1028700" y="652463"/>
            <a:ext cx="4343400" cy="3257550"/>
          </a:xfrm>
          <a:prstGeom prst="rect">
            <a:avLst/>
          </a:prstGeom>
          <a:solidFill>
            <a:srgbClr val="FFFFFF"/>
          </a:solidFill>
          <a:ln>
            <a:solidFill>
              <a:srgbClr val="000000"/>
            </a:solidFill>
            <a:miter lim="800000"/>
            <a:headEnd/>
            <a:tailEnd/>
          </a:ln>
        </p:spPr>
      </p:sp>
      <p:sp>
        <p:nvSpPr>
          <p:cNvPr id="488451" name="Rectangle 3"/>
          <p:cNvSpPr>
            <a:spLocks noGrp="1" noChangeArrowheads="1"/>
          </p:cNvSpPr>
          <p:nvPr>
            <p:ph type="body" idx="1"/>
          </p:nvPr>
        </p:nvSpPr>
        <p:spPr bwMode="auto">
          <a:xfrm>
            <a:off x="854274" y="4126518"/>
            <a:ext cx="4692253" cy="3908198"/>
          </a:xfrm>
          <a:prstGeom prst="rect">
            <a:avLst/>
          </a:prstGeom>
          <a:solidFill>
            <a:srgbClr val="FFFFFF"/>
          </a:solidFill>
          <a:ln>
            <a:solidFill>
              <a:srgbClr val="000000"/>
            </a:solidFill>
            <a:miter lim="800000"/>
            <a:headEnd/>
            <a:tailEnd/>
          </a:ln>
        </p:spPr>
        <p:txBody>
          <a:bodyPr/>
          <a:lstStyle/>
          <a:p>
            <a:r>
              <a:rPr lang="en-US" smtClean="0"/>
              <a:t>Wenn das ein Charmonium ist,</a:t>
            </a:r>
            <a:r>
              <a:rPr lang="en-US" baseline="0" smtClean="0"/>
              <a:t> dann sollte es nach DD zerfallen, if hybrids decay rate to DD are small</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mtClean="0"/>
              <a:t>Y(4660) zerfaellt in psi(2S) f0(980)</a:t>
            </a:r>
            <a:endParaRPr lang="en-US"/>
          </a:p>
        </p:txBody>
      </p:sp>
      <p:sp>
        <p:nvSpPr>
          <p:cNvPr id="4" name="Foliennummernplatzhalter 3"/>
          <p:cNvSpPr>
            <a:spLocks noGrp="1"/>
          </p:cNvSpPr>
          <p:nvPr>
            <p:ph type="sldNum" sz="quarter" idx="10"/>
          </p:nvPr>
        </p:nvSpPr>
        <p:spPr/>
        <p:txBody>
          <a:bodyPr/>
          <a:lstStyle/>
          <a:p>
            <a:fld id="{9D1FC4B6-1EE0-45AE-85C6-C0E1E1CF7591}" type="slidenum">
              <a:rPr lang="de-DE" smtClean="0"/>
              <a:pPr/>
              <a:t>28</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854075" y="4125913"/>
            <a:ext cx="4692650" cy="3908425"/>
          </a:xfrm>
          <a:prstGeom prst="rect">
            <a:avLst/>
          </a:prstGeom>
        </p:spPr>
        <p:txBody>
          <a:bodyPr/>
          <a:lstStyle/>
          <a:p>
            <a:pPr eaLnBrk="1" hangingPunct="1"/>
            <a:r>
              <a:rPr lang="de-DE" smtClean="0"/>
              <a:t>Hier ist der Ergebnisplot fuer das Y(4260)</a:t>
            </a:r>
            <a:r>
              <a:rPr lang="de-DE" baseline="0" smtClean="0"/>
              <a:t> gezeigt. Hier steht auch nochmal die Reaktion, in der es gefunden wurde. ee -&gt; J/psi pipi,  Masse und Breite sind hier angegeben. Dieser Zustand wird als Charmonium-Hybridkandidat gehandelt, da es zum einen ueberzaehlig ist im Charmonium-Spektrum also keinen Platz hat, und ausserdem mit dem J/psi ein Charmonium-Grundzustand im Endzustand vorliegt und das 2pi-System als pipi-S-Welle, was fuer Hybride erwartet wird. Eine analoge Struktur wurde auch in der Reaktion ee-&gt; phif0 gefunden, das Y(2175). Die Masse und Breite stehen hier. Auch dieser Zustand wird als HybridKandidat gehandelt, in diesem Fall als Strangeonium-Hybrid, mit dem Phi, ein ssbar-Grundzustand und pipi-S-Welle im Endzustand.</a:t>
            </a:r>
          </a:p>
          <a:p>
            <a:pPr eaLnBrk="1" hangingPunct="1"/>
            <a:endParaRPr lang="de-DE" baseline="0" smtClean="0"/>
          </a:p>
          <a:p>
            <a:pPr eaLnBrk="1" hangingPunct="1"/>
            <a:r>
              <a:rPr lang="de-DE" baseline="0" smtClean="0"/>
              <a:t>Die Plots zeigen deutlich, </a:t>
            </a:r>
            <a:r>
              <a:rPr lang="de-DE" smtClean="0"/>
              <a:t>zum</a:t>
            </a:r>
            <a:r>
              <a:rPr lang="de-DE" baseline="0" smtClean="0"/>
              <a:t> Entdecken reicht es und auch um die Masse und Breite einigermassen zu bestimmen. Aber eine praezisere Bestimmung der Massen und Breiten ist nicht moeglich, da die Detektoraufloesung an e+e—Maschinen limitiert ist. Bei sehr schmalen Resonanzen fuehrt das dazu, dass die eigentliche Breite viel schmaler ist, als die gemessene. Die Ergebnisse sind auch limitiert durch die geringe Statistik, denn mit 100 Ereignissen  laesst sich keine PWA durchfuehren, um die Quantenzahlen dieser Zustaende zu extrahieren. Ausnahme ist dieser Fall hier, hier sind die Quantenzahlen fix, da die Resonanz direkt aus e+e- erzeugt wird. </a:t>
            </a:r>
          </a:p>
          <a:p>
            <a:pPr eaLnBrk="1" hangingPunct="1"/>
            <a:endParaRPr lang="de-DE" baseline="0" smtClean="0"/>
          </a:p>
          <a:p>
            <a:pPr eaLnBrk="1" hangingPunct="1"/>
            <a:r>
              <a:rPr lang="de-DE" baseline="0" smtClean="0"/>
              <a:t>Vorhin habe ich gesagt, dass es vor allem wichtig ist, die Hybride mit exotischen Quantenzahlen zu finden.</a:t>
            </a:r>
            <a:endParaRPr 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BDDF39-3ADE-4B00-B067-8D41E1749D17}" type="slidenum">
              <a:rPr lang="de-DE"/>
              <a:pPr/>
              <a:t>30</a:t>
            </a:fld>
            <a:endParaRPr lang="de-DE"/>
          </a:p>
        </p:txBody>
      </p:sp>
      <p:sp>
        <p:nvSpPr>
          <p:cNvPr id="474114" name="Rectangle 1026"/>
          <p:cNvSpPr>
            <a:spLocks noGrp="1" noRot="1" noChangeAspect="1" noChangeArrowheads="1" noTextEdit="1"/>
          </p:cNvSpPr>
          <p:nvPr>
            <p:ph type="sldImg"/>
          </p:nvPr>
        </p:nvSpPr>
        <p:spPr bwMode="auto">
          <a:xfrm>
            <a:off x="1028700" y="652463"/>
            <a:ext cx="4343400" cy="3257550"/>
          </a:xfrm>
          <a:prstGeom prst="rect">
            <a:avLst/>
          </a:prstGeom>
          <a:solidFill>
            <a:srgbClr val="FFFFFF"/>
          </a:solidFill>
          <a:ln>
            <a:solidFill>
              <a:srgbClr val="000000"/>
            </a:solidFill>
            <a:miter lim="800000"/>
            <a:headEnd/>
            <a:tailEnd/>
          </a:ln>
        </p:spPr>
      </p:sp>
      <p:sp>
        <p:nvSpPr>
          <p:cNvPr id="474115" name="Rectangle 1027"/>
          <p:cNvSpPr>
            <a:spLocks noGrp="1" noChangeArrowheads="1"/>
          </p:cNvSpPr>
          <p:nvPr>
            <p:ph type="body" idx="1"/>
          </p:nvPr>
        </p:nvSpPr>
        <p:spPr bwMode="auto">
          <a:xfrm>
            <a:off x="854274" y="4126518"/>
            <a:ext cx="4692253" cy="3908198"/>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p:txBody>
          <a:bodyPr/>
          <a:lstStyle/>
          <a:p>
            <a:pPr eaLnBrk="1" hangingPunct="1"/>
            <a:r>
              <a:rPr lang="en-US" smtClean="0"/>
              <a:t>… komme ich auf das X(3872) zurueck. Bei PANDA kann es in Formation erzeugt werden, d.h. Antiproton-Proton anihilieren vollstaendig und bilden die Resonanz X, die dann in J/psi pipi zerfaellt. Die Simulation bei der Schwerpunktsenergie des X zeigt, dass wir bei einer Effizienz von 32% eine Aufloesung von 8.3 MeV/c2 erreichen. Das Signal zu Untergrundverhaeltnis liegt hier bie 2. Um jetzt die Linienform des X(3872) zu bestimmen …</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r>
              <a:rPr lang="de-DE" smtClean="0"/>
              <a:t>Aber fuer das X(3872) muss doch ein Scan gemacht werden, oder ?? Um</a:t>
            </a:r>
          </a:p>
          <a:p>
            <a:pPr eaLnBrk="1" hangingPunct="1"/>
            <a:r>
              <a:rPr lang="de-DE" smtClean="0"/>
              <a:t>&gt;&gt; die Breite/lineshape zu bestimmen</a:t>
            </a:r>
          </a:p>
          <a:p>
            <a:pPr eaLnBrk="1" hangingPunct="1"/>
            <a:r>
              <a:rPr lang="de-DE" smtClean="0"/>
              <a:t>&gt;</a:t>
            </a:r>
          </a:p>
          <a:p>
            <a:pPr eaLnBrk="1" hangingPunct="1"/>
            <a:r>
              <a:rPr lang="de-DE" smtClean="0"/>
              <a:t>&gt; Ganz genau und es müssen gleichzeitig J/psi pipi; DDbar charged und  </a:t>
            </a:r>
          </a:p>
          <a:p>
            <a:pPr eaLnBrk="1" hangingPunct="1"/>
            <a:r>
              <a:rPr lang="de-DE" smtClean="0"/>
              <a:t>&gt; DDbar neutral gemessen werden...mindestens.</a:t>
            </a:r>
          </a:p>
          <a:p>
            <a:pPr eaLnBrk="1" hangingPunct="1"/>
            <a:endParaRPr lang="en-US" smtClean="0"/>
          </a:p>
          <a:p>
            <a:pPr eaLnBrk="1" hangingPunct="1"/>
            <a:r>
              <a:rPr lang="de-DE" smtClean="0"/>
              <a:t>Na ja, nur J/psi pipi ist ja nur ein Kanal der unterhalb der Schwelle einen</a:t>
            </a:r>
          </a:p>
          <a:p>
            <a:pPr eaLnBrk="1" hangingPunct="1"/>
            <a:r>
              <a:rPr lang="de-DE" smtClean="0"/>
              <a:t>Peak hätte, wenn es ein Bindungszustand wäre. Wenn die B-Fabriken in ihren</a:t>
            </a:r>
          </a:p>
          <a:p>
            <a:pPr eaLnBrk="1" hangingPunct="1"/>
            <a:r>
              <a:rPr lang="de-DE" smtClean="0"/>
              <a:t>Daten noch einen anderen Kanal finden, oder Panda in der Hochlumiphase</a:t>
            </a:r>
          </a:p>
          <a:p>
            <a:pPr eaLnBrk="1" hangingPunct="1"/>
            <a:r>
              <a:rPr lang="de-DE" smtClean="0"/>
              <a:t>noch einen anderen Kanal fände, wäre das sicher gut um mehr Konfidenz zu</a:t>
            </a:r>
          </a:p>
          <a:p>
            <a:pPr eaLnBrk="1" hangingPunct="1"/>
            <a:r>
              <a:rPr lang="de-DE" smtClean="0"/>
              <a:t>haben.</a:t>
            </a:r>
          </a:p>
          <a:p>
            <a:pPr eaLnBrk="1" hangingPunct="1"/>
            <a:endParaRPr lang="de-DE" smtClean="0"/>
          </a:p>
          <a:p>
            <a:pPr eaLnBrk="1" hangingPunct="1"/>
            <a:r>
              <a:rPr lang="de-DE" smtClean="0"/>
              <a:t>&gt; Heisst das, der linke Plot zeigt ein moegliches Ergebnis der</a:t>
            </a:r>
          </a:p>
          <a:p>
            <a:pPr eaLnBrk="1" hangingPunct="1"/>
            <a:r>
              <a:rPr lang="de-DE" smtClean="0"/>
              <a:t>&gt; psipipi messung und der recht von D0D*0 ??</a:t>
            </a:r>
          </a:p>
          <a:p>
            <a:pPr eaLnBrk="1" hangingPunct="1"/>
            <a:endParaRPr lang="de-DE" smtClean="0"/>
          </a:p>
          <a:p>
            <a:pPr eaLnBrk="1" hangingPunct="1"/>
            <a:r>
              <a:rPr lang="de-DE" smtClean="0"/>
              <a:t>Ja, genau!</a:t>
            </a:r>
          </a:p>
          <a:p>
            <a:pPr eaLnBrk="1" hangingPunct="1"/>
            <a:endParaRPr lang="de-DE" smtClean="0"/>
          </a:p>
          <a:p>
            <a:pPr eaLnBrk="1" hangingPunct="1"/>
            <a:endParaRPr 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2"/>
          <p:cNvSpPr>
            <a:spLocks noGrp="1" noRot="1" noChangeAspect="1" noChangeArrowheads="1" noTextEdit="1"/>
          </p:cNvSpPr>
          <p:nvPr>
            <p:ph type="sldImg"/>
          </p:nvPr>
        </p:nvSpPr>
        <p:spPr>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ln>
        </p:spPr>
        <p:txBody>
          <a:bodyPr lIns="81525" tIns="40763" rIns="81525" bIns="40763"/>
          <a:lstStyle/>
          <a:p>
            <a:pPr eaLnBrk="1" hangingPunct="1"/>
            <a:endParaRPr 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4B432C-C995-4FA9-B6DC-E1E1B7B1DC0E}" type="slidenum">
              <a:rPr lang="de-DE"/>
              <a:pPr/>
              <a:t>39</a:t>
            </a:fld>
            <a:endParaRPr lang="de-DE"/>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r>
              <a:rPr lang="de-DE" smtClean="0"/>
              <a:t> Im Summary muss nochmal Begeisterung rüberkommen. D.h. nichmal wiederholen</a:t>
            </a:r>
          </a:p>
          <a:p>
            <a:r>
              <a:rPr lang="de-DE" smtClean="0"/>
              <a:t>&gt; wozu das gut ist...nämlich um was über die Bindung zu lernen und dass es</a:t>
            </a:r>
          </a:p>
          <a:p>
            <a:r>
              <a:rPr lang="de-DE" smtClean="0"/>
              <a:t>&gt; mit den vielen neuen Zuständen neuen wesentlichen Input gibt...etc.</a:t>
            </a:r>
          </a:p>
          <a:p>
            <a:r>
              <a:rPr lang="de-DE" smtClean="0"/>
              <a:t>&gt;</a:t>
            </a:r>
          </a:p>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854075" y="4125913"/>
            <a:ext cx="4692650" cy="3908425"/>
          </a:xfrm>
          <a:prstGeom prst="rect">
            <a:avLst/>
          </a:prstGeom>
        </p:spPr>
        <p:txBody>
          <a:bodyPr/>
          <a:lstStyle/>
          <a:p>
            <a:pPr eaLnBrk="1" hangingPunct="1">
              <a:spcBef>
                <a:spcPct val="0"/>
              </a:spcBef>
            </a:pPr>
            <a:r>
              <a:rPr lang="it-IT" sz="1800" smtClean="0">
                <a:solidFill>
                  <a:srgbClr val="A50021"/>
                </a:solidFill>
                <a:cs typeface="Arial" charset="0"/>
              </a:rPr>
              <a:t>Der HESR wird einen exzellenten Antiprotonenstrahl</a:t>
            </a:r>
            <a:r>
              <a:rPr lang="it-IT" sz="1800" baseline="0" smtClean="0">
                <a:solidFill>
                  <a:srgbClr val="A50021"/>
                </a:solidFill>
                <a:cs typeface="Arial" charset="0"/>
              </a:rPr>
              <a:t> zur Verfuegung stellen im Impulsbereich von … und mit einer Impulsunschaerfe von …. Als Rate erwarten wir 20 Mio. Wechselwirkungen pro Sekunde. Dazu brauchen wir eine Detektor der auch schafft, diese Rate zu verarbeiten. </a:t>
            </a:r>
            <a:endParaRPr lang="de-DE" sz="1800" smtClean="0">
              <a:solidFill>
                <a:srgbClr val="000099"/>
              </a:solidFill>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69D0B9-1F07-42CF-AF52-47B23E82D73D}" type="slidenum">
              <a:rPr lang="de-DE"/>
              <a:pPr/>
              <a:t>3</a:t>
            </a:fld>
            <a:endParaRPr lang="de-DE"/>
          </a:p>
        </p:txBody>
      </p:sp>
      <p:sp>
        <p:nvSpPr>
          <p:cNvPr id="418818" name="Rectangle 2"/>
          <p:cNvSpPr>
            <a:spLocks noGrp="1" noRot="1" noChangeAspect="1" noChangeArrowheads="1" noTextEdit="1"/>
          </p:cNvSpPr>
          <p:nvPr>
            <p:ph type="sldImg"/>
          </p:nvPr>
        </p:nvSpPr>
        <p:spPr bwMode="auto">
          <a:xfrm>
            <a:off x="1028700" y="652463"/>
            <a:ext cx="4343400" cy="3257550"/>
          </a:xfrm>
          <a:prstGeom prst="rect">
            <a:avLst/>
          </a:prstGeom>
          <a:solidFill>
            <a:srgbClr val="FFFFFF"/>
          </a:solidFill>
          <a:ln>
            <a:solidFill>
              <a:srgbClr val="000000"/>
            </a:solidFill>
            <a:miter lim="800000"/>
            <a:headEnd/>
            <a:tailEnd/>
          </a:ln>
        </p:spPr>
      </p:sp>
      <p:sp>
        <p:nvSpPr>
          <p:cNvPr id="418819" name="Rectangle 3"/>
          <p:cNvSpPr>
            <a:spLocks noGrp="1" noChangeArrowheads="1"/>
          </p:cNvSpPr>
          <p:nvPr>
            <p:ph type="body" idx="1"/>
          </p:nvPr>
        </p:nvSpPr>
        <p:spPr bwMode="auto">
          <a:xfrm>
            <a:off x="854274" y="4126518"/>
            <a:ext cx="4692253" cy="3908198"/>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2"/>
          <p:cNvSpPr>
            <a:spLocks noGrp="1" noRot="1" noChangeAspect="1" noChangeArrowheads="1" noTextEdit="1"/>
          </p:cNvSpPr>
          <p:nvPr>
            <p:ph type="sldImg"/>
          </p:nvPr>
        </p:nvSpPr>
        <p:spPr>
          <a:solidFill>
            <a:srgbClr val="FFFFFF"/>
          </a:solidFill>
          <a:ln/>
        </p:spPr>
      </p:sp>
      <p:sp>
        <p:nvSpPr>
          <p:cNvPr id="106500" name="Rectangle 3"/>
          <p:cNvSpPr>
            <a:spLocks noGrp="1" noChangeArrowheads="1"/>
          </p:cNvSpPr>
          <p:nvPr>
            <p:ph type="body" idx="1"/>
          </p:nvPr>
        </p:nvSpPr>
        <p:spPr>
          <a:xfrm>
            <a:off x="854075" y="4125913"/>
            <a:ext cx="4692650" cy="3908425"/>
          </a:xfrm>
          <a:prstGeom prst="rect">
            <a:avLst/>
          </a:prstGeom>
          <a:solidFill>
            <a:srgbClr val="FFFFFF"/>
          </a:solidFill>
          <a:ln>
            <a:solidFill>
              <a:srgbClr val="000000"/>
            </a:solidFill>
          </a:ln>
        </p:spPr>
        <p:txBody>
          <a:bodyPr lIns="81534" tIns="40768" rIns="81534" bIns="40768"/>
          <a:lstStyle/>
          <a:p>
            <a:pPr eaLnBrk="1" hangingPunct="1"/>
            <a:r>
              <a:rPr lang="en-US" smtClean="0"/>
              <a:t>… wird ein Scan ueber den Energiebereich der Resonanz durchgefuehrt, wie hier gezeigt ist.</a:t>
            </a:r>
            <a:r>
              <a:rPr lang="en-US" baseline="0" smtClean="0"/>
              <a:t> Hier ist in grau die Resonanz zu sehen. In rot ist das Strahlprofil an den jeweiligen Messpunkten zu sehen. Fuer jeden Messpunkt wird die Rate bestimmt, das sind die Punkte und danach das Strahlprofile rausgefaltet, um die Resonanz zu bekommen. </a:t>
            </a:r>
            <a:r>
              <a:rPr lang="en-US" smtClean="0"/>
              <a:t>Dadurch laesst sich eine Energieaufloesung von 50 keV erreichen, nur noch limitiert</a:t>
            </a:r>
            <a:r>
              <a:rPr lang="en-US" baseline="0" smtClean="0"/>
              <a:t> durch die Impulsunschaerfe des Strahles</a:t>
            </a:r>
            <a:r>
              <a:rPr lang="en-US" smtClean="0"/>
              <a:t>, und die</a:t>
            </a:r>
            <a:r>
              <a:rPr lang="en-US" baseline="0" smtClean="0"/>
              <a:t> Messzeit</a:t>
            </a:r>
            <a:r>
              <a:rPr lang="en-US" smtClean="0"/>
              <a:t> fuer so einen Scan dauert etwa</a:t>
            </a:r>
            <a:r>
              <a:rPr lang="en-US" baseline="0" smtClean="0"/>
              <a:t> 40 Tage.</a:t>
            </a:r>
            <a:endParaRPr lang="en-US" smtClean="0"/>
          </a:p>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2"/>
          <p:cNvSpPr>
            <a:spLocks noGrp="1" noRot="1" noChangeAspect="1" noChangeArrowheads="1" noTextEdit="1"/>
          </p:cNvSpPr>
          <p:nvPr>
            <p:ph type="sldImg"/>
          </p:nvPr>
        </p:nvSpPr>
        <p:spPr>
          <a:solidFill>
            <a:srgbClr val="FFFFFF"/>
          </a:solidFill>
          <a:ln/>
        </p:spPr>
      </p:sp>
      <p:sp>
        <p:nvSpPr>
          <p:cNvPr id="106500" name="Rectangle 3"/>
          <p:cNvSpPr>
            <a:spLocks noGrp="1" noChangeArrowheads="1"/>
          </p:cNvSpPr>
          <p:nvPr>
            <p:ph type="body" idx="1"/>
          </p:nvPr>
        </p:nvSpPr>
        <p:spPr>
          <a:xfrm>
            <a:off x="854075" y="4125913"/>
            <a:ext cx="4692650" cy="3908425"/>
          </a:xfrm>
          <a:prstGeom prst="rect">
            <a:avLst/>
          </a:prstGeom>
          <a:solidFill>
            <a:srgbClr val="FFFFFF"/>
          </a:solidFill>
          <a:ln>
            <a:solidFill>
              <a:srgbClr val="000000"/>
            </a:solidFill>
          </a:ln>
        </p:spPr>
        <p:txBody>
          <a:bodyPr lIns="81534" tIns="40768" rIns="81534" bIns="40768"/>
          <a:lstStyle/>
          <a:p>
            <a:pPr eaLnBrk="1" hangingPunct="1"/>
            <a:r>
              <a:rPr lang="en-US" smtClean="0"/>
              <a:t>… wird ein Scan ueber den Energiebereich der Resonanz durchgefuehrt, wie hier gezeigt ist.</a:t>
            </a:r>
            <a:r>
              <a:rPr lang="en-US" baseline="0" smtClean="0"/>
              <a:t> Hier ist in grau die Resonanz zu sehen. In rot ist das Strahlprofil an den jeweiligen Messpunkten zu sehen. Fuer jeden Messpunkt wird die Rate bestimmt, das sind die Punkte und danach das Strahlprofile rausgefaltet, um die Resonanz zu bekommen. </a:t>
            </a:r>
            <a:r>
              <a:rPr lang="en-US" smtClean="0"/>
              <a:t>Dadurch laesst sich eine Energieaufloesung von 50 keV erreichen, nur noch limitiert</a:t>
            </a:r>
            <a:r>
              <a:rPr lang="en-US" baseline="0" smtClean="0"/>
              <a:t> durch die Impulsunschaerfe des Strahles</a:t>
            </a:r>
            <a:r>
              <a:rPr lang="en-US" smtClean="0"/>
              <a:t>, und die</a:t>
            </a:r>
            <a:r>
              <a:rPr lang="en-US" baseline="0" smtClean="0"/>
              <a:t> Messzeit</a:t>
            </a:r>
            <a:r>
              <a:rPr lang="en-US" smtClean="0"/>
              <a:t> fuer so einen Scan dauert etwa</a:t>
            </a:r>
            <a:r>
              <a:rPr lang="en-US" baseline="0" smtClean="0"/>
              <a:t> 40 Tage.</a:t>
            </a:r>
            <a:endParaRPr lang="en-US" smtClean="0"/>
          </a:p>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573760-0469-4245-B14B-CDF4D8CDED15}" type="slidenum">
              <a:rPr lang="de-DE"/>
              <a:pPr/>
              <a:t>43</a:t>
            </a:fld>
            <a:endParaRPr lang="de-DE"/>
          </a:p>
        </p:txBody>
      </p:sp>
      <p:sp>
        <p:nvSpPr>
          <p:cNvPr id="296962" name="Rectangle 2"/>
          <p:cNvSpPr>
            <a:spLocks noGrp="1" noRot="1" noChangeAspect="1" noChangeArrowheads="1" noTextEdit="1"/>
          </p:cNvSpPr>
          <p:nvPr>
            <p:ph type="sldImg"/>
          </p:nvPr>
        </p:nvSpPr>
        <p:spPr bwMode="auto">
          <a:xfrm>
            <a:off x="1028700" y="650875"/>
            <a:ext cx="4343400" cy="3257550"/>
          </a:xfrm>
          <a:prstGeom prst="rect">
            <a:avLst/>
          </a:prstGeom>
          <a:solidFill>
            <a:srgbClr val="FFFFFF"/>
          </a:solidFill>
          <a:ln>
            <a:solidFill>
              <a:srgbClr val="000000"/>
            </a:solidFill>
            <a:miter lim="800000"/>
            <a:headEnd/>
            <a:tailEnd/>
          </a:ln>
        </p:spPr>
      </p:sp>
      <p:sp>
        <p:nvSpPr>
          <p:cNvPr id="296963" name="Rectangle 3"/>
          <p:cNvSpPr>
            <a:spLocks noGrp="1" noChangeArrowheads="1"/>
          </p:cNvSpPr>
          <p:nvPr>
            <p:ph type="body" idx="1"/>
          </p:nvPr>
        </p:nvSpPr>
        <p:spPr bwMode="auto">
          <a:xfrm>
            <a:off x="853939" y="4126230"/>
            <a:ext cx="4692923" cy="3909060"/>
          </a:xfrm>
          <a:prstGeom prst="rect">
            <a:avLst/>
          </a:prstGeom>
          <a:solidFill>
            <a:srgbClr val="FFFFFF"/>
          </a:solidFill>
          <a:ln>
            <a:solidFill>
              <a:srgbClr val="000000"/>
            </a:solidFill>
            <a:miter lim="800000"/>
            <a:headEnd/>
            <a:tailEnd/>
          </a:ln>
        </p:spPr>
        <p:txBody>
          <a:bodyPr/>
          <a:lstStyle/>
          <a:p>
            <a:r>
              <a:rPr lang="de-DE" sz="1000" b="0" i="0" u="none" baseline="0" smtClean="0">
                <a:solidFill>
                  <a:srgbClr val="000066"/>
                </a:solidFill>
                <a:cs typeface="Arial" charset="0"/>
              </a:rPr>
              <a:t>Wir hoffen, dass wenn PANDA abgeschlossen ist, welcher dieser Strukturen existieren oder nicht ...</a:t>
            </a:r>
            <a:endParaRPr lang="en-US" baseline="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B1A655-1EAB-4523-9C31-4C10FE65F6CB}" type="slidenum">
              <a:rPr lang="de-DE"/>
              <a:pPr/>
              <a:t>4</a:t>
            </a:fld>
            <a:endParaRPr lang="de-DE"/>
          </a:p>
        </p:txBody>
      </p:sp>
      <p:sp>
        <p:nvSpPr>
          <p:cNvPr id="274434" name="Rectangle 2"/>
          <p:cNvSpPr>
            <a:spLocks noGrp="1" noRot="1" noChangeAspect="1" noChangeArrowheads="1" noTextEdit="1"/>
          </p:cNvSpPr>
          <p:nvPr>
            <p:ph type="sldImg"/>
          </p:nvPr>
        </p:nvSpPr>
        <p:spPr bwMode="auto">
          <a:xfrm>
            <a:off x="1028700" y="650875"/>
            <a:ext cx="4343400" cy="3257550"/>
          </a:xfrm>
          <a:prstGeom prst="rect">
            <a:avLst/>
          </a:prstGeom>
          <a:solidFill>
            <a:srgbClr val="FFFFFF"/>
          </a:solidFill>
          <a:ln>
            <a:solidFill>
              <a:srgbClr val="000000"/>
            </a:solidFill>
            <a:miter lim="800000"/>
            <a:headEnd/>
            <a:tailEnd/>
          </a:ln>
        </p:spPr>
      </p:sp>
      <p:sp>
        <p:nvSpPr>
          <p:cNvPr id="274435" name="Rectangle 3"/>
          <p:cNvSpPr>
            <a:spLocks noGrp="1" noChangeArrowheads="1"/>
          </p:cNvSpPr>
          <p:nvPr>
            <p:ph type="body" idx="1"/>
          </p:nvPr>
        </p:nvSpPr>
        <p:spPr bwMode="auto">
          <a:xfrm>
            <a:off x="853939" y="4126230"/>
            <a:ext cx="4692923" cy="3909060"/>
          </a:xfrm>
          <a:prstGeom prst="rect">
            <a:avLst/>
          </a:prstGeom>
          <a:solidFill>
            <a:srgbClr val="FFFFFF"/>
          </a:solidFill>
          <a:ln>
            <a:solidFill>
              <a:srgbClr val="000000"/>
            </a:solidFill>
            <a:miter lim="800000"/>
            <a:headEnd/>
            <a:tailEnd/>
          </a:ln>
        </p:spPr>
        <p:txBody>
          <a:bodyPr/>
          <a:lstStyle/>
          <a:p>
            <a:r>
              <a:rPr lang="en-US" baseline="0" smtClean="0"/>
              <a:t>und hier fuer die Charmonium-Spektroskopie … schauen wir das Potential der starken WW genauer an.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854075" y="4125913"/>
            <a:ext cx="4692650" cy="3908425"/>
          </a:xfrm>
          <a:prstGeom prst="rect">
            <a:avLst/>
          </a:prstGeom>
        </p:spPr>
        <p:txBody>
          <a:bodyPr>
            <a:normAutofit/>
          </a:bodyPr>
          <a:lstStyle/>
          <a:p>
            <a:r>
              <a:rPr lang="en-US" smtClean="0"/>
              <a:t>Das Potential der starken Wechselwirkung ist hier in abhaengig</a:t>
            </a:r>
            <a:r>
              <a:rPr lang="en-US" baseline="0" smtClean="0"/>
              <a:t> vom Abstand aufgetragen. Hier im Bereich kleiner Abstaende ist das Potential coulombartig. Das ist der Bereich, der mit HERA in tiefinelastischer Streuung ausfuehrlich untersucht wurde und der Stoerungstheoretisch (perturbativ) berechnet werden kann. Das ist moeglich fuer kleine Abstaende und hier kann die Wechselwirkung zwischen den Quarks mit dem Ein-Gluon-Austausch beschrieben werden. Der Bereich wird auch asymptotische Freiheit genannt, da sich die Quarks hier quasi frei innerhalb z.B. des Protons bewegen koennen. Das Coulombpotential, das die elektromagnetische WW beschreibt, wuerde sich jetzt hier der Null annaehern.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854075" y="4125913"/>
            <a:ext cx="4692650" cy="3908425"/>
          </a:xfrm>
          <a:prstGeom prst="rect">
            <a:avLst/>
          </a:prstGeom>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smtClean="0"/>
              <a:t>Im Vergleich dazu wird die Kraft in unserem Fall immer groesser, je weiter die zwei Quark sich voneinander entfernen. </a:t>
            </a:r>
          </a:p>
          <a:p>
            <a:r>
              <a:rPr lang="en-US" baseline="0" smtClean="0"/>
              <a:t>Dies wird auch Confinement genannt, was beschreibt, dass es keine freien Quarks gibt. In diesem Bereich spielt die </a:t>
            </a:r>
            <a:r>
              <a:rPr lang="en-US" smtClean="0"/>
              <a:t>Physik der leichten Quarks, Zustaende</a:t>
            </a:r>
            <a:r>
              <a:rPr lang="en-US" baseline="0" smtClean="0"/>
              <a:t> mit up,down und strange quarks</a:t>
            </a:r>
            <a:r>
              <a:rPr lang="en-US" smtClean="0"/>
              <a:t>. Hier</a:t>
            </a:r>
            <a:r>
              <a:rPr lang="en-US" baseline="0" smtClean="0"/>
              <a:t> koennen bisher nur effektive Modelle zur Beschreibung der Physik herangezogen werden. Ein globale Beschreibung fuer diesen Bereich gibt es nicht.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854075" y="4125913"/>
            <a:ext cx="4692650" cy="3908425"/>
          </a:xfrm>
          <a:prstGeom prst="rect">
            <a:avLst/>
          </a:prstGeom>
        </p:spPr>
        <p:txBody>
          <a:bodyPr>
            <a:normAutofit/>
          </a:bodyPr>
          <a:lstStyle/>
          <a:p>
            <a:r>
              <a:rPr lang="en-US" baseline="0" smtClean="0"/>
              <a:t>D.h. wir haben effektive Theorien auf der einen Seite und koennen die perturbative QCD auf der anderen Seite benutzen, aber keine der Theorien ist in der Lage alles beschreiben. Das spannende an der Charmonium-Spektroskopie ist nun, dass wir uns hier genau im Uebergangsbereich befinden, d.h. die Zustaende, die wir untersuchen, sind sensitiv in diesem Bereich. Die roten Pfeilchen deuten an, in welchem Anstand vom Mittelpunkt die Wellenfunktionen der Charmonium-Zustaende sensitiv sind. Bisher ist unklar, wie die beiden Regionen verbunden werden koennen.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CCDB7D-5402-4DF7-91A5-3EA6A4874F0F}" type="slidenum">
              <a:rPr lang="de-DE"/>
              <a:pPr/>
              <a:t>8</a:t>
            </a:fld>
            <a:endParaRPr lang="de-DE"/>
          </a:p>
        </p:txBody>
      </p:sp>
      <p:sp>
        <p:nvSpPr>
          <p:cNvPr id="294914" name="Rectangle 2"/>
          <p:cNvSpPr>
            <a:spLocks noGrp="1" noRot="1" noChangeAspect="1" noChangeArrowheads="1" noTextEdit="1"/>
          </p:cNvSpPr>
          <p:nvPr>
            <p:ph type="sldImg"/>
          </p:nvPr>
        </p:nvSpPr>
        <p:spPr bwMode="auto">
          <a:xfrm>
            <a:off x="1028700" y="650875"/>
            <a:ext cx="4343400" cy="3257550"/>
          </a:xfrm>
          <a:prstGeom prst="rect">
            <a:avLst/>
          </a:prstGeom>
          <a:solidFill>
            <a:srgbClr val="FFFFFF"/>
          </a:solidFill>
          <a:ln>
            <a:solidFill>
              <a:srgbClr val="000000"/>
            </a:solidFill>
            <a:miter lim="800000"/>
            <a:headEnd/>
            <a:tailEnd/>
          </a:ln>
        </p:spPr>
      </p:sp>
      <p:sp>
        <p:nvSpPr>
          <p:cNvPr id="294915" name="Rectangle 3"/>
          <p:cNvSpPr>
            <a:spLocks noGrp="1" noChangeArrowheads="1"/>
          </p:cNvSpPr>
          <p:nvPr>
            <p:ph type="body" idx="1"/>
          </p:nvPr>
        </p:nvSpPr>
        <p:spPr bwMode="auto">
          <a:xfrm>
            <a:off x="853939" y="4126230"/>
            <a:ext cx="4692923" cy="3909060"/>
          </a:xfrm>
          <a:prstGeom prst="rect">
            <a:avLst/>
          </a:prstGeom>
          <a:solidFill>
            <a:srgbClr val="FFFFFF"/>
          </a:solidFill>
          <a:ln>
            <a:solidFill>
              <a:srgbClr val="000000"/>
            </a:solidFill>
            <a:miter lim="800000"/>
            <a:headEnd/>
            <a:tailEnd/>
          </a:ln>
        </p:spPr>
        <p:txBody>
          <a:bodyPr/>
          <a:lstStyle/>
          <a:p>
            <a:pPr>
              <a:spcBef>
                <a:spcPct val="0"/>
              </a:spcBef>
            </a:pPr>
            <a:r>
              <a:rPr lang="de-DE" sz="1600" b="0" i="0" u="none" baseline="0" smtClean="0">
                <a:solidFill>
                  <a:srgbClr val="000066"/>
                </a:solidFill>
                <a:cs typeface="Arial" charset="0"/>
              </a:rPr>
              <a:t>Ausserdem wurden in den letzten 8 Jahren viele neue Zustaende gefunden, die gar nicht alle Platz finden. Zum einen liegen manche der Zustaende neben den Vorhersagen, oder sind noch gar nicht bestimmt, oder andere sind einfach ueberzaehlig d.h. ein Ausweg waere zu ueberlegen, ob nicht noch andere Bindungszustaende erlaubt sind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CCDB7D-5402-4DF7-91A5-3EA6A4874F0F}" type="slidenum">
              <a:rPr lang="de-DE"/>
              <a:pPr/>
              <a:t>9</a:t>
            </a:fld>
            <a:endParaRPr lang="de-DE"/>
          </a:p>
        </p:txBody>
      </p:sp>
      <p:sp>
        <p:nvSpPr>
          <p:cNvPr id="294914" name="Rectangle 2"/>
          <p:cNvSpPr>
            <a:spLocks noGrp="1" noRot="1" noChangeAspect="1" noChangeArrowheads="1" noTextEdit="1"/>
          </p:cNvSpPr>
          <p:nvPr>
            <p:ph type="sldImg"/>
          </p:nvPr>
        </p:nvSpPr>
        <p:spPr bwMode="auto">
          <a:xfrm>
            <a:off x="1028700" y="650875"/>
            <a:ext cx="4343400" cy="3257550"/>
          </a:xfrm>
          <a:prstGeom prst="rect">
            <a:avLst/>
          </a:prstGeom>
          <a:solidFill>
            <a:srgbClr val="FFFFFF"/>
          </a:solidFill>
          <a:ln>
            <a:solidFill>
              <a:srgbClr val="000000"/>
            </a:solidFill>
            <a:miter lim="800000"/>
            <a:headEnd/>
            <a:tailEnd/>
          </a:ln>
        </p:spPr>
      </p:sp>
      <p:sp>
        <p:nvSpPr>
          <p:cNvPr id="294915" name="Rectangle 3"/>
          <p:cNvSpPr>
            <a:spLocks noGrp="1" noChangeArrowheads="1"/>
          </p:cNvSpPr>
          <p:nvPr>
            <p:ph type="body" idx="1"/>
          </p:nvPr>
        </p:nvSpPr>
        <p:spPr bwMode="auto">
          <a:xfrm>
            <a:off x="853939" y="4126230"/>
            <a:ext cx="4692923" cy="3909060"/>
          </a:xfrm>
          <a:prstGeom prst="rect">
            <a:avLst/>
          </a:prstGeom>
          <a:solidFill>
            <a:srgbClr val="FFFFFF"/>
          </a:solidFill>
          <a:ln>
            <a:solidFill>
              <a:srgbClr val="000000"/>
            </a:solidFill>
            <a:miter lim="800000"/>
            <a:headEnd/>
            <a:tailEnd/>
          </a:ln>
        </p:spPr>
        <p:txBody>
          <a:bodyPr/>
          <a:lstStyle/>
          <a:p>
            <a:pPr>
              <a:spcBef>
                <a:spcPct val="0"/>
              </a:spcBef>
            </a:pPr>
            <a:r>
              <a:rPr lang="de-DE" sz="1600" b="0" i="0" u="none" baseline="0" smtClean="0">
                <a:solidFill>
                  <a:srgbClr val="000066"/>
                </a:solidFill>
                <a:cs typeface="Arial" charset="0"/>
              </a:rPr>
              <a:t>Ausserdem wurden in den letzten 8 Jahren viele neue Zustaende gefunden, die gar nicht alle Platz finden. Zum einen liegen manche der Zustaende neben den Vorhersagen, oder sind noch gar nicht bestimmt, oder andere sind einfach ueberzaehlig d.h. ein Ausweg waere zu ueberlegen, ob nicht noch andere Bindungszustaende erlaubt sind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7" name="Picture 4" descr="bbr_3d_cut"/>
          <p:cNvPicPr>
            <a:picLocks noChangeAspect="1" noChangeArrowheads="1"/>
          </p:cNvPicPr>
          <p:nvPr userDrawn="1"/>
        </p:nvPicPr>
        <p:blipFill>
          <a:blip r:embed="rId2" cstate="screen">
            <a:grayscl/>
            <a:lum bright="-33000" contrast="-37000"/>
          </a:blip>
          <a:srcRect t="1983" b="5332"/>
          <a:stretch>
            <a:fillRect/>
          </a:stretch>
        </p:blipFill>
        <p:spPr bwMode="auto">
          <a:xfrm>
            <a:off x="1588" y="-84669"/>
            <a:ext cx="9142412" cy="5525913"/>
          </a:xfrm>
          <a:prstGeom prst="rect">
            <a:avLst/>
          </a:prstGeom>
          <a:noFill/>
        </p:spPr>
      </p:pic>
      <p:sp>
        <p:nvSpPr>
          <p:cNvPr id="5" name="Line 10"/>
          <p:cNvSpPr>
            <a:spLocks noChangeShapeType="1"/>
          </p:cNvSpPr>
          <p:nvPr userDrawn="1"/>
        </p:nvSpPr>
        <p:spPr bwMode="auto">
          <a:xfrm>
            <a:off x="0" y="5486400"/>
            <a:ext cx="5486400" cy="0"/>
          </a:xfrm>
          <a:prstGeom prst="line">
            <a:avLst/>
          </a:prstGeom>
          <a:noFill/>
          <a:ln w="127000">
            <a:solidFill>
              <a:srgbClr val="CC0000"/>
            </a:solidFill>
            <a:round/>
            <a:headEnd/>
            <a:tailEnd/>
          </a:ln>
        </p:spPr>
        <p:txBody>
          <a:bodyPr/>
          <a:lstStyle/>
          <a:p>
            <a:pPr>
              <a:defRPr/>
            </a:pPr>
            <a:endParaRPr lang="de-DE"/>
          </a:p>
        </p:txBody>
      </p:sp>
      <p:sp>
        <p:nvSpPr>
          <p:cNvPr id="6" name="Line 12"/>
          <p:cNvSpPr>
            <a:spLocks noChangeShapeType="1"/>
          </p:cNvSpPr>
          <p:nvPr userDrawn="1"/>
        </p:nvSpPr>
        <p:spPr bwMode="auto">
          <a:xfrm>
            <a:off x="5486400" y="5486400"/>
            <a:ext cx="3657600" cy="0"/>
          </a:xfrm>
          <a:prstGeom prst="line">
            <a:avLst/>
          </a:prstGeom>
          <a:noFill/>
          <a:ln w="127000">
            <a:solidFill>
              <a:srgbClr val="FFCC00"/>
            </a:solidFill>
            <a:round/>
            <a:headEnd/>
            <a:tailEnd/>
          </a:ln>
        </p:spPr>
        <p:txBody>
          <a:bodyPr/>
          <a:lstStyle/>
          <a:p>
            <a:pPr>
              <a:defRPr/>
            </a:pPr>
            <a:endParaRPr lang="de-DE"/>
          </a:p>
        </p:txBody>
      </p:sp>
      <p:sp>
        <p:nvSpPr>
          <p:cNvPr id="186372" name="Rectangle 2"/>
          <p:cNvSpPr>
            <a:spLocks noGrp="1" noChangeArrowheads="1"/>
          </p:cNvSpPr>
          <p:nvPr>
            <p:ph type="ctrTitle"/>
          </p:nvPr>
        </p:nvSpPr>
        <p:spPr>
          <a:xfrm>
            <a:off x="685800" y="2286000"/>
            <a:ext cx="7772400" cy="1143000"/>
          </a:xfrm>
        </p:spPr>
        <p:txBody>
          <a:bodyPr/>
          <a:lstStyle>
            <a:lvl1pPr algn="ctr">
              <a:lnSpc>
                <a:spcPct val="120000"/>
              </a:lnSpc>
              <a:defRPr sz="4000" baseline="0" smtClean="0">
                <a:solidFill>
                  <a:schemeClr val="bg1"/>
                </a:solidFill>
              </a:defRPr>
            </a:lvl1pPr>
          </a:lstStyle>
          <a:p>
            <a:r>
              <a:rPr lang="de-DE" smtClean="0"/>
              <a:t>Klicken Sie, um das Titelformat zu bearbeiten</a:t>
            </a:r>
          </a:p>
        </p:txBody>
      </p:sp>
      <p:sp>
        <p:nvSpPr>
          <p:cNvPr id="186373" name="Rectangle 3"/>
          <p:cNvSpPr>
            <a:spLocks noGrp="1" noChangeArrowheads="1"/>
          </p:cNvSpPr>
          <p:nvPr>
            <p:ph type="subTitle" idx="1"/>
          </p:nvPr>
        </p:nvSpPr>
        <p:spPr>
          <a:xfrm>
            <a:off x="1371600" y="3886200"/>
            <a:ext cx="6400800" cy="1752600"/>
          </a:xfrm>
        </p:spPr>
        <p:txBody>
          <a:bodyPr/>
          <a:lstStyle>
            <a:lvl1pPr marL="0" indent="0" algn="ctr">
              <a:buFontTx/>
              <a:buNone/>
              <a:defRPr sz="2400" baseline="0" smtClean="0">
                <a:solidFill>
                  <a:schemeClr val="bg1"/>
                </a:solidFill>
              </a:defRPr>
            </a:lvl1pPr>
          </a:lstStyle>
          <a:p>
            <a:r>
              <a:rPr lang="de-DE" smtClean="0"/>
              <a:t>Klicken Sie, um das Format des Untertitelmasters zu bearbeiten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ChangeArrowheads="1"/>
          </p:cNvSpPr>
          <p:nvPr userDrawn="1"/>
        </p:nvSpPr>
        <p:spPr bwMode="auto">
          <a:xfrm>
            <a:off x="0" y="6581775"/>
            <a:ext cx="9144000" cy="276225"/>
          </a:xfrm>
          <a:prstGeom prst="rect">
            <a:avLst/>
          </a:prstGeom>
          <a:solidFill>
            <a:srgbClr val="DDDDDD"/>
          </a:solidFill>
          <a:ln w="9525">
            <a:noFill/>
            <a:miter lim="800000"/>
            <a:headEnd/>
            <a:tailEnd/>
          </a:ln>
          <a:effectLst/>
        </p:spPr>
        <p:txBody>
          <a:bodyPr wrap="none" anchor="ctr"/>
          <a:lstStyle/>
          <a:p>
            <a:pPr algn="ctr">
              <a:defRPr/>
            </a:pPr>
            <a:endParaRPr lang="de-DE"/>
          </a:p>
        </p:txBody>
      </p:sp>
      <p:sp>
        <p:nvSpPr>
          <p:cNvPr id="2" name="Rectangle 9"/>
          <p:cNvSpPr>
            <a:spLocks noChangeArrowheads="1"/>
          </p:cNvSpPr>
          <p:nvPr userDrawn="1"/>
        </p:nvSpPr>
        <p:spPr bwMode="auto">
          <a:xfrm>
            <a:off x="0" y="0"/>
            <a:ext cx="9144000" cy="685800"/>
          </a:xfrm>
          <a:prstGeom prst="rect">
            <a:avLst/>
          </a:prstGeom>
          <a:solidFill>
            <a:srgbClr val="DDDDDD"/>
          </a:solidFill>
          <a:ln w="9525">
            <a:noFill/>
            <a:miter lim="800000"/>
            <a:headEnd/>
            <a:tailEnd/>
          </a:ln>
          <a:effectLst/>
        </p:spPr>
        <p:txBody>
          <a:bodyPr wrap="none" anchor="ctr"/>
          <a:lstStyle/>
          <a:p>
            <a:pPr algn="ctr">
              <a:defRPr/>
            </a:pPr>
            <a:endParaRPr lang="de-DE"/>
          </a:p>
        </p:txBody>
      </p:sp>
      <p:sp>
        <p:nvSpPr>
          <p:cNvPr id="1028" name="Rectangle 2"/>
          <p:cNvSpPr>
            <a:spLocks noGrp="1" noChangeArrowheads="1"/>
          </p:cNvSpPr>
          <p:nvPr>
            <p:ph type="title"/>
          </p:nvPr>
        </p:nvSpPr>
        <p:spPr bwMode="auto">
          <a:xfrm>
            <a:off x="381000" y="31750"/>
            <a:ext cx="8382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Klicken Sie, Titelformat zu bearbeiten</a:t>
            </a:r>
          </a:p>
        </p:txBody>
      </p:sp>
      <p:sp>
        <p:nvSpPr>
          <p:cNvPr id="1029" name="Rectangle 3"/>
          <p:cNvSpPr>
            <a:spLocks noGrp="1" noChangeArrowheads="1"/>
          </p:cNvSpPr>
          <p:nvPr>
            <p:ph type="body" idx="1"/>
          </p:nvPr>
        </p:nvSpPr>
        <p:spPr bwMode="auto">
          <a:xfrm>
            <a:off x="381000" y="990600"/>
            <a:ext cx="83820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p:txBody>
      </p:sp>
      <p:sp>
        <p:nvSpPr>
          <p:cNvPr id="1034" name="Line 10"/>
          <p:cNvSpPr>
            <a:spLocks noChangeShapeType="1"/>
          </p:cNvSpPr>
          <p:nvPr userDrawn="1"/>
        </p:nvSpPr>
        <p:spPr bwMode="auto">
          <a:xfrm>
            <a:off x="0" y="701675"/>
            <a:ext cx="5486400" cy="0"/>
          </a:xfrm>
          <a:prstGeom prst="line">
            <a:avLst/>
          </a:prstGeom>
          <a:noFill/>
          <a:ln w="50800">
            <a:solidFill>
              <a:srgbClr val="CC0000"/>
            </a:solidFill>
            <a:round/>
            <a:headEnd/>
            <a:tailEnd/>
          </a:ln>
          <a:effectLst/>
        </p:spPr>
        <p:txBody>
          <a:bodyPr/>
          <a:lstStyle/>
          <a:p>
            <a:pPr algn="ctr">
              <a:defRPr/>
            </a:pPr>
            <a:endParaRPr lang="de-DE"/>
          </a:p>
        </p:txBody>
      </p:sp>
      <p:sp>
        <p:nvSpPr>
          <p:cNvPr id="1036" name="Line 12"/>
          <p:cNvSpPr>
            <a:spLocks noChangeShapeType="1"/>
          </p:cNvSpPr>
          <p:nvPr userDrawn="1"/>
        </p:nvSpPr>
        <p:spPr bwMode="auto">
          <a:xfrm>
            <a:off x="5486400" y="701675"/>
            <a:ext cx="3657600" cy="0"/>
          </a:xfrm>
          <a:prstGeom prst="line">
            <a:avLst/>
          </a:prstGeom>
          <a:noFill/>
          <a:ln w="50800">
            <a:solidFill>
              <a:srgbClr val="FFCC00"/>
            </a:solidFill>
            <a:round/>
            <a:headEnd/>
            <a:tailEnd/>
          </a:ln>
          <a:effectLst/>
        </p:spPr>
        <p:txBody>
          <a:bodyPr/>
          <a:lstStyle/>
          <a:p>
            <a:pPr algn="ctr">
              <a:defRPr/>
            </a:pPr>
            <a:endParaRPr lang="de-DE"/>
          </a:p>
        </p:txBody>
      </p:sp>
      <p:sp>
        <p:nvSpPr>
          <p:cNvPr id="1041" name="Line 17"/>
          <p:cNvSpPr>
            <a:spLocks noChangeShapeType="1"/>
          </p:cNvSpPr>
          <p:nvPr userDrawn="1"/>
        </p:nvSpPr>
        <p:spPr bwMode="auto">
          <a:xfrm>
            <a:off x="0" y="6577013"/>
            <a:ext cx="5486400" cy="0"/>
          </a:xfrm>
          <a:prstGeom prst="line">
            <a:avLst/>
          </a:prstGeom>
          <a:noFill/>
          <a:ln w="50800">
            <a:solidFill>
              <a:srgbClr val="CC0000"/>
            </a:solidFill>
            <a:round/>
            <a:headEnd/>
            <a:tailEnd/>
          </a:ln>
          <a:effectLst/>
        </p:spPr>
        <p:txBody>
          <a:bodyPr/>
          <a:lstStyle/>
          <a:p>
            <a:pPr algn="ctr">
              <a:defRPr/>
            </a:pPr>
            <a:endParaRPr lang="de-DE"/>
          </a:p>
        </p:txBody>
      </p:sp>
      <p:sp>
        <p:nvSpPr>
          <p:cNvPr id="1042" name="Line 18"/>
          <p:cNvSpPr>
            <a:spLocks noChangeShapeType="1"/>
          </p:cNvSpPr>
          <p:nvPr userDrawn="1"/>
        </p:nvSpPr>
        <p:spPr bwMode="auto">
          <a:xfrm>
            <a:off x="5486400" y="6577013"/>
            <a:ext cx="3657600" cy="0"/>
          </a:xfrm>
          <a:prstGeom prst="line">
            <a:avLst/>
          </a:prstGeom>
          <a:noFill/>
          <a:ln w="50800">
            <a:solidFill>
              <a:srgbClr val="FFCC00"/>
            </a:solidFill>
            <a:round/>
            <a:headEnd/>
            <a:tailEnd/>
          </a:ln>
          <a:effectLst/>
        </p:spPr>
        <p:txBody>
          <a:bodyPr/>
          <a:lstStyle/>
          <a:p>
            <a:pPr algn="ctr">
              <a:defRPr/>
            </a:pPr>
            <a:endParaRPr lang="de-DE"/>
          </a:p>
        </p:txBody>
      </p:sp>
      <p:sp>
        <p:nvSpPr>
          <p:cNvPr id="13" name="Textfeld 12"/>
          <p:cNvSpPr txBox="1"/>
          <p:nvPr userDrawn="1"/>
        </p:nvSpPr>
        <p:spPr>
          <a:xfrm>
            <a:off x="228600" y="6585653"/>
            <a:ext cx="8915400" cy="246221"/>
          </a:xfrm>
          <a:prstGeom prst="rect">
            <a:avLst/>
          </a:prstGeom>
          <a:noFill/>
        </p:spPr>
        <p:txBody>
          <a:bodyPr wrap="square" rtlCol="0">
            <a:spAutoFit/>
          </a:bodyPr>
          <a:lstStyle/>
          <a:p>
            <a:pPr algn="l"/>
            <a:r>
              <a:rPr lang="en-US" smtClean="0"/>
              <a:t>Miriam Fritsch                                Unusual</a:t>
            </a:r>
            <a:r>
              <a:rPr lang="en-US" baseline="0" smtClean="0"/>
              <a:t> hadron states observed</a:t>
            </a:r>
            <a:r>
              <a:rPr lang="en-US" smtClean="0"/>
              <a:t> at B-factories – May 20, 2011    </a:t>
            </a:r>
            <a:r>
              <a:rPr lang="en-US" baseline="0" smtClean="0"/>
              <a:t> </a:t>
            </a:r>
            <a:r>
              <a:rPr lang="en-US" smtClean="0"/>
              <a:t>                                         </a:t>
            </a:r>
            <a:fld id="{B7FC24B9-730C-4397-8D77-3C10F6F5A277}" type="slidenum">
              <a:rPr lang="en-US" smtClean="0"/>
              <a:pPr algn="l"/>
              <a:t>‹Nr.›</a:t>
            </a:fld>
            <a:r>
              <a:rPr lang="en-US" baseline="0" smtClean="0"/>
              <a:t>    </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wmf"/><Relationship Id="rId3" Type="http://schemas.openxmlformats.org/officeDocument/2006/relationships/notesSlide" Target="../notesSlides/notesSlide14.xml"/><Relationship Id="rId7" Type="http://schemas.openxmlformats.org/officeDocument/2006/relationships/image" Target="../media/image22.wmf"/><Relationship Id="rId12" Type="http://schemas.openxmlformats.org/officeDocument/2006/relationships/image" Target="../media/image27.wmf"/><Relationship Id="rId2" Type="http://schemas.openxmlformats.org/officeDocument/2006/relationships/slideLayout" Target="../slideLayouts/slideLayout3.xml"/><Relationship Id="rId16" Type="http://schemas.openxmlformats.org/officeDocument/2006/relationships/image" Target="../media/image31.png"/><Relationship Id="rId1" Type="http://schemas.openxmlformats.org/officeDocument/2006/relationships/vmlDrawing" Target="../drawings/vmlDrawing1.v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13.wmf"/><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gif"/><Relationship Id="rId1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wmf"/><Relationship Id="rId4" Type="http://schemas.openxmlformats.org/officeDocument/2006/relationships/image" Target="../media/image38.wmf"/></Relationships>
</file>

<file path=ppt/slides/_rels/slide28.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3.wmf"/></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wmf"/></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55.jpeg"/></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58.wmf"/></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58.w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p:cNvPicPr>
            <a:picLocks noChangeAspect="1" noChangeArrowheads="1"/>
          </p:cNvPicPr>
          <p:nvPr/>
        </p:nvPicPr>
        <p:blipFill>
          <a:blip r:embed="rId3" cstate="screen"/>
          <a:srcRect/>
          <a:stretch>
            <a:fillRect/>
          </a:stretch>
        </p:blipFill>
        <p:spPr bwMode="auto">
          <a:xfrm>
            <a:off x="304800" y="5688980"/>
            <a:ext cx="2590800" cy="953120"/>
          </a:xfrm>
          <a:prstGeom prst="rect">
            <a:avLst/>
          </a:prstGeom>
          <a:noFill/>
        </p:spPr>
      </p:pic>
      <p:sp>
        <p:nvSpPr>
          <p:cNvPr id="38933" name="Rectangle 21"/>
          <p:cNvSpPr>
            <a:spLocks noGrp="1" noChangeArrowheads="1"/>
          </p:cNvSpPr>
          <p:nvPr>
            <p:ph type="ctrTitle"/>
          </p:nvPr>
        </p:nvSpPr>
        <p:spPr>
          <a:xfrm>
            <a:off x="685800" y="1981200"/>
            <a:ext cx="7772400" cy="1143000"/>
          </a:xfrm>
        </p:spPr>
        <p:txBody>
          <a:bodyPr/>
          <a:lstStyle/>
          <a:p>
            <a:r>
              <a:rPr lang="en-US" sz="3600" smtClean="0"/>
              <a:t>Unusual hadron states observed at B-factories</a:t>
            </a:r>
            <a:br>
              <a:rPr lang="en-US" sz="3600" smtClean="0"/>
            </a:br>
            <a:r>
              <a:rPr lang="en-US" sz="1200" smtClean="0"/>
              <a:t/>
            </a:r>
            <a:br>
              <a:rPr lang="en-US" sz="1200" smtClean="0"/>
            </a:br>
            <a:r>
              <a:rPr lang="en-US" sz="2600" smtClean="0"/>
              <a:t>Miriam Fritsch</a:t>
            </a:r>
            <a:br>
              <a:rPr lang="en-US" sz="2600" smtClean="0"/>
            </a:br>
            <a:r>
              <a:rPr lang="en-US" sz="2600" smtClean="0"/>
              <a:t>on behalf of the BaBar-Collaboration</a:t>
            </a:r>
            <a:endParaRPr lang="de-DE" sz="2600"/>
          </a:p>
        </p:txBody>
      </p:sp>
      <p:sp>
        <p:nvSpPr>
          <p:cNvPr id="8" name="Rectangle 3"/>
          <p:cNvSpPr txBox="1">
            <a:spLocks noChangeArrowheads="1"/>
          </p:cNvSpPr>
          <p:nvPr/>
        </p:nvSpPr>
        <p:spPr bwMode="auto">
          <a:xfrm>
            <a:off x="2438400" y="4419600"/>
            <a:ext cx="64008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ts val="600"/>
              </a:spcBef>
              <a:spcAft>
                <a:spcPct val="0"/>
              </a:spcAft>
              <a:buClrTx/>
              <a:buSzTx/>
              <a:buFontTx/>
              <a:buNone/>
              <a:tabLst/>
              <a:defRPr/>
            </a:pPr>
            <a:r>
              <a:rPr kumimoji="0" lang="en-US" sz="2000" b="0" i="0" u="none" strike="noStrike" kern="0" cap="none" spc="0" normalizeH="0" noProof="0" smtClean="0">
                <a:ln>
                  <a:noFill/>
                </a:ln>
                <a:solidFill>
                  <a:schemeClr val="bg1"/>
                </a:solidFill>
                <a:effectLst/>
                <a:uLnTx/>
                <a:uFillTx/>
                <a:latin typeface="+mn-lt"/>
                <a:ea typeface="+mn-ea"/>
                <a:cs typeface="+mn-cs"/>
              </a:rPr>
              <a:t>HI Mainz</a:t>
            </a:r>
          </a:p>
          <a:p>
            <a:pPr marL="0" marR="0" lvl="0" indent="0" algn="r" defTabSz="914400" rtl="0" eaLnBrk="0" fontAlgn="base" latinLnBrk="0" hangingPunct="0">
              <a:lnSpc>
                <a:spcPct val="100000"/>
              </a:lnSpc>
              <a:spcBef>
                <a:spcPts val="600"/>
              </a:spcBef>
              <a:spcAft>
                <a:spcPct val="0"/>
              </a:spcAft>
              <a:buClrTx/>
              <a:buSzTx/>
              <a:buFontTx/>
              <a:buNone/>
              <a:tabLst/>
              <a:defRPr/>
            </a:pPr>
            <a:r>
              <a:rPr kumimoji="0" lang="en-US" sz="2000" b="0" i="0" u="none" strike="noStrike" kern="0" cap="none" spc="0" normalizeH="0" noProof="0" smtClean="0">
                <a:ln>
                  <a:noFill/>
                </a:ln>
                <a:solidFill>
                  <a:schemeClr val="bg1"/>
                </a:solidFill>
                <a:effectLst/>
                <a:uLnTx/>
                <a:uFillTx/>
                <a:latin typeface="+mn-lt"/>
                <a:ea typeface="+mn-ea"/>
                <a:cs typeface="+mn-cs"/>
              </a:rPr>
              <a:t>Universität Mainz</a:t>
            </a:r>
            <a:endParaRPr kumimoji="0" lang="de-DE" sz="2000" b="0" i="0" u="none" strike="noStrike" kern="0" cap="none" spc="0" normalizeH="0" noProof="0" smtClean="0">
              <a:ln>
                <a:noFill/>
              </a:ln>
              <a:solidFill>
                <a:schemeClr val="bg1"/>
              </a:solidFill>
              <a:effectLst/>
              <a:uLnTx/>
              <a:uFillTx/>
              <a:latin typeface="+mn-lt"/>
              <a:ea typeface="+mn-ea"/>
              <a:cs typeface="+mn-cs"/>
            </a:endParaRPr>
          </a:p>
        </p:txBody>
      </p:sp>
      <p:sp>
        <p:nvSpPr>
          <p:cNvPr id="9" name="Text Box 3"/>
          <p:cNvSpPr txBox="1">
            <a:spLocks noChangeArrowheads="1"/>
          </p:cNvSpPr>
          <p:nvPr/>
        </p:nvSpPr>
        <p:spPr bwMode="auto">
          <a:xfrm>
            <a:off x="342900" y="4405086"/>
            <a:ext cx="4343400" cy="784830"/>
          </a:xfrm>
          <a:prstGeom prst="rect">
            <a:avLst/>
          </a:prstGeom>
          <a:noFill/>
          <a:ln w="9525">
            <a:noFill/>
            <a:miter lim="800000"/>
            <a:headEnd/>
            <a:tailEnd/>
          </a:ln>
        </p:spPr>
        <p:txBody>
          <a:bodyPr>
            <a:spAutoFit/>
          </a:bodyPr>
          <a:lstStyle/>
          <a:p>
            <a:pPr algn="l">
              <a:spcBef>
                <a:spcPts val="600"/>
              </a:spcBef>
            </a:pPr>
            <a:r>
              <a:rPr lang="en-US" sz="2000" smtClean="0">
                <a:solidFill>
                  <a:schemeClr val="bg1"/>
                </a:solidFill>
              </a:rPr>
              <a:t>May 20, 2011</a:t>
            </a:r>
          </a:p>
          <a:p>
            <a:pPr algn="l">
              <a:spcBef>
                <a:spcPts val="600"/>
              </a:spcBef>
            </a:pPr>
            <a:r>
              <a:rPr lang="en-US" sz="2000" smtClean="0">
                <a:solidFill>
                  <a:schemeClr val="bg1"/>
                </a:solidFill>
              </a:rPr>
              <a:t>NSTAR 2011, Jefferson Lab</a:t>
            </a:r>
            <a:endParaRPr lang="de-DE" sz="2000" dirty="0">
              <a:solidFill>
                <a:schemeClr val="bg1"/>
              </a:solidFill>
            </a:endParaRPr>
          </a:p>
        </p:txBody>
      </p:sp>
      <p:pic>
        <p:nvPicPr>
          <p:cNvPr id="10" name="Picture 19"/>
          <p:cNvPicPr>
            <a:picLocks noChangeAspect="1" noChangeArrowheads="1"/>
          </p:cNvPicPr>
          <p:nvPr/>
        </p:nvPicPr>
        <p:blipFill>
          <a:blip r:embed="rId4" cstate="screen"/>
          <a:srcRect/>
          <a:stretch>
            <a:fillRect/>
          </a:stretch>
        </p:blipFill>
        <p:spPr bwMode="auto">
          <a:xfrm>
            <a:off x="6934200" y="5689600"/>
            <a:ext cx="2057400" cy="1143000"/>
          </a:xfrm>
          <a:prstGeom prst="rect">
            <a:avLst/>
          </a:prstGeom>
          <a:noFill/>
          <a:ln w="12700">
            <a:noFill/>
            <a:miter lim="800000"/>
            <a:headEnd/>
            <a:tailEnd/>
          </a:ln>
        </p:spPr>
      </p:pic>
      <p:pic>
        <p:nvPicPr>
          <p:cNvPr id="7" name="Picture 18"/>
          <p:cNvPicPr>
            <a:picLocks noChangeAspect="1" noChangeArrowheads="1"/>
          </p:cNvPicPr>
          <p:nvPr/>
        </p:nvPicPr>
        <p:blipFill>
          <a:blip r:embed="rId5" cstate="print"/>
          <a:srcRect/>
          <a:stretch>
            <a:fillRect/>
          </a:stretch>
        </p:blipFill>
        <p:spPr bwMode="auto">
          <a:xfrm>
            <a:off x="5085202" y="5791200"/>
            <a:ext cx="1851535" cy="914400"/>
          </a:xfrm>
          <a:prstGeom prst="rect">
            <a:avLst/>
          </a:prstGeom>
          <a:noFill/>
          <a:ln w="12700">
            <a:noFill/>
            <a:round/>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hteck 94"/>
          <p:cNvSpPr/>
          <p:nvPr/>
        </p:nvSpPr>
        <p:spPr bwMode="auto">
          <a:xfrm>
            <a:off x="592083" y="2617701"/>
            <a:ext cx="7955280" cy="3749040"/>
          </a:xfrm>
          <a:prstGeom prst="rect">
            <a:avLst/>
          </a:prstGeom>
          <a:solidFill>
            <a:srgbClr val="DDDDD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93" name="Rechteck 92"/>
          <p:cNvSpPr/>
          <p:nvPr/>
        </p:nvSpPr>
        <p:spPr bwMode="auto">
          <a:xfrm>
            <a:off x="592083" y="964228"/>
            <a:ext cx="7955280" cy="1463040"/>
          </a:xfrm>
          <a:prstGeom prst="rect">
            <a:avLst/>
          </a:prstGeom>
          <a:solidFill>
            <a:srgbClr val="DDDDD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295938" name="Rectangle 1026"/>
          <p:cNvSpPr>
            <a:spLocks noGrp="1" noChangeArrowheads="1"/>
          </p:cNvSpPr>
          <p:nvPr>
            <p:ph type="title"/>
          </p:nvPr>
        </p:nvSpPr>
        <p:spPr/>
        <p:txBody>
          <a:bodyPr/>
          <a:lstStyle/>
          <a:p>
            <a:r>
              <a:rPr lang="en-US" smtClean="0"/>
              <a:t>Examples for allowed hadronic states</a:t>
            </a:r>
            <a:endParaRPr lang="de-DE"/>
          </a:p>
        </p:txBody>
      </p:sp>
      <p:grpSp>
        <p:nvGrpSpPr>
          <p:cNvPr id="2" name="Gruppieren 98"/>
          <p:cNvGrpSpPr/>
          <p:nvPr/>
        </p:nvGrpSpPr>
        <p:grpSpPr>
          <a:xfrm>
            <a:off x="829075" y="1479703"/>
            <a:ext cx="5892778" cy="792162"/>
            <a:chOff x="831352" y="1657127"/>
            <a:chExt cx="5892778" cy="792162"/>
          </a:xfrm>
        </p:grpSpPr>
        <p:sp>
          <p:nvSpPr>
            <p:cNvPr id="295939" name="Rectangle 1027"/>
            <p:cNvSpPr>
              <a:spLocks noChangeArrowheads="1"/>
            </p:cNvSpPr>
            <p:nvPr/>
          </p:nvSpPr>
          <p:spPr bwMode="auto">
            <a:xfrm>
              <a:off x="831352" y="1856100"/>
              <a:ext cx="3126498" cy="491319"/>
            </a:xfrm>
            <a:prstGeom prst="rect">
              <a:avLst/>
            </a:prstGeom>
            <a:noFill/>
            <a:ln w="9525">
              <a:noFill/>
              <a:miter lim="800000"/>
              <a:headEnd/>
              <a:tailEnd/>
            </a:ln>
            <a:effectLst/>
          </p:spPr>
          <p:txBody>
            <a:bodyPr/>
            <a:lstStyle/>
            <a:p>
              <a:pPr marL="342900" indent="-342900" algn="l">
                <a:spcBef>
                  <a:spcPct val="0"/>
                </a:spcBef>
              </a:pPr>
              <a:r>
                <a:rPr lang="de-DE" sz="1700" smtClean="0"/>
                <a:t>mesons/baryons</a:t>
              </a:r>
              <a:endParaRPr lang="en-US" sz="1700"/>
            </a:p>
          </p:txBody>
        </p:sp>
        <p:grpSp>
          <p:nvGrpSpPr>
            <p:cNvPr id="3" name="Group 1028"/>
            <p:cNvGrpSpPr>
              <a:grpSpLocks/>
            </p:cNvGrpSpPr>
            <p:nvPr/>
          </p:nvGrpSpPr>
          <p:grpSpPr bwMode="auto">
            <a:xfrm>
              <a:off x="5020742" y="1657127"/>
              <a:ext cx="1703388" cy="792162"/>
              <a:chOff x="3362" y="863"/>
              <a:chExt cx="1073" cy="499"/>
            </a:xfrm>
          </p:grpSpPr>
          <p:grpSp>
            <p:nvGrpSpPr>
              <p:cNvPr id="4" name="Group 1029"/>
              <p:cNvGrpSpPr>
                <a:grpSpLocks/>
              </p:cNvGrpSpPr>
              <p:nvPr/>
            </p:nvGrpSpPr>
            <p:grpSpPr bwMode="auto">
              <a:xfrm>
                <a:off x="3362" y="863"/>
                <a:ext cx="181" cy="499"/>
                <a:chOff x="3230" y="663"/>
                <a:chExt cx="181" cy="499"/>
              </a:xfrm>
            </p:grpSpPr>
            <p:sp>
              <p:nvSpPr>
                <p:cNvPr id="295942" name="Line 1030"/>
                <p:cNvSpPr>
                  <a:spLocks noChangeShapeType="1"/>
                </p:cNvSpPr>
                <p:nvPr/>
              </p:nvSpPr>
              <p:spPr bwMode="auto">
                <a:xfrm>
                  <a:off x="3320" y="750"/>
                  <a:ext cx="0" cy="311"/>
                </a:xfrm>
                <a:prstGeom prst="line">
                  <a:avLst/>
                </a:prstGeom>
                <a:noFill/>
                <a:ln w="28575">
                  <a:solidFill>
                    <a:schemeClr val="tx1"/>
                  </a:solidFill>
                  <a:round/>
                  <a:headEnd/>
                  <a:tailEnd/>
                </a:ln>
                <a:effectLst/>
              </p:spPr>
              <p:txBody>
                <a:bodyPr/>
                <a:lstStyle/>
                <a:p>
                  <a:endParaRPr lang="en-US"/>
                </a:p>
              </p:txBody>
            </p:sp>
            <p:sp>
              <p:nvSpPr>
                <p:cNvPr id="295943" name="Oval 1031"/>
                <p:cNvSpPr>
                  <a:spLocks noChangeArrowheads="1"/>
                </p:cNvSpPr>
                <p:nvPr/>
              </p:nvSpPr>
              <p:spPr bwMode="auto">
                <a:xfrm>
                  <a:off x="3230" y="663"/>
                  <a:ext cx="181" cy="181"/>
                </a:xfrm>
                <a:prstGeom prst="ellipse">
                  <a:avLst/>
                </a:prstGeom>
                <a:solidFill>
                  <a:schemeClr val="accent2"/>
                </a:solidFill>
                <a:ln w="9525">
                  <a:solidFill>
                    <a:schemeClr val="accent1"/>
                  </a:solidFill>
                  <a:round/>
                  <a:headEnd/>
                  <a:tailEnd/>
                </a:ln>
                <a:effectLst/>
              </p:spPr>
              <p:txBody>
                <a:bodyPr wrap="none" anchor="ctr"/>
                <a:lstStyle/>
                <a:p>
                  <a:endParaRPr lang="en-US"/>
                </a:p>
              </p:txBody>
            </p:sp>
            <p:sp>
              <p:nvSpPr>
                <p:cNvPr id="295944" name="Oval 1032"/>
                <p:cNvSpPr>
                  <a:spLocks noChangeArrowheads="1"/>
                </p:cNvSpPr>
                <p:nvPr/>
              </p:nvSpPr>
              <p:spPr bwMode="auto">
                <a:xfrm>
                  <a:off x="3230" y="981"/>
                  <a:ext cx="181" cy="181"/>
                </a:xfrm>
                <a:prstGeom prst="ellipse">
                  <a:avLst/>
                </a:prstGeom>
                <a:solidFill>
                  <a:srgbClr val="33CCFF"/>
                </a:solidFill>
                <a:ln w="9525">
                  <a:solidFill>
                    <a:srgbClr val="3333CC"/>
                  </a:solidFill>
                  <a:round/>
                  <a:headEnd/>
                  <a:tailEnd/>
                </a:ln>
                <a:effectLst/>
              </p:spPr>
              <p:txBody>
                <a:bodyPr wrap="none" anchor="ctr"/>
                <a:lstStyle/>
                <a:p>
                  <a:endParaRPr lang="en-US"/>
                </a:p>
              </p:txBody>
            </p:sp>
          </p:grpSp>
          <p:grpSp>
            <p:nvGrpSpPr>
              <p:cNvPr id="5" name="Group 1033"/>
              <p:cNvGrpSpPr>
                <a:grpSpLocks/>
              </p:cNvGrpSpPr>
              <p:nvPr/>
            </p:nvGrpSpPr>
            <p:grpSpPr bwMode="auto">
              <a:xfrm>
                <a:off x="3968" y="902"/>
                <a:ext cx="467" cy="421"/>
                <a:chOff x="3713" y="708"/>
                <a:chExt cx="467" cy="421"/>
              </a:xfrm>
            </p:grpSpPr>
            <p:grpSp>
              <p:nvGrpSpPr>
                <p:cNvPr id="6" name="Group 1034"/>
                <p:cNvGrpSpPr>
                  <a:grpSpLocks/>
                </p:cNvGrpSpPr>
                <p:nvPr/>
              </p:nvGrpSpPr>
              <p:grpSpPr bwMode="auto">
                <a:xfrm>
                  <a:off x="3795" y="795"/>
                  <a:ext cx="303" cy="204"/>
                  <a:chOff x="4014" y="715"/>
                  <a:chExt cx="303" cy="204"/>
                </a:xfrm>
              </p:grpSpPr>
              <p:sp>
                <p:nvSpPr>
                  <p:cNvPr id="295947" name="Line 1035"/>
                  <p:cNvSpPr>
                    <a:spLocks noChangeShapeType="1"/>
                  </p:cNvSpPr>
                  <p:nvPr/>
                </p:nvSpPr>
                <p:spPr bwMode="auto">
                  <a:xfrm>
                    <a:off x="4167" y="715"/>
                    <a:ext cx="0" cy="161"/>
                  </a:xfrm>
                  <a:prstGeom prst="line">
                    <a:avLst/>
                  </a:prstGeom>
                  <a:noFill/>
                  <a:ln w="28575">
                    <a:solidFill>
                      <a:schemeClr val="tx1"/>
                    </a:solidFill>
                    <a:round/>
                    <a:headEnd/>
                    <a:tailEnd/>
                  </a:ln>
                  <a:effectLst/>
                </p:spPr>
                <p:txBody>
                  <a:bodyPr/>
                  <a:lstStyle/>
                  <a:p>
                    <a:endParaRPr lang="en-US"/>
                  </a:p>
                </p:txBody>
              </p:sp>
              <p:sp>
                <p:nvSpPr>
                  <p:cNvPr id="295948" name="Line 1036"/>
                  <p:cNvSpPr>
                    <a:spLocks noChangeShapeType="1"/>
                  </p:cNvSpPr>
                  <p:nvPr/>
                </p:nvSpPr>
                <p:spPr bwMode="auto">
                  <a:xfrm rot="-3593922">
                    <a:off x="4236" y="836"/>
                    <a:ext cx="1" cy="161"/>
                  </a:xfrm>
                  <a:prstGeom prst="line">
                    <a:avLst/>
                  </a:prstGeom>
                  <a:noFill/>
                  <a:ln w="28575">
                    <a:solidFill>
                      <a:schemeClr val="tx1"/>
                    </a:solidFill>
                    <a:round/>
                    <a:headEnd/>
                    <a:tailEnd/>
                  </a:ln>
                  <a:effectLst/>
                </p:spPr>
                <p:txBody>
                  <a:bodyPr/>
                  <a:lstStyle/>
                  <a:p>
                    <a:endParaRPr lang="en-US"/>
                  </a:p>
                </p:txBody>
              </p:sp>
              <p:sp>
                <p:nvSpPr>
                  <p:cNvPr id="295949" name="Line 1037"/>
                  <p:cNvSpPr>
                    <a:spLocks noChangeShapeType="1"/>
                  </p:cNvSpPr>
                  <p:nvPr/>
                </p:nvSpPr>
                <p:spPr bwMode="auto">
                  <a:xfrm rot="3593922" flipH="1">
                    <a:off x="4094" y="838"/>
                    <a:ext cx="1" cy="161"/>
                  </a:xfrm>
                  <a:prstGeom prst="line">
                    <a:avLst/>
                  </a:prstGeom>
                  <a:noFill/>
                  <a:ln w="28575">
                    <a:solidFill>
                      <a:schemeClr val="tx1"/>
                    </a:solidFill>
                    <a:round/>
                    <a:headEnd/>
                    <a:tailEnd/>
                  </a:ln>
                  <a:effectLst/>
                </p:spPr>
                <p:txBody>
                  <a:bodyPr/>
                  <a:lstStyle/>
                  <a:p>
                    <a:endParaRPr lang="en-US"/>
                  </a:p>
                </p:txBody>
              </p:sp>
            </p:grpSp>
            <p:grpSp>
              <p:nvGrpSpPr>
                <p:cNvPr id="7" name="Group 1038"/>
                <p:cNvGrpSpPr>
                  <a:grpSpLocks/>
                </p:cNvGrpSpPr>
                <p:nvPr/>
              </p:nvGrpSpPr>
              <p:grpSpPr bwMode="auto">
                <a:xfrm>
                  <a:off x="3713" y="948"/>
                  <a:ext cx="467" cy="181"/>
                  <a:chOff x="3929" y="868"/>
                  <a:chExt cx="467" cy="181"/>
                </a:xfrm>
              </p:grpSpPr>
              <p:sp>
                <p:nvSpPr>
                  <p:cNvPr id="295951" name="Oval 1039"/>
                  <p:cNvSpPr>
                    <a:spLocks noChangeArrowheads="1"/>
                  </p:cNvSpPr>
                  <p:nvPr/>
                </p:nvSpPr>
                <p:spPr bwMode="auto">
                  <a:xfrm rot="5400000">
                    <a:off x="4215" y="868"/>
                    <a:ext cx="181" cy="181"/>
                  </a:xfrm>
                  <a:prstGeom prst="ellipse">
                    <a:avLst/>
                  </a:prstGeom>
                  <a:solidFill>
                    <a:schemeClr val="accent2"/>
                  </a:solidFill>
                  <a:ln w="9525">
                    <a:solidFill>
                      <a:schemeClr val="accent1"/>
                    </a:solidFill>
                    <a:round/>
                    <a:headEnd/>
                    <a:tailEnd/>
                  </a:ln>
                  <a:effectLst/>
                </p:spPr>
                <p:txBody>
                  <a:bodyPr wrap="none" anchor="ctr"/>
                  <a:lstStyle/>
                  <a:p>
                    <a:endParaRPr lang="en-US"/>
                  </a:p>
                </p:txBody>
              </p:sp>
              <p:sp>
                <p:nvSpPr>
                  <p:cNvPr id="295952" name="Oval 1040"/>
                  <p:cNvSpPr>
                    <a:spLocks noChangeArrowheads="1"/>
                  </p:cNvSpPr>
                  <p:nvPr/>
                </p:nvSpPr>
                <p:spPr bwMode="auto">
                  <a:xfrm rot="5400000">
                    <a:off x="3929" y="868"/>
                    <a:ext cx="181" cy="181"/>
                  </a:xfrm>
                  <a:prstGeom prst="ellipse">
                    <a:avLst/>
                  </a:prstGeom>
                  <a:solidFill>
                    <a:schemeClr val="accent2"/>
                  </a:solidFill>
                  <a:ln w="9525">
                    <a:solidFill>
                      <a:schemeClr val="accent1"/>
                    </a:solidFill>
                    <a:round/>
                    <a:headEnd/>
                    <a:tailEnd/>
                  </a:ln>
                  <a:effectLst/>
                </p:spPr>
                <p:txBody>
                  <a:bodyPr wrap="none" anchor="ctr"/>
                  <a:lstStyle/>
                  <a:p>
                    <a:endParaRPr lang="en-US"/>
                  </a:p>
                </p:txBody>
              </p:sp>
            </p:grpSp>
            <p:sp>
              <p:nvSpPr>
                <p:cNvPr id="295953" name="Oval 1041"/>
                <p:cNvSpPr>
                  <a:spLocks noChangeArrowheads="1"/>
                </p:cNvSpPr>
                <p:nvPr/>
              </p:nvSpPr>
              <p:spPr bwMode="auto">
                <a:xfrm rot="5400000">
                  <a:off x="3856" y="708"/>
                  <a:ext cx="181" cy="181"/>
                </a:xfrm>
                <a:prstGeom prst="ellipse">
                  <a:avLst/>
                </a:prstGeom>
                <a:solidFill>
                  <a:schemeClr val="accent2"/>
                </a:solidFill>
                <a:ln w="9525">
                  <a:solidFill>
                    <a:schemeClr val="accent1"/>
                  </a:solidFill>
                  <a:round/>
                  <a:headEnd/>
                  <a:tailEnd/>
                </a:ln>
                <a:effectLst/>
              </p:spPr>
              <p:txBody>
                <a:bodyPr wrap="none" anchor="ctr"/>
                <a:lstStyle/>
                <a:p>
                  <a:endParaRPr lang="en-US"/>
                </a:p>
              </p:txBody>
            </p:sp>
          </p:grpSp>
        </p:grpSp>
      </p:grpSp>
      <p:grpSp>
        <p:nvGrpSpPr>
          <p:cNvPr id="8" name="Gruppieren 104"/>
          <p:cNvGrpSpPr/>
          <p:nvPr/>
        </p:nvGrpSpPr>
        <p:grpSpPr>
          <a:xfrm>
            <a:off x="829075" y="2818393"/>
            <a:ext cx="7518400" cy="3315847"/>
            <a:chOff x="829075" y="2818393"/>
            <a:chExt cx="7518400" cy="3315847"/>
          </a:xfrm>
        </p:grpSpPr>
        <p:grpSp>
          <p:nvGrpSpPr>
            <p:cNvPr id="9" name="Group 1042"/>
            <p:cNvGrpSpPr>
              <a:grpSpLocks/>
            </p:cNvGrpSpPr>
            <p:nvPr/>
          </p:nvGrpSpPr>
          <p:grpSpPr bwMode="auto">
            <a:xfrm>
              <a:off x="3742138" y="3211630"/>
              <a:ext cx="4605337" cy="792163"/>
              <a:chOff x="2601" y="1572"/>
              <a:chExt cx="2901" cy="499"/>
            </a:xfrm>
          </p:grpSpPr>
          <p:grpSp>
            <p:nvGrpSpPr>
              <p:cNvPr id="10" name="Group 1043"/>
              <p:cNvGrpSpPr>
                <a:grpSpLocks/>
              </p:cNvGrpSpPr>
              <p:nvPr/>
            </p:nvGrpSpPr>
            <p:grpSpPr bwMode="auto">
              <a:xfrm>
                <a:off x="3949" y="1589"/>
                <a:ext cx="1553" cy="467"/>
                <a:chOff x="3949" y="1589"/>
                <a:chExt cx="1553" cy="467"/>
              </a:xfrm>
            </p:grpSpPr>
            <p:grpSp>
              <p:nvGrpSpPr>
                <p:cNvPr id="11" name="Group 1044"/>
                <p:cNvGrpSpPr>
                  <a:grpSpLocks/>
                </p:cNvGrpSpPr>
                <p:nvPr/>
              </p:nvGrpSpPr>
              <p:grpSpPr bwMode="auto">
                <a:xfrm>
                  <a:off x="3949" y="1593"/>
                  <a:ext cx="521" cy="459"/>
                  <a:chOff x="4048" y="1404"/>
                  <a:chExt cx="521" cy="459"/>
                </a:xfrm>
              </p:grpSpPr>
              <p:grpSp>
                <p:nvGrpSpPr>
                  <p:cNvPr id="12" name="Group 1045"/>
                  <p:cNvGrpSpPr>
                    <a:grpSpLocks/>
                  </p:cNvGrpSpPr>
                  <p:nvPr/>
                </p:nvGrpSpPr>
                <p:grpSpPr bwMode="auto">
                  <a:xfrm rot="1800000">
                    <a:off x="4266" y="1477"/>
                    <a:ext cx="303" cy="204"/>
                    <a:chOff x="4014" y="715"/>
                    <a:chExt cx="303" cy="204"/>
                  </a:xfrm>
                </p:grpSpPr>
                <p:sp>
                  <p:nvSpPr>
                    <p:cNvPr id="295958" name="Line 1046"/>
                    <p:cNvSpPr>
                      <a:spLocks noChangeShapeType="1"/>
                    </p:cNvSpPr>
                    <p:nvPr/>
                  </p:nvSpPr>
                  <p:spPr bwMode="auto">
                    <a:xfrm>
                      <a:off x="4167" y="715"/>
                      <a:ext cx="0" cy="161"/>
                    </a:xfrm>
                    <a:prstGeom prst="line">
                      <a:avLst/>
                    </a:prstGeom>
                    <a:noFill/>
                    <a:ln w="28575">
                      <a:solidFill>
                        <a:schemeClr val="tx1"/>
                      </a:solidFill>
                      <a:round/>
                      <a:headEnd/>
                      <a:tailEnd/>
                    </a:ln>
                    <a:effectLst/>
                  </p:spPr>
                  <p:txBody>
                    <a:bodyPr/>
                    <a:lstStyle/>
                    <a:p>
                      <a:endParaRPr lang="en-US"/>
                    </a:p>
                  </p:txBody>
                </p:sp>
                <p:sp>
                  <p:nvSpPr>
                    <p:cNvPr id="295959" name="Line 1047"/>
                    <p:cNvSpPr>
                      <a:spLocks noChangeShapeType="1"/>
                    </p:cNvSpPr>
                    <p:nvPr/>
                  </p:nvSpPr>
                  <p:spPr bwMode="auto">
                    <a:xfrm rot="-3593922">
                      <a:off x="4236" y="836"/>
                      <a:ext cx="1" cy="161"/>
                    </a:xfrm>
                    <a:prstGeom prst="line">
                      <a:avLst/>
                    </a:prstGeom>
                    <a:noFill/>
                    <a:ln w="28575">
                      <a:solidFill>
                        <a:schemeClr val="tx1"/>
                      </a:solidFill>
                      <a:round/>
                      <a:headEnd/>
                      <a:tailEnd/>
                    </a:ln>
                    <a:effectLst/>
                  </p:spPr>
                  <p:txBody>
                    <a:bodyPr/>
                    <a:lstStyle/>
                    <a:p>
                      <a:endParaRPr lang="en-US"/>
                    </a:p>
                  </p:txBody>
                </p:sp>
                <p:sp>
                  <p:nvSpPr>
                    <p:cNvPr id="295960" name="Line 1048"/>
                    <p:cNvSpPr>
                      <a:spLocks noChangeShapeType="1"/>
                    </p:cNvSpPr>
                    <p:nvPr/>
                  </p:nvSpPr>
                  <p:spPr bwMode="auto">
                    <a:xfrm rot="3593922" flipH="1">
                      <a:off x="4094" y="838"/>
                      <a:ext cx="1" cy="161"/>
                    </a:xfrm>
                    <a:prstGeom prst="line">
                      <a:avLst/>
                    </a:prstGeom>
                    <a:noFill/>
                    <a:ln w="28575">
                      <a:solidFill>
                        <a:schemeClr val="tx1"/>
                      </a:solidFill>
                      <a:round/>
                      <a:headEnd/>
                      <a:tailEnd/>
                    </a:ln>
                    <a:effectLst/>
                  </p:spPr>
                  <p:txBody>
                    <a:bodyPr/>
                    <a:lstStyle/>
                    <a:p>
                      <a:endParaRPr lang="en-US"/>
                    </a:p>
                  </p:txBody>
                </p:sp>
              </p:grpSp>
              <p:sp>
                <p:nvSpPr>
                  <p:cNvPr id="295961" name="Oval 1049"/>
                  <p:cNvSpPr>
                    <a:spLocks noChangeArrowheads="1"/>
                  </p:cNvSpPr>
                  <p:nvPr/>
                </p:nvSpPr>
                <p:spPr bwMode="auto">
                  <a:xfrm rot="7200000">
                    <a:off x="4379" y="1682"/>
                    <a:ext cx="181" cy="181"/>
                  </a:xfrm>
                  <a:prstGeom prst="ellipse">
                    <a:avLst/>
                  </a:prstGeom>
                  <a:solidFill>
                    <a:srgbClr val="33CCFF"/>
                  </a:solidFill>
                  <a:ln w="9525">
                    <a:solidFill>
                      <a:srgbClr val="3333CC"/>
                    </a:solidFill>
                    <a:round/>
                    <a:headEnd/>
                    <a:tailEnd/>
                  </a:ln>
                  <a:effectLst/>
                </p:spPr>
                <p:txBody>
                  <a:bodyPr wrap="none" anchor="ctr"/>
                  <a:lstStyle/>
                  <a:p>
                    <a:endParaRPr lang="en-US"/>
                  </a:p>
                </p:txBody>
              </p:sp>
              <p:sp>
                <p:nvSpPr>
                  <p:cNvPr id="295962" name="Oval 1050"/>
                  <p:cNvSpPr>
                    <a:spLocks noChangeArrowheads="1"/>
                  </p:cNvSpPr>
                  <p:nvPr/>
                </p:nvSpPr>
                <p:spPr bwMode="auto">
                  <a:xfrm rot="7200000">
                    <a:off x="4376" y="1404"/>
                    <a:ext cx="181" cy="181"/>
                  </a:xfrm>
                  <a:prstGeom prst="ellipse">
                    <a:avLst/>
                  </a:prstGeom>
                  <a:solidFill>
                    <a:srgbClr val="33CCFF"/>
                  </a:solidFill>
                  <a:ln w="9525">
                    <a:solidFill>
                      <a:srgbClr val="3333CC"/>
                    </a:solidFill>
                    <a:round/>
                    <a:headEnd/>
                    <a:tailEnd/>
                  </a:ln>
                  <a:effectLst/>
                </p:spPr>
                <p:txBody>
                  <a:bodyPr wrap="none" anchor="ctr"/>
                  <a:lstStyle/>
                  <a:p>
                    <a:endParaRPr lang="en-US"/>
                  </a:p>
                </p:txBody>
              </p:sp>
              <p:sp>
                <p:nvSpPr>
                  <p:cNvPr id="295963" name="Line 1051"/>
                  <p:cNvSpPr>
                    <a:spLocks noChangeShapeType="1"/>
                  </p:cNvSpPr>
                  <p:nvPr/>
                </p:nvSpPr>
                <p:spPr bwMode="auto">
                  <a:xfrm rot="19800000" flipH="1">
                    <a:off x="4179" y="1480"/>
                    <a:ext cx="0" cy="161"/>
                  </a:xfrm>
                  <a:prstGeom prst="line">
                    <a:avLst/>
                  </a:prstGeom>
                  <a:noFill/>
                  <a:ln w="28575">
                    <a:solidFill>
                      <a:schemeClr val="tx1"/>
                    </a:solidFill>
                    <a:round/>
                    <a:headEnd/>
                    <a:tailEnd/>
                  </a:ln>
                  <a:effectLst/>
                </p:spPr>
                <p:txBody>
                  <a:bodyPr/>
                  <a:lstStyle/>
                  <a:p>
                    <a:endParaRPr lang="en-US"/>
                  </a:p>
                </p:txBody>
              </p:sp>
              <p:sp>
                <p:nvSpPr>
                  <p:cNvPr id="295964" name="Line 1052"/>
                  <p:cNvSpPr>
                    <a:spLocks noChangeShapeType="1"/>
                  </p:cNvSpPr>
                  <p:nvPr/>
                </p:nvSpPr>
                <p:spPr bwMode="auto">
                  <a:xfrm rot="1793922" flipH="1">
                    <a:off x="4179" y="1620"/>
                    <a:ext cx="1" cy="161"/>
                  </a:xfrm>
                  <a:prstGeom prst="line">
                    <a:avLst/>
                  </a:prstGeom>
                  <a:noFill/>
                  <a:ln w="28575">
                    <a:solidFill>
                      <a:schemeClr val="tx1"/>
                    </a:solidFill>
                    <a:round/>
                    <a:headEnd/>
                    <a:tailEnd/>
                  </a:ln>
                  <a:effectLst/>
                </p:spPr>
                <p:txBody>
                  <a:bodyPr/>
                  <a:lstStyle/>
                  <a:p>
                    <a:endParaRPr lang="en-US"/>
                  </a:p>
                </p:txBody>
              </p:sp>
              <p:sp>
                <p:nvSpPr>
                  <p:cNvPr id="295965" name="Oval 1053"/>
                  <p:cNvSpPr>
                    <a:spLocks noChangeArrowheads="1"/>
                  </p:cNvSpPr>
                  <p:nvPr/>
                </p:nvSpPr>
                <p:spPr bwMode="auto">
                  <a:xfrm rot="14400000" flipH="1">
                    <a:off x="4048" y="1682"/>
                    <a:ext cx="181" cy="181"/>
                  </a:xfrm>
                  <a:prstGeom prst="ellipse">
                    <a:avLst/>
                  </a:prstGeom>
                  <a:solidFill>
                    <a:schemeClr val="accent2"/>
                  </a:solidFill>
                  <a:ln w="9525">
                    <a:solidFill>
                      <a:schemeClr val="accent1"/>
                    </a:solidFill>
                    <a:round/>
                    <a:headEnd/>
                    <a:tailEnd/>
                  </a:ln>
                  <a:effectLst/>
                </p:spPr>
                <p:txBody>
                  <a:bodyPr wrap="none" anchor="ctr"/>
                  <a:lstStyle/>
                  <a:p>
                    <a:endParaRPr lang="en-US"/>
                  </a:p>
                </p:txBody>
              </p:sp>
              <p:sp>
                <p:nvSpPr>
                  <p:cNvPr id="295966" name="Oval 1054"/>
                  <p:cNvSpPr>
                    <a:spLocks noChangeArrowheads="1"/>
                  </p:cNvSpPr>
                  <p:nvPr/>
                </p:nvSpPr>
                <p:spPr bwMode="auto">
                  <a:xfrm rot="14400000" flipH="1">
                    <a:off x="4052" y="1404"/>
                    <a:ext cx="181" cy="181"/>
                  </a:xfrm>
                  <a:prstGeom prst="ellipse">
                    <a:avLst/>
                  </a:prstGeom>
                  <a:solidFill>
                    <a:schemeClr val="accent2"/>
                  </a:solidFill>
                  <a:ln w="9525">
                    <a:solidFill>
                      <a:schemeClr val="accent1"/>
                    </a:solidFill>
                    <a:round/>
                    <a:headEnd/>
                    <a:tailEnd/>
                  </a:ln>
                  <a:effectLst/>
                </p:spPr>
                <p:txBody>
                  <a:bodyPr wrap="none" anchor="ctr"/>
                  <a:lstStyle/>
                  <a:p>
                    <a:endParaRPr lang="en-US"/>
                  </a:p>
                </p:txBody>
              </p:sp>
            </p:grpSp>
            <p:grpSp>
              <p:nvGrpSpPr>
                <p:cNvPr id="13" name="Group 1055"/>
                <p:cNvGrpSpPr>
                  <a:grpSpLocks/>
                </p:cNvGrpSpPr>
                <p:nvPr/>
              </p:nvGrpSpPr>
              <p:grpSpPr bwMode="auto">
                <a:xfrm>
                  <a:off x="4732" y="1589"/>
                  <a:ext cx="770" cy="467"/>
                  <a:chOff x="4782" y="1324"/>
                  <a:chExt cx="770" cy="467"/>
                </a:xfrm>
              </p:grpSpPr>
              <p:grpSp>
                <p:nvGrpSpPr>
                  <p:cNvPr id="14" name="Group 1056"/>
                  <p:cNvGrpSpPr>
                    <a:grpSpLocks/>
                  </p:cNvGrpSpPr>
                  <p:nvPr/>
                </p:nvGrpSpPr>
                <p:grpSpPr bwMode="auto">
                  <a:xfrm rot="19800000" flipH="1">
                    <a:off x="4782" y="1405"/>
                    <a:ext cx="303" cy="204"/>
                    <a:chOff x="4014" y="715"/>
                    <a:chExt cx="303" cy="204"/>
                  </a:xfrm>
                </p:grpSpPr>
                <p:sp>
                  <p:nvSpPr>
                    <p:cNvPr id="295969" name="Line 1057"/>
                    <p:cNvSpPr>
                      <a:spLocks noChangeShapeType="1"/>
                    </p:cNvSpPr>
                    <p:nvPr/>
                  </p:nvSpPr>
                  <p:spPr bwMode="auto">
                    <a:xfrm>
                      <a:off x="4167" y="715"/>
                      <a:ext cx="0" cy="161"/>
                    </a:xfrm>
                    <a:prstGeom prst="line">
                      <a:avLst/>
                    </a:prstGeom>
                    <a:noFill/>
                    <a:ln w="28575">
                      <a:solidFill>
                        <a:schemeClr val="tx1"/>
                      </a:solidFill>
                      <a:round/>
                      <a:headEnd/>
                      <a:tailEnd/>
                    </a:ln>
                    <a:effectLst/>
                  </p:spPr>
                  <p:txBody>
                    <a:bodyPr/>
                    <a:lstStyle/>
                    <a:p>
                      <a:endParaRPr lang="en-US"/>
                    </a:p>
                  </p:txBody>
                </p:sp>
                <p:sp>
                  <p:nvSpPr>
                    <p:cNvPr id="295970" name="Line 1058"/>
                    <p:cNvSpPr>
                      <a:spLocks noChangeShapeType="1"/>
                    </p:cNvSpPr>
                    <p:nvPr/>
                  </p:nvSpPr>
                  <p:spPr bwMode="auto">
                    <a:xfrm rot="-3593922">
                      <a:off x="4236" y="836"/>
                      <a:ext cx="1" cy="161"/>
                    </a:xfrm>
                    <a:prstGeom prst="line">
                      <a:avLst/>
                    </a:prstGeom>
                    <a:noFill/>
                    <a:ln w="28575">
                      <a:solidFill>
                        <a:schemeClr val="tx1"/>
                      </a:solidFill>
                      <a:round/>
                      <a:headEnd/>
                      <a:tailEnd/>
                    </a:ln>
                    <a:effectLst/>
                  </p:spPr>
                  <p:txBody>
                    <a:bodyPr/>
                    <a:lstStyle/>
                    <a:p>
                      <a:endParaRPr lang="en-US"/>
                    </a:p>
                  </p:txBody>
                </p:sp>
                <p:sp>
                  <p:nvSpPr>
                    <p:cNvPr id="295971" name="Line 1059"/>
                    <p:cNvSpPr>
                      <a:spLocks noChangeShapeType="1"/>
                    </p:cNvSpPr>
                    <p:nvPr/>
                  </p:nvSpPr>
                  <p:spPr bwMode="auto">
                    <a:xfrm rot="3593922" flipH="1">
                      <a:off x="4094" y="838"/>
                      <a:ext cx="1" cy="161"/>
                    </a:xfrm>
                    <a:prstGeom prst="line">
                      <a:avLst/>
                    </a:prstGeom>
                    <a:noFill/>
                    <a:ln w="28575">
                      <a:solidFill>
                        <a:schemeClr val="tx1"/>
                      </a:solidFill>
                      <a:round/>
                      <a:headEnd/>
                      <a:tailEnd/>
                    </a:ln>
                    <a:effectLst/>
                  </p:spPr>
                  <p:txBody>
                    <a:bodyPr/>
                    <a:lstStyle/>
                    <a:p>
                      <a:endParaRPr lang="en-US"/>
                    </a:p>
                  </p:txBody>
                </p:sp>
              </p:grpSp>
              <p:grpSp>
                <p:nvGrpSpPr>
                  <p:cNvPr id="15" name="Group 1060"/>
                  <p:cNvGrpSpPr>
                    <a:grpSpLocks/>
                  </p:cNvGrpSpPr>
                  <p:nvPr/>
                </p:nvGrpSpPr>
                <p:grpSpPr bwMode="auto">
                  <a:xfrm rot="1800000">
                    <a:off x="5085" y="1324"/>
                    <a:ext cx="467" cy="421"/>
                    <a:chOff x="4443" y="676"/>
                    <a:chExt cx="467" cy="421"/>
                  </a:xfrm>
                </p:grpSpPr>
                <p:grpSp>
                  <p:nvGrpSpPr>
                    <p:cNvPr id="16" name="Group 1061"/>
                    <p:cNvGrpSpPr>
                      <a:grpSpLocks/>
                    </p:cNvGrpSpPr>
                    <p:nvPr/>
                  </p:nvGrpSpPr>
                  <p:grpSpPr bwMode="auto">
                    <a:xfrm>
                      <a:off x="4525" y="763"/>
                      <a:ext cx="303" cy="204"/>
                      <a:chOff x="4014" y="715"/>
                      <a:chExt cx="303" cy="204"/>
                    </a:xfrm>
                  </p:grpSpPr>
                  <p:sp>
                    <p:nvSpPr>
                      <p:cNvPr id="295974" name="Line 1062"/>
                      <p:cNvSpPr>
                        <a:spLocks noChangeShapeType="1"/>
                      </p:cNvSpPr>
                      <p:nvPr/>
                    </p:nvSpPr>
                    <p:spPr bwMode="auto">
                      <a:xfrm>
                        <a:off x="4167" y="715"/>
                        <a:ext cx="0" cy="161"/>
                      </a:xfrm>
                      <a:prstGeom prst="line">
                        <a:avLst/>
                      </a:prstGeom>
                      <a:noFill/>
                      <a:ln w="28575">
                        <a:solidFill>
                          <a:schemeClr val="tx1"/>
                        </a:solidFill>
                        <a:round/>
                        <a:headEnd/>
                        <a:tailEnd/>
                      </a:ln>
                      <a:effectLst/>
                    </p:spPr>
                    <p:txBody>
                      <a:bodyPr/>
                      <a:lstStyle/>
                      <a:p>
                        <a:endParaRPr lang="en-US"/>
                      </a:p>
                    </p:txBody>
                  </p:sp>
                  <p:sp>
                    <p:nvSpPr>
                      <p:cNvPr id="295975" name="Line 1063"/>
                      <p:cNvSpPr>
                        <a:spLocks noChangeShapeType="1"/>
                      </p:cNvSpPr>
                      <p:nvPr/>
                    </p:nvSpPr>
                    <p:spPr bwMode="auto">
                      <a:xfrm rot="-3593922">
                        <a:off x="4236" y="836"/>
                        <a:ext cx="1" cy="161"/>
                      </a:xfrm>
                      <a:prstGeom prst="line">
                        <a:avLst/>
                      </a:prstGeom>
                      <a:noFill/>
                      <a:ln w="28575">
                        <a:solidFill>
                          <a:schemeClr val="tx1"/>
                        </a:solidFill>
                        <a:round/>
                        <a:headEnd/>
                        <a:tailEnd/>
                      </a:ln>
                      <a:effectLst/>
                    </p:spPr>
                    <p:txBody>
                      <a:bodyPr/>
                      <a:lstStyle/>
                      <a:p>
                        <a:endParaRPr lang="en-US"/>
                      </a:p>
                    </p:txBody>
                  </p:sp>
                  <p:sp>
                    <p:nvSpPr>
                      <p:cNvPr id="295976" name="Line 1064"/>
                      <p:cNvSpPr>
                        <a:spLocks noChangeShapeType="1"/>
                      </p:cNvSpPr>
                      <p:nvPr/>
                    </p:nvSpPr>
                    <p:spPr bwMode="auto">
                      <a:xfrm rot="3593922" flipH="1">
                        <a:off x="4094" y="838"/>
                        <a:ext cx="1" cy="161"/>
                      </a:xfrm>
                      <a:prstGeom prst="line">
                        <a:avLst/>
                      </a:prstGeom>
                      <a:noFill/>
                      <a:ln w="28575">
                        <a:solidFill>
                          <a:schemeClr val="tx1"/>
                        </a:solidFill>
                        <a:round/>
                        <a:headEnd/>
                        <a:tailEnd/>
                      </a:ln>
                      <a:effectLst/>
                    </p:spPr>
                    <p:txBody>
                      <a:bodyPr/>
                      <a:lstStyle/>
                      <a:p>
                        <a:endParaRPr lang="en-US"/>
                      </a:p>
                    </p:txBody>
                  </p:sp>
                </p:grpSp>
                <p:grpSp>
                  <p:nvGrpSpPr>
                    <p:cNvPr id="17" name="Group 1065"/>
                    <p:cNvGrpSpPr>
                      <a:grpSpLocks/>
                    </p:cNvGrpSpPr>
                    <p:nvPr/>
                  </p:nvGrpSpPr>
                  <p:grpSpPr bwMode="auto">
                    <a:xfrm>
                      <a:off x="4443" y="916"/>
                      <a:ext cx="467" cy="181"/>
                      <a:chOff x="3929" y="868"/>
                      <a:chExt cx="467" cy="181"/>
                    </a:xfrm>
                  </p:grpSpPr>
                  <p:sp>
                    <p:nvSpPr>
                      <p:cNvPr id="295978" name="Oval 1066"/>
                      <p:cNvSpPr>
                        <a:spLocks noChangeArrowheads="1"/>
                      </p:cNvSpPr>
                      <p:nvPr/>
                    </p:nvSpPr>
                    <p:spPr bwMode="auto">
                      <a:xfrm rot="5400000">
                        <a:off x="4215" y="868"/>
                        <a:ext cx="181" cy="181"/>
                      </a:xfrm>
                      <a:prstGeom prst="ellipse">
                        <a:avLst/>
                      </a:prstGeom>
                      <a:solidFill>
                        <a:schemeClr val="accent2"/>
                      </a:solidFill>
                      <a:ln w="9525">
                        <a:solidFill>
                          <a:schemeClr val="accent1"/>
                        </a:solidFill>
                        <a:round/>
                        <a:headEnd/>
                        <a:tailEnd/>
                      </a:ln>
                      <a:effectLst/>
                    </p:spPr>
                    <p:txBody>
                      <a:bodyPr wrap="none" anchor="ctr"/>
                      <a:lstStyle/>
                      <a:p>
                        <a:endParaRPr lang="en-US"/>
                      </a:p>
                    </p:txBody>
                  </p:sp>
                  <p:sp>
                    <p:nvSpPr>
                      <p:cNvPr id="295979" name="Oval 1067"/>
                      <p:cNvSpPr>
                        <a:spLocks noChangeArrowheads="1"/>
                      </p:cNvSpPr>
                      <p:nvPr/>
                    </p:nvSpPr>
                    <p:spPr bwMode="auto">
                      <a:xfrm rot="5400000">
                        <a:off x="3929" y="868"/>
                        <a:ext cx="181" cy="181"/>
                      </a:xfrm>
                      <a:prstGeom prst="ellipse">
                        <a:avLst/>
                      </a:prstGeom>
                      <a:solidFill>
                        <a:srgbClr val="33CCFF"/>
                      </a:solidFill>
                      <a:ln w="9525">
                        <a:solidFill>
                          <a:srgbClr val="3333CC"/>
                        </a:solidFill>
                        <a:round/>
                        <a:headEnd/>
                        <a:tailEnd/>
                      </a:ln>
                      <a:effectLst/>
                    </p:spPr>
                    <p:txBody>
                      <a:bodyPr wrap="none" anchor="ctr"/>
                      <a:lstStyle/>
                      <a:p>
                        <a:endParaRPr lang="en-US"/>
                      </a:p>
                    </p:txBody>
                  </p:sp>
                </p:grpSp>
                <p:sp>
                  <p:nvSpPr>
                    <p:cNvPr id="295980" name="Oval 1068"/>
                    <p:cNvSpPr>
                      <a:spLocks noChangeArrowheads="1"/>
                    </p:cNvSpPr>
                    <p:nvPr/>
                  </p:nvSpPr>
                  <p:spPr bwMode="auto">
                    <a:xfrm rot="5400000">
                      <a:off x="4586" y="676"/>
                      <a:ext cx="181" cy="181"/>
                    </a:xfrm>
                    <a:prstGeom prst="ellipse">
                      <a:avLst/>
                    </a:prstGeom>
                    <a:solidFill>
                      <a:schemeClr val="accent2"/>
                    </a:solidFill>
                    <a:ln w="9525">
                      <a:solidFill>
                        <a:schemeClr val="accent1"/>
                      </a:solidFill>
                      <a:round/>
                      <a:headEnd/>
                      <a:tailEnd/>
                    </a:ln>
                    <a:effectLst/>
                  </p:spPr>
                  <p:txBody>
                    <a:bodyPr wrap="none" anchor="ctr"/>
                    <a:lstStyle/>
                    <a:p>
                      <a:endParaRPr lang="en-US"/>
                    </a:p>
                  </p:txBody>
                </p:sp>
              </p:grpSp>
              <p:sp>
                <p:nvSpPr>
                  <p:cNvPr id="295981" name="Oval 1069"/>
                  <p:cNvSpPr>
                    <a:spLocks noChangeArrowheads="1"/>
                  </p:cNvSpPr>
                  <p:nvPr/>
                </p:nvSpPr>
                <p:spPr bwMode="auto">
                  <a:xfrm rot="14400000" flipH="1">
                    <a:off x="4790" y="1610"/>
                    <a:ext cx="181" cy="181"/>
                  </a:xfrm>
                  <a:prstGeom prst="ellipse">
                    <a:avLst/>
                  </a:prstGeom>
                  <a:solidFill>
                    <a:schemeClr val="accent2"/>
                  </a:solidFill>
                  <a:ln w="9525">
                    <a:solidFill>
                      <a:schemeClr val="accent1"/>
                    </a:solidFill>
                    <a:round/>
                    <a:headEnd/>
                    <a:tailEnd/>
                  </a:ln>
                  <a:effectLst/>
                </p:spPr>
                <p:txBody>
                  <a:bodyPr wrap="none" anchor="ctr"/>
                  <a:lstStyle/>
                  <a:p>
                    <a:endParaRPr lang="en-US"/>
                  </a:p>
                </p:txBody>
              </p:sp>
              <p:sp>
                <p:nvSpPr>
                  <p:cNvPr id="295982" name="Oval 1070"/>
                  <p:cNvSpPr>
                    <a:spLocks noChangeArrowheads="1"/>
                  </p:cNvSpPr>
                  <p:nvPr/>
                </p:nvSpPr>
                <p:spPr bwMode="auto">
                  <a:xfrm rot="14400000" flipH="1">
                    <a:off x="4794" y="1332"/>
                    <a:ext cx="181" cy="181"/>
                  </a:xfrm>
                  <a:prstGeom prst="ellipse">
                    <a:avLst/>
                  </a:prstGeom>
                  <a:solidFill>
                    <a:schemeClr val="accent2"/>
                  </a:solidFill>
                  <a:ln w="9525">
                    <a:solidFill>
                      <a:schemeClr val="accent1"/>
                    </a:solidFill>
                    <a:round/>
                    <a:headEnd/>
                    <a:tailEnd/>
                  </a:ln>
                  <a:effectLst/>
                </p:spPr>
                <p:txBody>
                  <a:bodyPr wrap="none" anchor="ctr"/>
                  <a:lstStyle/>
                  <a:p>
                    <a:endParaRPr lang="en-US"/>
                  </a:p>
                </p:txBody>
              </p:sp>
            </p:grpSp>
          </p:grpSp>
          <p:grpSp>
            <p:nvGrpSpPr>
              <p:cNvPr id="18" name="Group 1071"/>
              <p:cNvGrpSpPr>
                <a:grpSpLocks/>
              </p:cNvGrpSpPr>
              <p:nvPr/>
            </p:nvGrpSpPr>
            <p:grpSpPr bwMode="auto">
              <a:xfrm>
                <a:off x="2601" y="1572"/>
                <a:ext cx="1087" cy="499"/>
                <a:chOff x="2601" y="1572"/>
                <a:chExt cx="1087" cy="499"/>
              </a:xfrm>
            </p:grpSpPr>
            <p:grpSp>
              <p:nvGrpSpPr>
                <p:cNvPr id="19" name="Group 1072"/>
                <p:cNvGrpSpPr>
                  <a:grpSpLocks/>
                </p:cNvGrpSpPr>
                <p:nvPr/>
              </p:nvGrpSpPr>
              <p:grpSpPr bwMode="auto">
                <a:xfrm>
                  <a:off x="2601" y="1572"/>
                  <a:ext cx="359" cy="499"/>
                  <a:chOff x="2857" y="1287"/>
                  <a:chExt cx="359" cy="499"/>
                </a:xfrm>
              </p:grpSpPr>
              <p:sp>
                <p:nvSpPr>
                  <p:cNvPr id="295985" name="Line 1073"/>
                  <p:cNvSpPr>
                    <a:spLocks noChangeShapeType="1"/>
                  </p:cNvSpPr>
                  <p:nvPr/>
                </p:nvSpPr>
                <p:spPr bwMode="auto">
                  <a:xfrm rot="2700000">
                    <a:off x="3050" y="1389"/>
                    <a:ext cx="0" cy="311"/>
                  </a:xfrm>
                  <a:prstGeom prst="line">
                    <a:avLst/>
                  </a:prstGeom>
                  <a:noFill/>
                  <a:ln w="28575">
                    <a:solidFill>
                      <a:schemeClr val="tx1"/>
                    </a:solidFill>
                    <a:round/>
                    <a:headEnd/>
                    <a:tailEnd/>
                  </a:ln>
                  <a:effectLst/>
                </p:spPr>
                <p:txBody>
                  <a:bodyPr/>
                  <a:lstStyle/>
                  <a:p>
                    <a:endParaRPr lang="en-US"/>
                  </a:p>
                </p:txBody>
              </p:sp>
              <p:sp>
                <p:nvSpPr>
                  <p:cNvPr id="295986" name="Oval 1074"/>
                  <p:cNvSpPr>
                    <a:spLocks noChangeArrowheads="1"/>
                  </p:cNvSpPr>
                  <p:nvPr/>
                </p:nvSpPr>
                <p:spPr bwMode="auto">
                  <a:xfrm rot="2700000">
                    <a:off x="3053" y="1380"/>
                    <a:ext cx="163" cy="163"/>
                  </a:xfrm>
                  <a:prstGeom prst="ellipse">
                    <a:avLst/>
                  </a:prstGeom>
                  <a:solidFill>
                    <a:schemeClr val="accent2"/>
                  </a:solidFill>
                  <a:ln w="9525">
                    <a:solidFill>
                      <a:schemeClr val="accent1"/>
                    </a:solidFill>
                    <a:round/>
                    <a:headEnd/>
                    <a:tailEnd/>
                  </a:ln>
                  <a:effectLst/>
                </p:spPr>
                <p:txBody>
                  <a:bodyPr wrap="none" anchor="ctr"/>
                  <a:lstStyle/>
                  <a:p>
                    <a:endParaRPr lang="en-US"/>
                  </a:p>
                </p:txBody>
              </p:sp>
              <p:grpSp>
                <p:nvGrpSpPr>
                  <p:cNvPr id="20" name="Group 1075"/>
                  <p:cNvGrpSpPr>
                    <a:grpSpLocks/>
                  </p:cNvGrpSpPr>
                  <p:nvPr/>
                </p:nvGrpSpPr>
                <p:grpSpPr bwMode="auto">
                  <a:xfrm>
                    <a:off x="2958" y="1287"/>
                    <a:ext cx="181" cy="499"/>
                    <a:chOff x="3126" y="1299"/>
                    <a:chExt cx="181" cy="499"/>
                  </a:xfrm>
                </p:grpSpPr>
                <p:sp>
                  <p:nvSpPr>
                    <p:cNvPr id="295988" name="Line 1076"/>
                    <p:cNvSpPr>
                      <a:spLocks noChangeShapeType="1"/>
                    </p:cNvSpPr>
                    <p:nvPr/>
                  </p:nvSpPr>
                  <p:spPr bwMode="auto">
                    <a:xfrm>
                      <a:off x="3216" y="1386"/>
                      <a:ext cx="0" cy="311"/>
                    </a:xfrm>
                    <a:prstGeom prst="line">
                      <a:avLst/>
                    </a:prstGeom>
                    <a:noFill/>
                    <a:ln w="28575">
                      <a:solidFill>
                        <a:schemeClr val="tx1"/>
                      </a:solidFill>
                      <a:round/>
                      <a:headEnd/>
                      <a:tailEnd/>
                    </a:ln>
                    <a:effectLst/>
                  </p:spPr>
                  <p:txBody>
                    <a:bodyPr/>
                    <a:lstStyle/>
                    <a:p>
                      <a:endParaRPr lang="en-US"/>
                    </a:p>
                  </p:txBody>
                </p:sp>
                <p:sp>
                  <p:nvSpPr>
                    <p:cNvPr id="295989" name="Oval 1077"/>
                    <p:cNvSpPr>
                      <a:spLocks noChangeArrowheads="1"/>
                    </p:cNvSpPr>
                    <p:nvPr/>
                  </p:nvSpPr>
                  <p:spPr bwMode="auto">
                    <a:xfrm>
                      <a:off x="3126" y="1299"/>
                      <a:ext cx="181" cy="181"/>
                    </a:xfrm>
                    <a:prstGeom prst="ellipse">
                      <a:avLst/>
                    </a:prstGeom>
                    <a:solidFill>
                      <a:schemeClr val="accent2"/>
                    </a:solidFill>
                    <a:ln w="9525">
                      <a:solidFill>
                        <a:schemeClr val="accent1"/>
                      </a:solidFill>
                      <a:round/>
                      <a:headEnd/>
                      <a:tailEnd/>
                    </a:ln>
                    <a:effectLst/>
                  </p:spPr>
                  <p:txBody>
                    <a:bodyPr wrap="none" anchor="ctr"/>
                    <a:lstStyle/>
                    <a:p>
                      <a:endParaRPr lang="en-US"/>
                    </a:p>
                  </p:txBody>
                </p:sp>
                <p:sp>
                  <p:nvSpPr>
                    <p:cNvPr id="295990" name="Oval 1078"/>
                    <p:cNvSpPr>
                      <a:spLocks noChangeArrowheads="1"/>
                    </p:cNvSpPr>
                    <p:nvPr/>
                  </p:nvSpPr>
                  <p:spPr bwMode="auto">
                    <a:xfrm>
                      <a:off x="3126" y="1617"/>
                      <a:ext cx="181" cy="181"/>
                    </a:xfrm>
                    <a:prstGeom prst="ellipse">
                      <a:avLst/>
                    </a:prstGeom>
                    <a:solidFill>
                      <a:srgbClr val="33CCFF"/>
                    </a:solidFill>
                    <a:ln w="9525">
                      <a:solidFill>
                        <a:srgbClr val="3333CC"/>
                      </a:solidFill>
                      <a:round/>
                      <a:headEnd/>
                      <a:tailEnd/>
                    </a:ln>
                    <a:effectLst/>
                  </p:spPr>
                  <p:txBody>
                    <a:bodyPr wrap="none" anchor="ctr"/>
                    <a:lstStyle/>
                    <a:p>
                      <a:endParaRPr lang="en-US"/>
                    </a:p>
                  </p:txBody>
                </p:sp>
              </p:grpSp>
              <p:sp>
                <p:nvSpPr>
                  <p:cNvPr id="295991" name="Oval 1079"/>
                  <p:cNvSpPr>
                    <a:spLocks noChangeArrowheads="1"/>
                  </p:cNvSpPr>
                  <p:nvPr/>
                </p:nvSpPr>
                <p:spPr bwMode="auto">
                  <a:xfrm rot="2700000">
                    <a:off x="2857" y="1540"/>
                    <a:ext cx="199" cy="199"/>
                  </a:xfrm>
                  <a:prstGeom prst="ellipse">
                    <a:avLst/>
                  </a:prstGeom>
                  <a:solidFill>
                    <a:srgbClr val="33CCFF"/>
                  </a:solidFill>
                  <a:ln w="9525">
                    <a:solidFill>
                      <a:srgbClr val="3333CC"/>
                    </a:solidFill>
                    <a:round/>
                    <a:headEnd/>
                    <a:tailEnd/>
                  </a:ln>
                  <a:effectLst/>
                </p:spPr>
                <p:txBody>
                  <a:bodyPr wrap="none" anchor="ctr"/>
                  <a:lstStyle/>
                  <a:p>
                    <a:endParaRPr lang="en-US"/>
                  </a:p>
                </p:txBody>
              </p:sp>
            </p:grpSp>
            <p:grpSp>
              <p:nvGrpSpPr>
                <p:cNvPr id="21" name="Group 1080"/>
                <p:cNvGrpSpPr>
                  <a:grpSpLocks/>
                </p:cNvGrpSpPr>
                <p:nvPr/>
              </p:nvGrpSpPr>
              <p:grpSpPr bwMode="auto">
                <a:xfrm>
                  <a:off x="3221" y="1601"/>
                  <a:ext cx="467" cy="443"/>
                  <a:chOff x="4029" y="1318"/>
                  <a:chExt cx="467" cy="443"/>
                </a:xfrm>
              </p:grpSpPr>
              <p:sp>
                <p:nvSpPr>
                  <p:cNvPr id="295993" name="Line 1081"/>
                  <p:cNvSpPr>
                    <a:spLocks noChangeShapeType="1"/>
                  </p:cNvSpPr>
                  <p:nvPr/>
                </p:nvSpPr>
                <p:spPr bwMode="auto">
                  <a:xfrm rot="2700000">
                    <a:off x="4262" y="1411"/>
                    <a:ext cx="0" cy="311"/>
                  </a:xfrm>
                  <a:prstGeom prst="line">
                    <a:avLst/>
                  </a:prstGeom>
                  <a:noFill/>
                  <a:ln w="28575">
                    <a:solidFill>
                      <a:schemeClr val="tx1"/>
                    </a:solidFill>
                    <a:round/>
                    <a:headEnd/>
                    <a:tailEnd/>
                  </a:ln>
                  <a:effectLst/>
                </p:spPr>
                <p:txBody>
                  <a:bodyPr/>
                  <a:lstStyle/>
                  <a:p>
                    <a:endParaRPr lang="en-US"/>
                  </a:p>
                </p:txBody>
              </p:sp>
              <p:sp>
                <p:nvSpPr>
                  <p:cNvPr id="295994" name="Oval 1082"/>
                  <p:cNvSpPr>
                    <a:spLocks noChangeArrowheads="1"/>
                  </p:cNvSpPr>
                  <p:nvPr/>
                </p:nvSpPr>
                <p:spPr bwMode="auto">
                  <a:xfrm rot="2700000">
                    <a:off x="4265" y="1402"/>
                    <a:ext cx="163" cy="163"/>
                  </a:xfrm>
                  <a:prstGeom prst="ellipse">
                    <a:avLst/>
                  </a:prstGeom>
                  <a:solidFill>
                    <a:schemeClr val="accent2"/>
                  </a:solidFill>
                  <a:ln w="9525">
                    <a:solidFill>
                      <a:schemeClr val="accent1"/>
                    </a:solidFill>
                    <a:round/>
                    <a:headEnd/>
                    <a:tailEnd/>
                  </a:ln>
                  <a:effectLst/>
                </p:spPr>
                <p:txBody>
                  <a:bodyPr wrap="none" anchor="ctr"/>
                  <a:lstStyle/>
                  <a:p>
                    <a:endParaRPr lang="en-US"/>
                  </a:p>
                </p:txBody>
              </p:sp>
              <p:grpSp>
                <p:nvGrpSpPr>
                  <p:cNvPr id="22" name="Group 1083"/>
                  <p:cNvGrpSpPr>
                    <a:grpSpLocks/>
                  </p:cNvGrpSpPr>
                  <p:nvPr/>
                </p:nvGrpSpPr>
                <p:grpSpPr bwMode="auto">
                  <a:xfrm>
                    <a:off x="4029" y="1318"/>
                    <a:ext cx="467" cy="421"/>
                    <a:chOff x="4263" y="1324"/>
                    <a:chExt cx="467" cy="421"/>
                  </a:xfrm>
                </p:grpSpPr>
                <p:grpSp>
                  <p:nvGrpSpPr>
                    <p:cNvPr id="23" name="Group 1084"/>
                    <p:cNvGrpSpPr>
                      <a:grpSpLocks/>
                    </p:cNvGrpSpPr>
                    <p:nvPr/>
                  </p:nvGrpSpPr>
                  <p:grpSpPr bwMode="auto">
                    <a:xfrm>
                      <a:off x="4345" y="1411"/>
                      <a:ext cx="303" cy="204"/>
                      <a:chOff x="4014" y="715"/>
                      <a:chExt cx="303" cy="204"/>
                    </a:xfrm>
                  </p:grpSpPr>
                  <p:sp>
                    <p:nvSpPr>
                      <p:cNvPr id="295997" name="Line 1085"/>
                      <p:cNvSpPr>
                        <a:spLocks noChangeShapeType="1"/>
                      </p:cNvSpPr>
                      <p:nvPr/>
                    </p:nvSpPr>
                    <p:spPr bwMode="auto">
                      <a:xfrm>
                        <a:off x="4167" y="715"/>
                        <a:ext cx="0" cy="161"/>
                      </a:xfrm>
                      <a:prstGeom prst="line">
                        <a:avLst/>
                      </a:prstGeom>
                      <a:noFill/>
                      <a:ln w="28575">
                        <a:solidFill>
                          <a:schemeClr val="tx1"/>
                        </a:solidFill>
                        <a:round/>
                        <a:headEnd/>
                        <a:tailEnd/>
                      </a:ln>
                      <a:effectLst/>
                    </p:spPr>
                    <p:txBody>
                      <a:bodyPr/>
                      <a:lstStyle/>
                      <a:p>
                        <a:endParaRPr lang="en-US"/>
                      </a:p>
                    </p:txBody>
                  </p:sp>
                  <p:sp>
                    <p:nvSpPr>
                      <p:cNvPr id="295998" name="Line 1086"/>
                      <p:cNvSpPr>
                        <a:spLocks noChangeShapeType="1"/>
                      </p:cNvSpPr>
                      <p:nvPr/>
                    </p:nvSpPr>
                    <p:spPr bwMode="auto">
                      <a:xfrm rot="-3593922">
                        <a:off x="4236" y="836"/>
                        <a:ext cx="1" cy="161"/>
                      </a:xfrm>
                      <a:prstGeom prst="line">
                        <a:avLst/>
                      </a:prstGeom>
                      <a:noFill/>
                      <a:ln w="28575">
                        <a:solidFill>
                          <a:schemeClr val="tx1"/>
                        </a:solidFill>
                        <a:round/>
                        <a:headEnd/>
                        <a:tailEnd/>
                      </a:ln>
                      <a:effectLst/>
                    </p:spPr>
                    <p:txBody>
                      <a:bodyPr/>
                      <a:lstStyle/>
                      <a:p>
                        <a:endParaRPr lang="en-US"/>
                      </a:p>
                    </p:txBody>
                  </p:sp>
                  <p:sp>
                    <p:nvSpPr>
                      <p:cNvPr id="295999" name="Line 1087"/>
                      <p:cNvSpPr>
                        <a:spLocks noChangeShapeType="1"/>
                      </p:cNvSpPr>
                      <p:nvPr/>
                    </p:nvSpPr>
                    <p:spPr bwMode="auto">
                      <a:xfrm rot="3593922" flipH="1">
                        <a:off x="4094" y="838"/>
                        <a:ext cx="1" cy="161"/>
                      </a:xfrm>
                      <a:prstGeom prst="line">
                        <a:avLst/>
                      </a:prstGeom>
                      <a:noFill/>
                      <a:ln w="28575">
                        <a:solidFill>
                          <a:schemeClr val="tx1"/>
                        </a:solidFill>
                        <a:round/>
                        <a:headEnd/>
                        <a:tailEnd/>
                      </a:ln>
                      <a:effectLst/>
                    </p:spPr>
                    <p:txBody>
                      <a:bodyPr/>
                      <a:lstStyle/>
                      <a:p>
                        <a:endParaRPr lang="en-US"/>
                      </a:p>
                    </p:txBody>
                  </p:sp>
                </p:grpSp>
                <p:grpSp>
                  <p:nvGrpSpPr>
                    <p:cNvPr id="24" name="Group 1088"/>
                    <p:cNvGrpSpPr>
                      <a:grpSpLocks/>
                    </p:cNvGrpSpPr>
                    <p:nvPr/>
                  </p:nvGrpSpPr>
                  <p:grpSpPr bwMode="auto">
                    <a:xfrm>
                      <a:off x="4263" y="1564"/>
                      <a:ext cx="467" cy="181"/>
                      <a:chOff x="3929" y="868"/>
                      <a:chExt cx="467" cy="181"/>
                    </a:xfrm>
                  </p:grpSpPr>
                  <p:sp>
                    <p:nvSpPr>
                      <p:cNvPr id="296001" name="Oval 1089"/>
                      <p:cNvSpPr>
                        <a:spLocks noChangeArrowheads="1"/>
                      </p:cNvSpPr>
                      <p:nvPr/>
                    </p:nvSpPr>
                    <p:spPr bwMode="auto">
                      <a:xfrm rot="5400000">
                        <a:off x="4215" y="868"/>
                        <a:ext cx="181" cy="181"/>
                      </a:xfrm>
                      <a:prstGeom prst="ellipse">
                        <a:avLst/>
                      </a:prstGeom>
                      <a:solidFill>
                        <a:schemeClr val="accent2"/>
                      </a:solidFill>
                      <a:ln w="9525">
                        <a:solidFill>
                          <a:schemeClr val="accent1"/>
                        </a:solidFill>
                        <a:round/>
                        <a:headEnd/>
                        <a:tailEnd/>
                      </a:ln>
                      <a:effectLst/>
                    </p:spPr>
                    <p:txBody>
                      <a:bodyPr wrap="none" anchor="ctr"/>
                      <a:lstStyle/>
                      <a:p>
                        <a:endParaRPr lang="en-US"/>
                      </a:p>
                    </p:txBody>
                  </p:sp>
                  <p:sp>
                    <p:nvSpPr>
                      <p:cNvPr id="296002" name="Oval 1090"/>
                      <p:cNvSpPr>
                        <a:spLocks noChangeArrowheads="1"/>
                      </p:cNvSpPr>
                      <p:nvPr/>
                    </p:nvSpPr>
                    <p:spPr bwMode="auto">
                      <a:xfrm rot="5400000">
                        <a:off x="3929" y="868"/>
                        <a:ext cx="181" cy="181"/>
                      </a:xfrm>
                      <a:prstGeom prst="ellipse">
                        <a:avLst/>
                      </a:prstGeom>
                      <a:solidFill>
                        <a:schemeClr val="accent2"/>
                      </a:solidFill>
                      <a:ln w="9525">
                        <a:solidFill>
                          <a:schemeClr val="accent1"/>
                        </a:solidFill>
                        <a:round/>
                        <a:headEnd/>
                        <a:tailEnd/>
                      </a:ln>
                      <a:effectLst/>
                    </p:spPr>
                    <p:txBody>
                      <a:bodyPr wrap="none" anchor="ctr"/>
                      <a:lstStyle/>
                      <a:p>
                        <a:endParaRPr lang="en-US"/>
                      </a:p>
                    </p:txBody>
                  </p:sp>
                </p:grpSp>
                <p:sp>
                  <p:nvSpPr>
                    <p:cNvPr id="296003" name="Oval 1091"/>
                    <p:cNvSpPr>
                      <a:spLocks noChangeArrowheads="1"/>
                    </p:cNvSpPr>
                    <p:nvPr/>
                  </p:nvSpPr>
                  <p:spPr bwMode="auto">
                    <a:xfrm rot="5400000">
                      <a:off x="4406" y="1324"/>
                      <a:ext cx="181" cy="181"/>
                    </a:xfrm>
                    <a:prstGeom prst="ellipse">
                      <a:avLst/>
                    </a:prstGeom>
                    <a:solidFill>
                      <a:schemeClr val="accent2"/>
                    </a:solidFill>
                    <a:ln w="9525">
                      <a:solidFill>
                        <a:schemeClr val="accent1"/>
                      </a:solidFill>
                      <a:round/>
                      <a:headEnd/>
                      <a:tailEnd/>
                    </a:ln>
                    <a:effectLst/>
                  </p:spPr>
                  <p:txBody>
                    <a:bodyPr wrap="none" anchor="ctr"/>
                    <a:lstStyle/>
                    <a:p>
                      <a:endParaRPr lang="en-US"/>
                    </a:p>
                  </p:txBody>
                </p:sp>
              </p:grpSp>
              <p:sp>
                <p:nvSpPr>
                  <p:cNvPr id="296004" name="Oval 1092"/>
                  <p:cNvSpPr>
                    <a:spLocks noChangeArrowheads="1"/>
                  </p:cNvSpPr>
                  <p:nvPr/>
                </p:nvSpPr>
                <p:spPr bwMode="auto">
                  <a:xfrm rot="2700000">
                    <a:off x="4069" y="1562"/>
                    <a:ext cx="199" cy="199"/>
                  </a:xfrm>
                  <a:prstGeom prst="ellipse">
                    <a:avLst/>
                  </a:prstGeom>
                  <a:solidFill>
                    <a:srgbClr val="33CCFF"/>
                  </a:solidFill>
                  <a:ln w="9525">
                    <a:solidFill>
                      <a:srgbClr val="3333CC"/>
                    </a:solidFill>
                    <a:round/>
                    <a:headEnd/>
                    <a:tailEnd/>
                  </a:ln>
                  <a:effectLst/>
                </p:spPr>
                <p:txBody>
                  <a:bodyPr wrap="none" anchor="ctr"/>
                  <a:lstStyle/>
                  <a:p>
                    <a:endParaRPr lang="en-US"/>
                  </a:p>
                </p:txBody>
              </p:sp>
            </p:grpSp>
          </p:grpSp>
        </p:grpSp>
        <p:grpSp>
          <p:nvGrpSpPr>
            <p:cNvPr id="25" name="Gruppieren 102"/>
            <p:cNvGrpSpPr/>
            <p:nvPr/>
          </p:nvGrpSpPr>
          <p:grpSpPr>
            <a:xfrm>
              <a:off x="4950225" y="4288617"/>
              <a:ext cx="1703388" cy="792163"/>
              <a:chOff x="4950225" y="4288617"/>
              <a:chExt cx="1703388" cy="792163"/>
            </a:xfrm>
          </p:grpSpPr>
          <p:grpSp>
            <p:nvGrpSpPr>
              <p:cNvPr id="26" name="Group 1094"/>
              <p:cNvGrpSpPr>
                <a:grpSpLocks/>
              </p:cNvGrpSpPr>
              <p:nvPr/>
            </p:nvGrpSpPr>
            <p:grpSpPr bwMode="auto">
              <a:xfrm>
                <a:off x="4950225" y="4288617"/>
                <a:ext cx="287338" cy="792163"/>
                <a:chOff x="2894" y="1879"/>
                <a:chExt cx="181" cy="499"/>
              </a:xfrm>
            </p:grpSpPr>
            <p:sp>
              <p:nvSpPr>
                <p:cNvPr id="296007" name="Freeform 1095"/>
                <p:cNvSpPr>
                  <a:spLocks/>
                </p:cNvSpPr>
                <p:nvPr/>
              </p:nvSpPr>
              <p:spPr bwMode="auto">
                <a:xfrm flipH="1">
                  <a:off x="2915" y="1970"/>
                  <a:ext cx="138" cy="329"/>
                </a:xfrm>
                <a:custGeom>
                  <a:avLst/>
                  <a:gdLst/>
                  <a:ahLst/>
                  <a:cxnLst>
                    <a:cxn ang="0">
                      <a:pos x="0" y="0"/>
                    </a:cxn>
                    <a:cxn ang="0">
                      <a:pos x="138" y="164"/>
                    </a:cxn>
                    <a:cxn ang="0">
                      <a:pos x="3" y="329"/>
                    </a:cxn>
                  </a:cxnLst>
                  <a:rect l="0" t="0" r="r" b="b"/>
                  <a:pathLst>
                    <a:path w="138" h="329">
                      <a:moveTo>
                        <a:pt x="0" y="0"/>
                      </a:moveTo>
                      <a:cubicBezTo>
                        <a:pt x="23" y="27"/>
                        <a:pt x="138" y="109"/>
                        <a:pt x="138" y="164"/>
                      </a:cubicBezTo>
                      <a:cubicBezTo>
                        <a:pt x="138" y="227"/>
                        <a:pt x="31" y="295"/>
                        <a:pt x="3" y="329"/>
                      </a:cubicBezTo>
                    </a:path>
                  </a:pathLst>
                </a:custGeom>
                <a:noFill/>
                <a:ln w="28575" cmpd="sng">
                  <a:solidFill>
                    <a:srgbClr val="969696"/>
                  </a:solidFill>
                  <a:round/>
                  <a:headEnd type="none" w="med" len="med"/>
                  <a:tailEnd type="none" w="med" len="med"/>
                </a:ln>
                <a:effectLst/>
              </p:spPr>
              <p:txBody>
                <a:bodyPr/>
                <a:lstStyle/>
                <a:p>
                  <a:endParaRPr lang="en-US"/>
                </a:p>
              </p:txBody>
            </p:sp>
            <p:sp>
              <p:nvSpPr>
                <p:cNvPr id="296008" name="Freeform 1096"/>
                <p:cNvSpPr>
                  <a:spLocks/>
                </p:cNvSpPr>
                <p:nvPr/>
              </p:nvSpPr>
              <p:spPr bwMode="auto">
                <a:xfrm>
                  <a:off x="2915" y="1966"/>
                  <a:ext cx="138" cy="329"/>
                </a:xfrm>
                <a:custGeom>
                  <a:avLst/>
                  <a:gdLst/>
                  <a:ahLst/>
                  <a:cxnLst>
                    <a:cxn ang="0">
                      <a:pos x="0" y="0"/>
                    </a:cxn>
                    <a:cxn ang="0">
                      <a:pos x="138" y="164"/>
                    </a:cxn>
                    <a:cxn ang="0">
                      <a:pos x="3" y="329"/>
                    </a:cxn>
                  </a:cxnLst>
                  <a:rect l="0" t="0" r="r" b="b"/>
                  <a:pathLst>
                    <a:path w="138" h="329">
                      <a:moveTo>
                        <a:pt x="0" y="0"/>
                      </a:moveTo>
                      <a:cubicBezTo>
                        <a:pt x="23" y="27"/>
                        <a:pt x="138" y="109"/>
                        <a:pt x="138" y="164"/>
                      </a:cubicBezTo>
                      <a:cubicBezTo>
                        <a:pt x="138" y="227"/>
                        <a:pt x="31" y="295"/>
                        <a:pt x="3" y="329"/>
                      </a:cubicBezTo>
                    </a:path>
                  </a:pathLst>
                </a:custGeom>
                <a:noFill/>
                <a:ln w="28575" cmpd="sng">
                  <a:solidFill>
                    <a:schemeClr val="tx1"/>
                  </a:solidFill>
                  <a:round/>
                  <a:headEnd type="none" w="med" len="med"/>
                  <a:tailEnd type="none" w="med" len="med"/>
                </a:ln>
                <a:effectLst/>
              </p:spPr>
              <p:txBody>
                <a:bodyPr/>
                <a:lstStyle/>
                <a:p>
                  <a:endParaRPr lang="en-US"/>
                </a:p>
              </p:txBody>
            </p:sp>
            <p:sp>
              <p:nvSpPr>
                <p:cNvPr id="296009" name="Oval 1097"/>
                <p:cNvSpPr>
                  <a:spLocks noChangeArrowheads="1"/>
                </p:cNvSpPr>
                <p:nvPr/>
              </p:nvSpPr>
              <p:spPr bwMode="auto">
                <a:xfrm>
                  <a:off x="2894" y="1879"/>
                  <a:ext cx="181" cy="181"/>
                </a:xfrm>
                <a:prstGeom prst="ellipse">
                  <a:avLst/>
                </a:prstGeom>
                <a:solidFill>
                  <a:schemeClr val="accent2"/>
                </a:solidFill>
                <a:ln w="9525">
                  <a:solidFill>
                    <a:schemeClr val="accent1"/>
                  </a:solidFill>
                  <a:round/>
                  <a:headEnd/>
                  <a:tailEnd/>
                </a:ln>
                <a:effectLst/>
              </p:spPr>
              <p:txBody>
                <a:bodyPr wrap="none" anchor="ctr"/>
                <a:lstStyle/>
                <a:p>
                  <a:endParaRPr lang="en-US"/>
                </a:p>
              </p:txBody>
            </p:sp>
            <p:sp>
              <p:nvSpPr>
                <p:cNvPr id="296010" name="Oval 1098"/>
                <p:cNvSpPr>
                  <a:spLocks noChangeArrowheads="1"/>
                </p:cNvSpPr>
                <p:nvPr/>
              </p:nvSpPr>
              <p:spPr bwMode="auto">
                <a:xfrm>
                  <a:off x="2894" y="2197"/>
                  <a:ext cx="181" cy="181"/>
                </a:xfrm>
                <a:prstGeom prst="ellipse">
                  <a:avLst/>
                </a:prstGeom>
                <a:solidFill>
                  <a:srgbClr val="33CCFF"/>
                </a:solidFill>
                <a:ln w="9525">
                  <a:solidFill>
                    <a:srgbClr val="3333CC"/>
                  </a:solidFill>
                  <a:round/>
                  <a:headEnd/>
                  <a:tailEnd/>
                </a:ln>
                <a:effectLst/>
              </p:spPr>
              <p:txBody>
                <a:bodyPr wrap="none" anchor="ctr"/>
                <a:lstStyle/>
                <a:p>
                  <a:endParaRPr lang="en-US"/>
                </a:p>
              </p:txBody>
            </p:sp>
          </p:grpSp>
          <p:grpSp>
            <p:nvGrpSpPr>
              <p:cNvPr id="27" name="Gruppieren 101"/>
              <p:cNvGrpSpPr/>
              <p:nvPr/>
            </p:nvGrpSpPr>
            <p:grpSpPr>
              <a:xfrm>
                <a:off x="5912250" y="4350530"/>
                <a:ext cx="741363" cy="668338"/>
                <a:chOff x="5912250" y="4350530"/>
                <a:chExt cx="741363" cy="668338"/>
              </a:xfrm>
            </p:grpSpPr>
            <p:sp>
              <p:nvSpPr>
                <p:cNvPr id="296012" name="Freeform 1100"/>
                <p:cNvSpPr>
                  <a:spLocks/>
                </p:cNvSpPr>
                <p:nvPr/>
              </p:nvSpPr>
              <p:spPr bwMode="auto">
                <a:xfrm>
                  <a:off x="6315475" y="4691843"/>
                  <a:ext cx="192088" cy="174625"/>
                </a:xfrm>
                <a:custGeom>
                  <a:avLst/>
                  <a:gdLst/>
                  <a:ahLst/>
                  <a:cxnLst>
                    <a:cxn ang="0">
                      <a:pos x="0" y="0"/>
                    </a:cxn>
                    <a:cxn ang="0">
                      <a:pos x="121" y="110"/>
                    </a:cxn>
                  </a:cxnLst>
                  <a:rect l="0" t="0" r="r" b="b"/>
                  <a:pathLst>
                    <a:path w="121" h="110">
                      <a:moveTo>
                        <a:pt x="0" y="0"/>
                      </a:moveTo>
                      <a:cubicBezTo>
                        <a:pt x="97" y="34"/>
                        <a:pt x="51" y="97"/>
                        <a:pt x="121" y="110"/>
                      </a:cubicBezTo>
                    </a:path>
                  </a:pathLst>
                </a:custGeom>
                <a:noFill/>
                <a:ln w="28575" cmpd="sng">
                  <a:solidFill>
                    <a:srgbClr val="969696"/>
                  </a:solidFill>
                  <a:round/>
                  <a:headEnd type="none" w="med" len="med"/>
                  <a:tailEnd type="none" w="med" len="med"/>
                </a:ln>
                <a:effectLst/>
              </p:spPr>
              <p:txBody>
                <a:bodyPr/>
                <a:lstStyle/>
                <a:p>
                  <a:endParaRPr lang="en-US"/>
                </a:p>
              </p:txBody>
            </p:sp>
            <p:sp>
              <p:nvSpPr>
                <p:cNvPr id="296013" name="Freeform 1101"/>
                <p:cNvSpPr>
                  <a:spLocks/>
                </p:cNvSpPr>
                <p:nvPr/>
              </p:nvSpPr>
              <p:spPr bwMode="auto">
                <a:xfrm>
                  <a:off x="6258325" y="4464830"/>
                  <a:ext cx="66675" cy="220663"/>
                </a:xfrm>
                <a:custGeom>
                  <a:avLst/>
                  <a:gdLst/>
                  <a:ahLst/>
                  <a:cxnLst>
                    <a:cxn ang="0">
                      <a:pos x="0" y="0"/>
                    </a:cxn>
                    <a:cxn ang="0">
                      <a:pos x="42" y="139"/>
                    </a:cxn>
                  </a:cxnLst>
                  <a:rect l="0" t="0" r="r" b="b"/>
                  <a:pathLst>
                    <a:path w="42" h="139">
                      <a:moveTo>
                        <a:pt x="0" y="0"/>
                      </a:moveTo>
                      <a:cubicBezTo>
                        <a:pt x="39" y="60"/>
                        <a:pt x="35" y="111"/>
                        <a:pt x="42" y="139"/>
                      </a:cubicBezTo>
                    </a:path>
                  </a:pathLst>
                </a:custGeom>
                <a:noFill/>
                <a:ln w="28575" cmpd="sng">
                  <a:solidFill>
                    <a:srgbClr val="969696"/>
                  </a:solidFill>
                  <a:round/>
                  <a:headEnd type="none" w="med" len="med"/>
                  <a:tailEnd type="none" w="med" len="med"/>
                </a:ln>
                <a:effectLst/>
              </p:spPr>
              <p:txBody>
                <a:bodyPr/>
                <a:lstStyle/>
                <a:p>
                  <a:endParaRPr lang="en-US"/>
                </a:p>
              </p:txBody>
            </p:sp>
            <p:sp>
              <p:nvSpPr>
                <p:cNvPr id="296014" name="Freeform 1102"/>
                <p:cNvSpPr>
                  <a:spLocks/>
                </p:cNvSpPr>
                <p:nvPr/>
              </p:nvSpPr>
              <p:spPr bwMode="auto">
                <a:xfrm>
                  <a:off x="6050363" y="4695018"/>
                  <a:ext cx="274638" cy="182563"/>
                </a:xfrm>
                <a:custGeom>
                  <a:avLst/>
                  <a:gdLst/>
                  <a:ahLst/>
                  <a:cxnLst>
                    <a:cxn ang="0">
                      <a:pos x="173" y="0"/>
                    </a:cxn>
                    <a:cxn ang="0">
                      <a:pos x="0" y="115"/>
                    </a:cxn>
                  </a:cxnLst>
                  <a:rect l="0" t="0" r="r" b="b"/>
                  <a:pathLst>
                    <a:path w="173" h="115">
                      <a:moveTo>
                        <a:pt x="173" y="0"/>
                      </a:moveTo>
                      <a:cubicBezTo>
                        <a:pt x="114" y="78"/>
                        <a:pt x="36" y="94"/>
                        <a:pt x="0" y="115"/>
                      </a:cubicBezTo>
                    </a:path>
                  </a:pathLst>
                </a:custGeom>
                <a:noFill/>
                <a:ln w="28575" cmpd="sng">
                  <a:solidFill>
                    <a:srgbClr val="969696"/>
                  </a:solidFill>
                  <a:round/>
                  <a:headEnd type="none" w="med" len="med"/>
                  <a:tailEnd type="none" w="med" len="med"/>
                </a:ln>
                <a:effectLst/>
              </p:spPr>
              <p:txBody>
                <a:bodyPr/>
                <a:lstStyle/>
                <a:p>
                  <a:endParaRPr lang="en-US"/>
                </a:p>
              </p:txBody>
            </p:sp>
            <p:sp>
              <p:nvSpPr>
                <p:cNvPr id="296015" name="Freeform 1103"/>
                <p:cNvSpPr>
                  <a:spLocks/>
                </p:cNvSpPr>
                <p:nvPr/>
              </p:nvSpPr>
              <p:spPr bwMode="auto">
                <a:xfrm>
                  <a:off x="6034488" y="4710893"/>
                  <a:ext cx="225425" cy="157163"/>
                </a:xfrm>
                <a:custGeom>
                  <a:avLst/>
                  <a:gdLst/>
                  <a:ahLst/>
                  <a:cxnLst>
                    <a:cxn ang="0">
                      <a:pos x="142" y="0"/>
                    </a:cxn>
                    <a:cxn ang="0">
                      <a:pos x="0" y="99"/>
                    </a:cxn>
                  </a:cxnLst>
                  <a:rect l="0" t="0" r="r" b="b"/>
                  <a:pathLst>
                    <a:path w="142" h="99">
                      <a:moveTo>
                        <a:pt x="142" y="0"/>
                      </a:moveTo>
                      <a:cubicBezTo>
                        <a:pt x="45" y="12"/>
                        <a:pt x="38" y="56"/>
                        <a:pt x="0" y="99"/>
                      </a:cubicBezTo>
                    </a:path>
                  </a:pathLst>
                </a:custGeom>
                <a:noFill/>
                <a:ln w="28575" cmpd="sng">
                  <a:solidFill>
                    <a:schemeClr val="tx1"/>
                  </a:solidFill>
                  <a:round/>
                  <a:headEnd type="none" w="med" len="med"/>
                  <a:tailEnd type="none" w="med" len="med"/>
                </a:ln>
                <a:effectLst/>
              </p:spPr>
              <p:txBody>
                <a:bodyPr/>
                <a:lstStyle/>
                <a:p>
                  <a:endParaRPr lang="en-US"/>
                </a:p>
              </p:txBody>
            </p:sp>
            <p:sp>
              <p:nvSpPr>
                <p:cNvPr id="296016" name="Freeform 1104"/>
                <p:cNvSpPr>
                  <a:spLocks/>
                </p:cNvSpPr>
                <p:nvPr/>
              </p:nvSpPr>
              <p:spPr bwMode="auto">
                <a:xfrm>
                  <a:off x="6253563" y="4498168"/>
                  <a:ext cx="61913" cy="214313"/>
                </a:xfrm>
                <a:custGeom>
                  <a:avLst/>
                  <a:gdLst/>
                  <a:ahLst/>
                  <a:cxnLst>
                    <a:cxn ang="0">
                      <a:pos x="39" y="0"/>
                    </a:cxn>
                    <a:cxn ang="0">
                      <a:pos x="0" y="135"/>
                    </a:cxn>
                  </a:cxnLst>
                  <a:rect l="0" t="0" r="r" b="b"/>
                  <a:pathLst>
                    <a:path w="39" h="135">
                      <a:moveTo>
                        <a:pt x="39" y="0"/>
                      </a:moveTo>
                      <a:cubicBezTo>
                        <a:pt x="1" y="27"/>
                        <a:pt x="7" y="107"/>
                        <a:pt x="0" y="135"/>
                      </a:cubicBezTo>
                    </a:path>
                  </a:pathLst>
                </a:custGeom>
                <a:noFill/>
                <a:ln w="28575" cmpd="sng">
                  <a:solidFill>
                    <a:schemeClr val="tx1"/>
                  </a:solidFill>
                  <a:round/>
                  <a:headEnd type="none" w="med" len="med"/>
                  <a:tailEnd type="none" w="med" len="med"/>
                </a:ln>
                <a:effectLst/>
              </p:spPr>
              <p:txBody>
                <a:bodyPr/>
                <a:lstStyle/>
                <a:p>
                  <a:endParaRPr lang="en-US"/>
                </a:p>
              </p:txBody>
            </p:sp>
            <p:sp>
              <p:nvSpPr>
                <p:cNvPr id="296017" name="Freeform 1105"/>
                <p:cNvSpPr>
                  <a:spLocks/>
                </p:cNvSpPr>
                <p:nvPr/>
              </p:nvSpPr>
              <p:spPr bwMode="auto">
                <a:xfrm>
                  <a:off x="6255150" y="4722005"/>
                  <a:ext cx="277813" cy="157163"/>
                </a:xfrm>
                <a:custGeom>
                  <a:avLst/>
                  <a:gdLst/>
                  <a:ahLst/>
                  <a:cxnLst>
                    <a:cxn ang="0">
                      <a:pos x="0" y="0"/>
                    </a:cxn>
                    <a:cxn ang="0">
                      <a:pos x="175" y="99"/>
                    </a:cxn>
                  </a:cxnLst>
                  <a:rect l="0" t="0" r="r" b="b"/>
                  <a:pathLst>
                    <a:path w="175" h="99">
                      <a:moveTo>
                        <a:pt x="0" y="0"/>
                      </a:moveTo>
                      <a:cubicBezTo>
                        <a:pt x="59" y="78"/>
                        <a:pt x="139" y="78"/>
                        <a:pt x="175" y="99"/>
                      </a:cubicBezTo>
                    </a:path>
                  </a:pathLst>
                </a:custGeom>
                <a:noFill/>
                <a:ln w="28575" cmpd="sng">
                  <a:solidFill>
                    <a:schemeClr val="tx1"/>
                  </a:solidFill>
                  <a:round/>
                  <a:headEnd type="none" w="med" len="med"/>
                  <a:tailEnd type="none" w="med" len="med"/>
                </a:ln>
                <a:effectLst/>
              </p:spPr>
              <p:txBody>
                <a:bodyPr/>
                <a:lstStyle/>
                <a:p>
                  <a:endParaRPr lang="en-US"/>
                </a:p>
              </p:txBody>
            </p:sp>
            <p:grpSp>
              <p:nvGrpSpPr>
                <p:cNvPr id="28" name="Group 1106"/>
                <p:cNvGrpSpPr>
                  <a:grpSpLocks/>
                </p:cNvGrpSpPr>
                <p:nvPr/>
              </p:nvGrpSpPr>
              <p:grpSpPr bwMode="auto">
                <a:xfrm>
                  <a:off x="5912250" y="4731530"/>
                  <a:ext cx="741363" cy="287338"/>
                  <a:chOff x="3929" y="868"/>
                  <a:chExt cx="467" cy="181"/>
                </a:xfrm>
              </p:grpSpPr>
              <p:sp>
                <p:nvSpPr>
                  <p:cNvPr id="296019" name="Oval 1107"/>
                  <p:cNvSpPr>
                    <a:spLocks noChangeArrowheads="1"/>
                  </p:cNvSpPr>
                  <p:nvPr/>
                </p:nvSpPr>
                <p:spPr bwMode="auto">
                  <a:xfrm rot="5400000">
                    <a:off x="4215" y="868"/>
                    <a:ext cx="181" cy="181"/>
                  </a:xfrm>
                  <a:prstGeom prst="ellipse">
                    <a:avLst/>
                  </a:prstGeom>
                  <a:solidFill>
                    <a:schemeClr val="accent2"/>
                  </a:solidFill>
                  <a:ln w="9525">
                    <a:solidFill>
                      <a:schemeClr val="accent1"/>
                    </a:solidFill>
                    <a:round/>
                    <a:headEnd/>
                    <a:tailEnd/>
                  </a:ln>
                  <a:effectLst/>
                </p:spPr>
                <p:txBody>
                  <a:bodyPr wrap="none" anchor="ctr"/>
                  <a:lstStyle/>
                  <a:p>
                    <a:endParaRPr lang="en-US"/>
                  </a:p>
                </p:txBody>
              </p:sp>
              <p:sp>
                <p:nvSpPr>
                  <p:cNvPr id="296020" name="Oval 1108"/>
                  <p:cNvSpPr>
                    <a:spLocks noChangeArrowheads="1"/>
                  </p:cNvSpPr>
                  <p:nvPr/>
                </p:nvSpPr>
                <p:spPr bwMode="auto">
                  <a:xfrm rot="5400000">
                    <a:off x="3929" y="868"/>
                    <a:ext cx="181" cy="181"/>
                  </a:xfrm>
                  <a:prstGeom prst="ellipse">
                    <a:avLst/>
                  </a:prstGeom>
                  <a:solidFill>
                    <a:schemeClr val="accent2"/>
                  </a:solidFill>
                  <a:ln w="9525">
                    <a:solidFill>
                      <a:schemeClr val="accent1"/>
                    </a:solidFill>
                    <a:round/>
                    <a:headEnd/>
                    <a:tailEnd/>
                  </a:ln>
                  <a:effectLst/>
                </p:spPr>
                <p:txBody>
                  <a:bodyPr wrap="none" anchor="ctr"/>
                  <a:lstStyle/>
                  <a:p>
                    <a:endParaRPr lang="en-US"/>
                  </a:p>
                </p:txBody>
              </p:sp>
            </p:grpSp>
            <p:sp>
              <p:nvSpPr>
                <p:cNvPr id="296021" name="Oval 1109"/>
                <p:cNvSpPr>
                  <a:spLocks noChangeArrowheads="1"/>
                </p:cNvSpPr>
                <p:nvPr/>
              </p:nvSpPr>
              <p:spPr bwMode="auto">
                <a:xfrm rot="5400000">
                  <a:off x="6139263" y="4350530"/>
                  <a:ext cx="287338" cy="287338"/>
                </a:xfrm>
                <a:prstGeom prst="ellipse">
                  <a:avLst/>
                </a:prstGeom>
                <a:solidFill>
                  <a:schemeClr val="accent2"/>
                </a:solidFill>
                <a:ln w="9525">
                  <a:solidFill>
                    <a:schemeClr val="accent1"/>
                  </a:solidFill>
                  <a:round/>
                  <a:headEnd/>
                  <a:tailEnd/>
                </a:ln>
                <a:effectLst/>
              </p:spPr>
              <p:txBody>
                <a:bodyPr wrap="none" anchor="ctr"/>
                <a:lstStyle/>
                <a:p>
                  <a:endParaRPr lang="en-US"/>
                </a:p>
              </p:txBody>
            </p:sp>
          </p:grpSp>
        </p:grpSp>
        <p:grpSp>
          <p:nvGrpSpPr>
            <p:cNvPr id="29" name="Group 1110"/>
            <p:cNvGrpSpPr>
              <a:grpSpLocks/>
            </p:cNvGrpSpPr>
            <p:nvPr/>
          </p:nvGrpSpPr>
          <p:grpSpPr bwMode="auto">
            <a:xfrm>
              <a:off x="4899094" y="5461140"/>
              <a:ext cx="1760538" cy="673100"/>
              <a:chOff x="3304" y="3052"/>
              <a:chExt cx="1109" cy="424"/>
            </a:xfrm>
          </p:grpSpPr>
          <p:sp>
            <p:nvSpPr>
              <p:cNvPr id="296023" name="Oval 1111"/>
              <p:cNvSpPr>
                <a:spLocks noChangeArrowheads="1"/>
              </p:cNvSpPr>
              <p:nvPr/>
            </p:nvSpPr>
            <p:spPr bwMode="auto">
              <a:xfrm>
                <a:off x="3304" y="3116"/>
                <a:ext cx="296" cy="296"/>
              </a:xfrm>
              <a:prstGeom prst="ellipse">
                <a:avLst/>
              </a:prstGeom>
              <a:noFill/>
              <a:ln w="28575">
                <a:solidFill>
                  <a:schemeClr val="tx1"/>
                </a:solidFill>
                <a:round/>
                <a:headEnd/>
                <a:tailEnd/>
              </a:ln>
              <a:effectLst/>
            </p:spPr>
            <p:txBody>
              <a:bodyPr wrap="none" anchor="ctr"/>
              <a:lstStyle/>
              <a:p>
                <a:endParaRPr lang="en-US"/>
              </a:p>
            </p:txBody>
          </p:sp>
          <p:grpSp>
            <p:nvGrpSpPr>
              <p:cNvPr id="30" name="Group 1112"/>
              <p:cNvGrpSpPr>
                <a:grpSpLocks/>
              </p:cNvGrpSpPr>
              <p:nvPr/>
            </p:nvGrpSpPr>
            <p:grpSpPr bwMode="auto">
              <a:xfrm>
                <a:off x="3989" y="3052"/>
                <a:ext cx="424" cy="424"/>
                <a:chOff x="3608" y="3068"/>
                <a:chExt cx="424" cy="424"/>
              </a:xfrm>
            </p:grpSpPr>
            <p:sp>
              <p:nvSpPr>
                <p:cNvPr id="296025" name="Oval 1113"/>
                <p:cNvSpPr>
                  <a:spLocks noChangeArrowheads="1"/>
                </p:cNvSpPr>
                <p:nvPr/>
              </p:nvSpPr>
              <p:spPr bwMode="auto">
                <a:xfrm>
                  <a:off x="3608" y="3152"/>
                  <a:ext cx="424" cy="256"/>
                </a:xfrm>
                <a:prstGeom prst="ellipse">
                  <a:avLst/>
                </a:prstGeom>
                <a:noFill/>
                <a:ln w="28575">
                  <a:solidFill>
                    <a:schemeClr val="tx1"/>
                  </a:solidFill>
                  <a:round/>
                  <a:headEnd/>
                  <a:tailEnd/>
                </a:ln>
                <a:effectLst/>
              </p:spPr>
              <p:txBody>
                <a:bodyPr wrap="none" anchor="ctr"/>
                <a:lstStyle/>
                <a:p>
                  <a:endParaRPr lang="en-US"/>
                </a:p>
              </p:txBody>
            </p:sp>
            <p:sp>
              <p:nvSpPr>
                <p:cNvPr id="296026" name="Oval 1114"/>
                <p:cNvSpPr>
                  <a:spLocks noChangeArrowheads="1"/>
                </p:cNvSpPr>
                <p:nvPr/>
              </p:nvSpPr>
              <p:spPr bwMode="auto">
                <a:xfrm rot="5400000" flipH="1" flipV="1">
                  <a:off x="3608" y="3152"/>
                  <a:ext cx="424" cy="256"/>
                </a:xfrm>
                <a:prstGeom prst="ellipse">
                  <a:avLst/>
                </a:prstGeom>
                <a:noFill/>
                <a:ln w="28575">
                  <a:solidFill>
                    <a:srgbClr val="969696"/>
                  </a:solidFill>
                  <a:round/>
                  <a:headEnd/>
                  <a:tailEnd/>
                </a:ln>
                <a:effectLst/>
              </p:spPr>
              <p:txBody>
                <a:bodyPr wrap="none" anchor="ctr"/>
                <a:lstStyle/>
                <a:p>
                  <a:endParaRPr lang="en-US"/>
                </a:p>
              </p:txBody>
            </p:sp>
          </p:grpSp>
        </p:grpSp>
        <p:sp>
          <p:nvSpPr>
            <p:cNvPr id="96" name="Rechteck 95"/>
            <p:cNvSpPr/>
            <p:nvPr/>
          </p:nvSpPr>
          <p:spPr>
            <a:xfrm>
              <a:off x="829075" y="2818393"/>
              <a:ext cx="4216993" cy="3159135"/>
            </a:xfrm>
            <a:prstGeom prst="rect">
              <a:avLst/>
            </a:prstGeom>
          </p:spPr>
          <p:txBody>
            <a:bodyPr wrap="square">
              <a:spAutoFit/>
            </a:bodyPr>
            <a:lstStyle/>
            <a:p>
              <a:pPr marL="342900" lvl="0" indent="-342900" algn="l">
                <a:lnSpc>
                  <a:spcPct val="420000"/>
                </a:lnSpc>
                <a:spcBef>
                  <a:spcPts val="0"/>
                </a:spcBef>
              </a:pPr>
              <a:r>
                <a:rPr lang="de-DE" sz="1700" smtClean="0">
                  <a:solidFill>
                    <a:srgbClr val="000000"/>
                  </a:solidFill>
                </a:rPr>
                <a:t>molecules/multi-quarks </a:t>
              </a:r>
            </a:p>
            <a:p>
              <a:pPr marL="342900" lvl="0" indent="-342900" algn="l">
                <a:lnSpc>
                  <a:spcPct val="420000"/>
                </a:lnSpc>
                <a:spcBef>
                  <a:spcPts val="0"/>
                </a:spcBef>
              </a:pPr>
              <a:r>
                <a:rPr lang="de-DE" sz="1700" smtClean="0">
                  <a:solidFill>
                    <a:srgbClr val="000000"/>
                  </a:solidFill>
                </a:rPr>
                <a:t>hybrids </a:t>
              </a:r>
            </a:p>
            <a:p>
              <a:pPr marL="342900" lvl="0" indent="-342900" algn="l">
                <a:lnSpc>
                  <a:spcPct val="420000"/>
                </a:lnSpc>
                <a:spcBef>
                  <a:spcPts val="0"/>
                </a:spcBef>
              </a:pPr>
              <a:r>
                <a:rPr lang="de-DE" sz="1700" smtClean="0">
                  <a:solidFill>
                    <a:srgbClr val="000000"/>
                  </a:solidFill>
                </a:rPr>
                <a:t>glueballs</a:t>
              </a:r>
            </a:p>
          </p:txBody>
        </p:sp>
      </p:grpSp>
      <p:sp>
        <p:nvSpPr>
          <p:cNvPr id="100" name="Textfeld 99"/>
          <p:cNvSpPr txBox="1"/>
          <p:nvPr/>
        </p:nvSpPr>
        <p:spPr>
          <a:xfrm>
            <a:off x="700386" y="1051084"/>
            <a:ext cx="2286000" cy="430887"/>
          </a:xfrm>
          <a:prstGeom prst="rect">
            <a:avLst/>
          </a:prstGeom>
          <a:solidFill>
            <a:schemeClr val="bg1"/>
          </a:solidFill>
          <a:ln>
            <a:solidFill>
              <a:schemeClr val="bg1">
                <a:lumMod val="50000"/>
              </a:schemeClr>
            </a:solidFill>
          </a:ln>
        </p:spPr>
        <p:txBody>
          <a:bodyPr wrap="square" rtlCol="0">
            <a:spAutoFit/>
          </a:bodyPr>
          <a:lstStyle/>
          <a:p>
            <a:pPr algn="l"/>
            <a:r>
              <a:rPr lang="en-US" sz="2200" smtClean="0">
                <a:solidFill>
                  <a:srgbClr val="A50021"/>
                </a:solidFill>
              </a:rPr>
              <a:t> We know</a:t>
            </a:r>
            <a:endParaRPr lang="en-US" sz="2200">
              <a:solidFill>
                <a:srgbClr val="A50021"/>
              </a:solidFill>
            </a:endParaRPr>
          </a:p>
        </p:txBody>
      </p:sp>
      <p:sp>
        <p:nvSpPr>
          <p:cNvPr id="101" name="Textfeld 100"/>
          <p:cNvSpPr txBox="1"/>
          <p:nvPr/>
        </p:nvSpPr>
        <p:spPr>
          <a:xfrm>
            <a:off x="700386" y="2718382"/>
            <a:ext cx="2286000" cy="430887"/>
          </a:xfrm>
          <a:prstGeom prst="rect">
            <a:avLst/>
          </a:prstGeom>
          <a:solidFill>
            <a:schemeClr val="bg1"/>
          </a:solidFill>
          <a:ln>
            <a:solidFill>
              <a:schemeClr val="bg1">
                <a:lumMod val="50000"/>
              </a:schemeClr>
            </a:solidFill>
          </a:ln>
        </p:spPr>
        <p:txBody>
          <a:bodyPr wrap="square" rtlCol="0">
            <a:spAutoFit/>
          </a:bodyPr>
          <a:lstStyle/>
          <a:p>
            <a:pPr algn="l"/>
            <a:r>
              <a:rPr lang="en-US" sz="2200" smtClean="0">
                <a:solidFill>
                  <a:srgbClr val="A50021"/>
                </a:solidFill>
              </a:rPr>
              <a:t> We presume</a:t>
            </a:r>
            <a:endParaRPr lang="en-US" sz="2200">
              <a:solidFill>
                <a:srgbClr val="A50021"/>
              </a:solidFill>
            </a:endParaRPr>
          </a:p>
        </p:txBody>
      </p:sp>
      <p:sp>
        <p:nvSpPr>
          <p:cNvPr id="98" name="Rechteck 97"/>
          <p:cNvSpPr/>
          <p:nvPr/>
        </p:nvSpPr>
        <p:spPr>
          <a:xfrm>
            <a:off x="7273844" y="6000114"/>
            <a:ext cx="1234633" cy="353943"/>
          </a:xfrm>
          <a:prstGeom prst="rect">
            <a:avLst/>
          </a:prstGeom>
        </p:spPr>
        <p:txBody>
          <a:bodyPr wrap="none">
            <a:spAutoFit/>
          </a:bodyPr>
          <a:lstStyle/>
          <a:p>
            <a:pPr marL="342900" lvl="0" indent="-342900">
              <a:spcBef>
                <a:spcPts val="0"/>
              </a:spcBef>
            </a:pPr>
            <a:r>
              <a:rPr lang="de-DE" sz="1700" smtClean="0">
                <a:solidFill>
                  <a:srgbClr val="000000"/>
                </a:solidFill>
              </a:rPr>
              <a:t>and more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29"/>
          <p:cNvGrpSpPr>
            <a:grpSpLocks/>
          </p:cNvGrpSpPr>
          <p:nvPr/>
        </p:nvGrpSpPr>
        <p:grpSpPr bwMode="auto">
          <a:xfrm>
            <a:off x="1219200" y="3085874"/>
            <a:ext cx="2847975" cy="3071812"/>
            <a:chOff x="6224619" y="714356"/>
            <a:chExt cx="2847975" cy="3071834"/>
          </a:xfrm>
        </p:grpSpPr>
        <p:grpSp>
          <p:nvGrpSpPr>
            <p:cNvPr id="6" name="Gruppieren 19"/>
            <p:cNvGrpSpPr>
              <a:grpSpLocks/>
            </p:cNvGrpSpPr>
            <p:nvPr/>
          </p:nvGrpSpPr>
          <p:grpSpPr bwMode="auto">
            <a:xfrm>
              <a:off x="6224619" y="714356"/>
              <a:ext cx="2847975" cy="3071834"/>
              <a:chOff x="6224619" y="714356"/>
              <a:chExt cx="2847975" cy="3429024"/>
            </a:xfrm>
          </p:grpSpPr>
          <p:pic>
            <p:nvPicPr>
              <p:cNvPr id="207876" name="Picture 12" descr="bali01d"/>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224619" y="714356"/>
                <a:ext cx="2847975" cy="3429024"/>
              </a:xfrm>
              <a:prstGeom prst="rect">
                <a:avLst/>
              </a:prstGeom>
              <a:noFill/>
              <a:ln w="9525">
                <a:noFill/>
                <a:miter lim="800000"/>
                <a:headEnd/>
                <a:tailEnd/>
              </a:ln>
            </p:spPr>
          </p:pic>
          <p:pic>
            <p:nvPicPr>
              <p:cNvPr id="207877" name="Picture 3"/>
              <p:cNvPicPr>
                <a:picLocks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956649" y="714356"/>
                <a:ext cx="2080800" cy="2016000"/>
              </a:xfrm>
              <a:prstGeom prst="rect">
                <a:avLst/>
              </a:prstGeom>
              <a:noFill/>
              <a:ln w="9525">
                <a:noFill/>
                <a:miter lim="800000"/>
                <a:headEnd/>
                <a:tailEnd/>
              </a:ln>
            </p:spPr>
          </p:pic>
        </p:grpSp>
        <p:sp>
          <p:nvSpPr>
            <p:cNvPr id="32" name="Rechteck 31"/>
            <p:cNvSpPr/>
            <p:nvPr/>
          </p:nvSpPr>
          <p:spPr>
            <a:xfrm>
              <a:off x="7572406" y="2714620"/>
              <a:ext cx="1214438"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800"/>
            </a:p>
          </p:txBody>
        </p:sp>
        <p:sp>
          <p:nvSpPr>
            <p:cNvPr id="33" name="Rechteck 32"/>
            <p:cNvSpPr/>
            <p:nvPr/>
          </p:nvSpPr>
          <p:spPr>
            <a:xfrm>
              <a:off x="7286656" y="714356"/>
              <a:ext cx="1428750" cy="46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800"/>
            </a:p>
          </p:txBody>
        </p:sp>
        <p:sp>
          <p:nvSpPr>
            <p:cNvPr id="34" name="Rechteck 33"/>
            <p:cNvSpPr/>
            <p:nvPr/>
          </p:nvSpPr>
          <p:spPr>
            <a:xfrm>
              <a:off x="6858031" y="1071546"/>
              <a:ext cx="285750" cy="71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800"/>
            </a:p>
          </p:txBody>
        </p:sp>
        <p:sp>
          <p:nvSpPr>
            <p:cNvPr id="35" name="Rechteck 34"/>
            <p:cNvSpPr>
              <a:spLocks noChangeArrowheads="1"/>
            </p:cNvSpPr>
            <p:nvPr/>
          </p:nvSpPr>
          <p:spPr bwMode="auto">
            <a:xfrm flipV="1">
              <a:off x="6858031" y="2382830"/>
              <a:ext cx="142875" cy="46038"/>
            </a:xfrm>
            <a:prstGeom prst="rect">
              <a:avLst/>
            </a:prstGeom>
            <a:solidFill>
              <a:schemeClr val="bg1"/>
            </a:solidFill>
            <a:ln w="25400" algn="ctr">
              <a:noFill/>
              <a:miter lim="800000"/>
              <a:headEnd/>
              <a:tailEnd/>
            </a:ln>
          </p:spPr>
          <p:txBody>
            <a:bodyPr rot="10800000" anchor="ctr"/>
            <a:lstStyle/>
            <a:p>
              <a:pPr algn="ctr" eaLnBrk="1" fontAlgn="auto" hangingPunct="1">
                <a:spcBef>
                  <a:spcPts val="0"/>
                </a:spcBef>
                <a:spcAft>
                  <a:spcPts val="0"/>
                </a:spcAft>
                <a:defRPr/>
              </a:pPr>
              <a:endParaRPr lang="de-DE" sz="1800">
                <a:solidFill>
                  <a:schemeClr val="lt1"/>
                </a:solidFill>
                <a:latin typeface="+mn-lt"/>
              </a:endParaRPr>
            </a:p>
          </p:txBody>
        </p:sp>
        <p:sp>
          <p:nvSpPr>
            <p:cNvPr id="36" name="Rechteck 35"/>
            <p:cNvSpPr/>
            <p:nvPr/>
          </p:nvSpPr>
          <p:spPr>
            <a:xfrm>
              <a:off x="6858031" y="1928802"/>
              <a:ext cx="214313" cy="71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800"/>
            </a:p>
          </p:txBody>
        </p:sp>
        <p:sp>
          <p:nvSpPr>
            <p:cNvPr id="37" name="Rechteck 36"/>
            <p:cNvSpPr>
              <a:spLocks noChangeArrowheads="1"/>
            </p:cNvSpPr>
            <p:nvPr/>
          </p:nvSpPr>
          <p:spPr bwMode="auto">
            <a:xfrm flipV="1">
              <a:off x="6858031" y="1500174"/>
              <a:ext cx="142875" cy="46038"/>
            </a:xfrm>
            <a:prstGeom prst="rect">
              <a:avLst/>
            </a:prstGeom>
            <a:solidFill>
              <a:schemeClr val="bg1"/>
            </a:solidFill>
            <a:ln w="25400" algn="ctr">
              <a:noFill/>
              <a:miter lim="800000"/>
              <a:headEnd/>
              <a:tailEnd/>
            </a:ln>
          </p:spPr>
          <p:txBody>
            <a:bodyPr rot="10800000" anchor="ctr"/>
            <a:lstStyle/>
            <a:p>
              <a:pPr algn="ctr" eaLnBrk="1" fontAlgn="auto" hangingPunct="1">
                <a:spcBef>
                  <a:spcPts val="0"/>
                </a:spcBef>
                <a:spcAft>
                  <a:spcPts val="0"/>
                </a:spcAft>
                <a:defRPr/>
              </a:pPr>
              <a:endParaRPr lang="de-DE" sz="1800">
                <a:solidFill>
                  <a:schemeClr val="lt1"/>
                </a:solidFill>
                <a:latin typeface="+mn-lt"/>
              </a:endParaRPr>
            </a:p>
          </p:txBody>
        </p:sp>
        <p:sp>
          <p:nvSpPr>
            <p:cNvPr id="38" name="Rechteck 37"/>
            <p:cNvSpPr/>
            <p:nvPr/>
          </p:nvSpPr>
          <p:spPr>
            <a:xfrm>
              <a:off x="8572531" y="714356"/>
              <a:ext cx="500063" cy="71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800"/>
            </a:p>
          </p:txBody>
        </p:sp>
        <p:sp>
          <p:nvSpPr>
            <p:cNvPr id="39" name="Rechteck 38"/>
            <p:cNvSpPr/>
            <p:nvPr/>
          </p:nvSpPr>
          <p:spPr>
            <a:xfrm>
              <a:off x="8991631" y="785794"/>
              <a:ext cx="80963" cy="500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800"/>
            </a:p>
          </p:txBody>
        </p:sp>
      </p:grpSp>
      <p:sp>
        <p:nvSpPr>
          <p:cNvPr id="207890" name="Textfeld 15"/>
          <p:cNvSpPr txBox="1">
            <a:spLocks noChangeArrowheads="1"/>
          </p:cNvSpPr>
          <p:nvPr/>
        </p:nvSpPr>
        <p:spPr bwMode="auto">
          <a:xfrm>
            <a:off x="2350516" y="2652486"/>
            <a:ext cx="2303463" cy="400050"/>
          </a:xfrm>
          <a:prstGeom prst="rect">
            <a:avLst/>
          </a:prstGeom>
          <a:noFill/>
          <a:ln w="9525">
            <a:noFill/>
            <a:miter lim="800000"/>
            <a:headEnd/>
            <a:tailEnd/>
          </a:ln>
        </p:spPr>
        <p:txBody>
          <a:bodyPr wrap="none">
            <a:spAutoFit/>
          </a:bodyPr>
          <a:lstStyle/>
          <a:p>
            <a:pPr algn="r" eaLnBrk="1" hangingPunct="1"/>
            <a:r>
              <a:rPr lang="de-DE" sz="1000"/>
              <a:t>K.J. Juge, J. Kuti, C. Morningstar</a:t>
            </a:r>
          </a:p>
          <a:p>
            <a:pPr algn="r" eaLnBrk="1" hangingPunct="1"/>
            <a:r>
              <a:rPr lang="de-DE" sz="1000"/>
              <a:t>hep/lat 9709131</a:t>
            </a:r>
          </a:p>
        </p:txBody>
      </p:sp>
      <p:sp>
        <p:nvSpPr>
          <p:cNvPr id="19" name="Rechteck 18"/>
          <p:cNvSpPr/>
          <p:nvPr/>
        </p:nvSpPr>
        <p:spPr>
          <a:xfrm>
            <a:off x="2566987" y="5086124"/>
            <a:ext cx="1214438" cy="357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800"/>
          </a:p>
        </p:txBody>
      </p:sp>
      <p:sp>
        <p:nvSpPr>
          <p:cNvPr id="21" name="Rechteck 20"/>
          <p:cNvSpPr/>
          <p:nvPr/>
        </p:nvSpPr>
        <p:spPr>
          <a:xfrm>
            <a:off x="2281237" y="3085874"/>
            <a:ext cx="1428750" cy="46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800"/>
          </a:p>
        </p:txBody>
      </p:sp>
      <p:sp>
        <p:nvSpPr>
          <p:cNvPr id="22" name="Rechteck 21"/>
          <p:cNvSpPr/>
          <p:nvPr/>
        </p:nvSpPr>
        <p:spPr>
          <a:xfrm>
            <a:off x="1852612" y="3443061"/>
            <a:ext cx="285750" cy="71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800"/>
          </a:p>
        </p:txBody>
      </p:sp>
      <p:sp>
        <p:nvSpPr>
          <p:cNvPr id="23" name="Rechteck 22"/>
          <p:cNvSpPr/>
          <p:nvPr/>
        </p:nvSpPr>
        <p:spPr>
          <a:xfrm flipV="1">
            <a:off x="1852612" y="4754336"/>
            <a:ext cx="142875" cy="46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800"/>
          </a:p>
        </p:txBody>
      </p:sp>
      <p:sp>
        <p:nvSpPr>
          <p:cNvPr id="26" name="Rechteck 25"/>
          <p:cNvSpPr/>
          <p:nvPr/>
        </p:nvSpPr>
        <p:spPr>
          <a:xfrm>
            <a:off x="3567112" y="3085874"/>
            <a:ext cx="500063" cy="71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800"/>
          </a:p>
        </p:txBody>
      </p:sp>
      <p:sp>
        <p:nvSpPr>
          <p:cNvPr id="27" name="Rechteck 26"/>
          <p:cNvSpPr/>
          <p:nvPr/>
        </p:nvSpPr>
        <p:spPr>
          <a:xfrm>
            <a:off x="3986212" y="3157311"/>
            <a:ext cx="80963" cy="500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800"/>
          </a:p>
        </p:txBody>
      </p:sp>
      <p:sp>
        <p:nvSpPr>
          <p:cNvPr id="29" name="Titel 28"/>
          <p:cNvSpPr>
            <a:spLocks noGrp="1"/>
          </p:cNvSpPr>
          <p:nvPr>
            <p:ph type="title"/>
          </p:nvPr>
        </p:nvSpPr>
        <p:spPr/>
        <p:txBody>
          <a:bodyPr/>
          <a:lstStyle/>
          <a:p>
            <a:r>
              <a:rPr lang="de-DE" smtClean="0"/>
              <a:t>Charmonium – </a:t>
            </a:r>
            <a:r>
              <a:rPr lang="en-US" smtClean="0"/>
              <a:t>different internal structure </a:t>
            </a:r>
            <a:r>
              <a:rPr lang="de-DE" smtClean="0"/>
              <a:t>?</a:t>
            </a:r>
            <a:endParaRPr lang="en-US"/>
          </a:p>
        </p:txBody>
      </p:sp>
      <p:sp>
        <p:nvSpPr>
          <p:cNvPr id="42" name="Textfeld 27"/>
          <p:cNvSpPr txBox="1">
            <a:spLocks noChangeArrowheads="1"/>
          </p:cNvSpPr>
          <p:nvPr/>
        </p:nvSpPr>
        <p:spPr bwMode="auto">
          <a:xfrm>
            <a:off x="490396" y="1352126"/>
            <a:ext cx="4157804" cy="1058751"/>
          </a:xfrm>
          <a:prstGeom prst="rect">
            <a:avLst/>
          </a:prstGeom>
          <a:solidFill>
            <a:schemeClr val="bg1"/>
          </a:solidFill>
          <a:ln w="25400">
            <a:solidFill>
              <a:srgbClr val="A50021"/>
            </a:solidFill>
            <a:miter lim="800000"/>
            <a:headEnd/>
            <a:tailEnd/>
          </a:ln>
        </p:spPr>
        <p:txBody>
          <a:bodyPr wrap="square">
            <a:spAutoFit/>
          </a:bodyPr>
          <a:lstStyle/>
          <a:p>
            <a:pPr>
              <a:lnSpc>
                <a:spcPct val="110000"/>
              </a:lnSpc>
              <a:spcBef>
                <a:spcPts val="600"/>
              </a:spcBef>
            </a:pPr>
            <a:endParaRPr lang="de-DE" sz="1600" smtClean="0">
              <a:sym typeface="Wingdings" pitchFamily="2" charset="2"/>
            </a:endParaRPr>
          </a:p>
          <a:p>
            <a:pPr>
              <a:lnSpc>
                <a:spcPct val="110000"/>
              </a:lnSpc>
              <a:spcBef>
                <a:spcPts val="600"/>
              </a:spcBef>
            </a:pPr>
            <a:endParaRPr lang="de-DE" sz="1600" smtClean="0">
              <a:sym typeface="Wingdings" pitchFamily="2" charset="2"/>
            </a:endParaRPr>
          </a:p>
          <a:p>
            <a:pPr>
              <a:lnSpc>
                <a:spcPct val="110000"/>
              </a:lnSpc>
              <a:spcBef>
                <a:spcPts val="600"/>
              </a:spcBef>
            </a:pPr>
            <a:endParaRPr lang="de-DE" sz="1600">
              <a:sym typeface="Wingdings" pitchFamily="2" charset="2"/>
            </a:endParaRPr>
          </a:p>
        </p:txBody>
      </p:sp>
      <p:grpSp>
        <p:nvGrpSpPr>
          <p:cNvPr id="7" name="Gruppieren 34"/>
          <p:cNvGrpSpPr/>
          <p:nvPr/>
        </p:nvGrpSpPr>
        <p:grpSpPr>
          <a:xfrm>
            <a:off x="789787" y="1654455"/>
            <a:ext cx="1166812" cy="423863"/>
            <a:chOff x="6119173" y="3098786"/>
            <a:chExt cx="1166812" cy="423863"/>
          </a:xfrm>
        </p:grpSpPr>
        <p:cxnSp>
          <p:nvCxnSpPr>
            <p:cNvPr id="97" name="Gerade Verbindung 96"/>
            <p:cNvCxnSpPr/>
            <p:nvPr/>
          </p:nvCxnSpPr>
          <p:spPr bwMode="auto">
            <a:xfrm>
              <a:off x="6350000" y="3318933"/>
              <a:ext cx="762000" cy="0"/>
            </a:xfrm>
            <a:prstGeom prst="line">
              <a:avLst/>
            </a:prstGeom>
            <a:solidFill>
              <a:schemeClr val="bg1"/>
            </a:solidFill>
            <a:ln w="28575" cap="flat" cmpd="sng" algn="ctr">
              <a:solidFill>
                <a:schemeClr val="tx1"/>
              </a:solidFill>
              <a:prstDash val="solid"/>
              <a:round/>
              <a:headEnd type="none" w="med" len="med"/>
              <a:tailEnd type="none" w="med" len="med"/>
            </a:ln>
            <a:effectLst/>
          </p:spPr>
        </p:cxnSp>
        <p:sp>
          <p:nvSpPr>
            <p:cNvPr id="98" name="Oval 1069"/>
            <p:cNvSpPr>
              <a:spLocks noChangeArrowheads="1"/>
            </p:cNvSpPr>
            <p:nvPr/>
          </p:nvSpPr>
          <p:spPr bwMode="auto">
            <a:xfrm rot="5400000">
              <a:off x="6862437" y="3099102"/>
              <a:ext cx="423863" cy="423232"/>
            </a:xfrm>
            <a:prstGeom prst="ellipse">
              <a:avLst/>
            </a:prstGeom>
            <a:solidFill>
              <a:schemeClr val="accent2"/>
            </a:solidFill>
            <a:ln w="9525">
              <a:solidFill>
                <a:schemeClr val="accent1"/>
              </a:solidFill>
              <a:round/>
              <a:headEnd/>
              <a:tailEnd/>
            </a:ln>
          </p:spPr>
          <p:txBody>
            <a:bodyPr rot="10800000" vert="eaVert" wrap="none" anchor="ctr"/>
            <a:lstStyle/>
            <a:p>
              <a:pPr algn="ctr" eaLnBrk="1" hangingPunct="1"/>
              <a:endParaRPr lang="en-US" sz="1800"/>
            </a:p>
          </p:txBody>
        </p:sp>
        <p:sp>
          <p:nvSpPr>
            <p:cNvPr id="99" name="Oval 1070"/>
            <p:cNvSpPr>
              <a:spLocks noChangeArrowheads="1"/>
            </p:cNvSpPr>
            <p:nvPr/>
          </p:nvSpPr>
          <p:spPr bwMode="auto">
            <a:xfrm rot="5400000">
              <a:off x="6118857" y="3099102"/>
              <a:ext cx="423863" cy="423232"/>
            </a:xfrm>
            <a:prstGeom prst="ellipse">
              <a:avLst/>
            </a:prstGeom>
            <a:solidFill>
              <a:srgbClr val="33CCFF"/>
            </a:solidFill>
            <a:ln w="9525">
              <a:solidFill>
                <a:srgbClr val="3333CC"/>
              </a:solidFill>
              <a:round/>
              <a:headEnd/>
              <a:tailEnd/>
            </a:ln>
          </p:spPr>
          <p:txBody>
            <a:bodyPr rot="10800000" vert="eaVert" wrap="none" anchor="ctr"/>
            <a:lstStyle/>
            <a:p>
              <a:pPr algn="ctr" eaLnBrk="1" hangingPunct="1"/>
              <a:endParaRPr lang="en-US" sz="1800"/>
            </a:p>
          </p:txBody>
        </p:sp>
      </p:grpSp>
      <p:grpSp>
        <p:nvGrpSpPr>
          <p:cNvPr id="8" name="Group 1066"/>
          <p:cNvGrpSpPr>
            <a:grpSpLocks/>
          </p:cNvGrpSpPr>
          <p:nvPr/>
        </p:nvGrpSpPr>
        <p:grpSpPr bwMode="auto">
          <a:xfrm rot="5400000">
            <a:off x="3502937" y="1282980"/>
            <a:ext cx="423863" cy="1166812"/>
            <a:chOff x="2894" y="1879"/>
            <a:chExt cx="181" cy="499"/>
          </a:xfrm>
        </p:grpSpPr>
        <p:sp>
          <p:nvSpPr>
            <p:cNvPr id="101" name="Freeform 1067"/>
            <p:cNvSpPr>
              <a:spLocks/>
            </p:cNvSpPr>
            <p:nvPr/>
          </p:nvSpPr>
          <p:spPr bwMode="auto">
            <a:xfrm flipH="1">
              <a:off x="2915" y="1970"/>
              <a:ext cx="138" cy="329"/>
            </a:xfrm>
            <a:custGeom>
              <a:avLst/>
              <a:gdLst>
                <a:gd name="T0" fmla="*/ 0 w 138"/>
                <a:gd name="T1" fmla="*/ 0 h 329"/>
                <a:gd name="T2" fmla="*/ 138 w 138"/>
                <a:gd name="T3" fmla="*/ 164 h 329"/>
                <a:gd name="T4" fmla="*/ 3 w 138"/>
                <a:gd name="T5" fmla="*/ 329 h 329"/>
                <a:gd name="T6" fmla="*/ 0 60000 65536"/>
                <a:gd name="T7" fmla="*/ 0 60000 65536"/>
                <a:gd name="T8" fmla="*/ 0 60000 65536"/>
                <a:gd name="T9" fmla="*/ 0 w 138"/>
                <a:gd name="T10" fmla="*/ 0 h 329"/>
                <a:gd name="T11" fmla="*/ 138 w 138"/>
                <a:gd name="T12" fmla="*/ 329 h 329"/>
              </a:gdLst>
              <a:ahLst/>
              <a:cxnLst>
                <a:cxn ang="T6">
                  <a:pos x="T0" y="T1"/>
                </a:cxn>
                <a:cxn ang="T7">
                  <a:pos x="T2" y="T3"/>
                </a:cxn>
                <a:cxn ang="T8">
                  <a:pos x="T4" y="T5"/>
                </a:cxn>
              </a:cxnLst>
              <a:rect l="T9" t="T10" r="T11" b="T12"/>
              <a:pathLst>
                <a:path w="138" h="329">
                  <a:moveTo>
                    <a:pt x="0" y="0"/>
                  </a:moveTo>
                  <a:cubicBezTo>
                    <a:pt x="23" y="27"/>
                    <a:pt x="138" y="109"/>
                    <a:pt x="138" y="164"/>
                  </a:cubicBezTo>
                  <a:cubicBezTo>
                    <a:pt x="138" y="227"/>
                    <a:pt x="31" y="295"/>
                    <a:pt x="3" y="329"/>
                  </a:cubicBezTo>
                </a:path>
              </a:pathLst>
            </a:custGeom>
            <a:noFill/>
            <a:ln w="28575" cmpd="sng">
              <a:solidFill>
                <a:schemeClr val="folHlink"/>
              </a:solidFill>
              <a:round/>
              <a:headEnd type="none" w="med" len="med"/>
              <a:tailEnd type="none" w="med" len="med"/>
            </a:ln>
          </p:spPr>
          <p:txBody>
            <a:bodyPr/>
            <a:lstStyle/>
            <a:p>
              <a:endParaRPr lang="en-US"/>
            </a:p>
          </p:txBody>
        </p:sp>
        <p:sp>
          <p:nvSpPr>
            <p:cNvPr id="102" name="Freeform 1068"/>
            <p:cNvSpPr>
              <a:spLocks/>
            </p:cNvSpPr>
            <p:nvPr/>
          </p:nvSpPr>
          <p:spPr bwMode="auto">
            <a:xfrm>
              <a:off x="2915" y="1966"/>
              <a:ext cx="138" cy="329"/>
            </a:xfrm>
            <a:custGeom>
              <a:avLst/>
              <a:gdLst>
                <a:gd name="T0" fmla="*/ 0 w 138"/>
                <a:gd name="T1" fmla="*/ 0 h 329"/>
                <a:gd name="T2" fmla="*/ 138 w 138"/>
                <a:gd name="T3" fmla="*/ 164 h 329"/>
                <a:gd name="T4" fmla="*/ 3 w 138"/>
                <a:gd name="T5" fmla="*/ 329 h 329"/>
                <a:gd name="T6" fmla="*/ 0 60000 65536"/>
                <a:gd name="T7" fmla="*/ 0 60000 65536"/>
                <a:gd name="T8" fmla="*/ 0 60000 65536"/>
                <a:gd name="T9" fmla="*/ 0 w 138"/>
                <a:gd name="T10" fmla="*/ 0 h 329"/>
                <a:gd name="T11" fmla="*/ 138 w 138"/>
                <a:gd name="T12" fmla="*/ 329 h 329"/>
              </a:gdLst>
              <a:ahLst/>
              <a:cxnLst>
                <a:cxn ang="T6">
                  <a:pos x="T0" y="T1"/>
                </a:cxn>
                <a:cxn ang="T7">
                  <a:pos x="T2" y="T3"/>
                </a:cxn>
                <a:cxn ang="T8">
                  <a:pos x="T4" y="T5"/>
                </a:cxn>
              </a:cxnLst>
              <a:rect l="T9" t="T10" r="T11" b="T12"/>
              <a:pathLst>
                <a:path w="138" h="329">
                  <a:moveTo>
                    <a:pt x="0" y="0"/>
                  </a:moveTo>
                  <a:cubicBezTo>
                    <a:pt x="23" y="27"/>
                    <a:pt x="138" y="109"/>
                    <a:pt x="138" y="164"/>
                  </a:cubicBezTo>
                  <a:cubicBezTo>
                    <a:pt x="138" y="227"/>
                    <a:pt x="31" y="295"/>
                    <a:pt x="3" y="329"/>
                  </a:cubicBezTo>
                </a:path>
              </a:pathLst>
            </a:custGeom>
            <a:noFill/>
            <a:ln w="28575" cmpd="sng">
              <a:solidFill>
                <a:schemeClr val="tx1"/>
              </a:solidFill>
              <a:round/>
              <a:headEnd type="none" w="med" len="med"/>
              <a:tailEnd type="none" w="med" len="med"/>
            </a:ln>
          </p:spPr>
          <p:txBody>
            <a:bodyPr/>
            <a:lstStyle/>
            <a:p>
              <a:endParaRPr lang="en-US"/>
            </a:p>
          </p:txBody>
        </p:sp>
        <p:sp>
          <p:nvSpPr>
            <p:cNvPr id="103" name="Oval 1069"/>
            <p:cNvSpPr>
              <a:spLocks noChangeArrowheads="1"/>
            </p:cNvSpPr>
            <p:nvPr/>
          </p:nvSpPr>
          <p:spPr bwMode="auto">
            <a:xfrm>
              <a:off x="2894" y="1879"/>
              <a:ext cx="181" cy="181"/>
            </a:xfrm>
            <a:prstGeom prst="ellipse">
              <a:avLst/>
            </a:prstGeom>
            <a:solidFill>
              <a:schemeClr val="accent2"/>
            </a:solidFill>
            <a:ln w="9525">
              <a:solidFill>
                <a:schemeClr val="accent1"/>
              </a:solidFill>
              <a:round/>
              <a:headEnd/>
              <a:tailEnd/>
            </a:ln>
          </p:spPr>
          <p:txBody>
            <a:bodyPr rot="10800000" vert="eaVert" wrap="none" anchor="ctr"/>
            <a:lstStyle/>
            <a:p>
              <a:pPr algn="ctr" eaLnBrk="1" hangingPunct="1"/>
              <a:endParaRPr lang="en-US" sz="1800"/>
            </a:p>
          </p:txBody>
        </p:sp>
        <p:sp>
          <p:nvSpPr>
            <p:cNvPr id="104" name="Oval 1070"/>
            <p:cNvSpPr>
              <a:spLocks noChangeArrowheads="1"/>
            </p:cNvSpPr>
            <p:nvPr/>
          </p:nvSpPr>
          <p:spPr bwMode="auto">
            <a:xfrm>
              <a:off x="2894" y="2197"/>
              <a:ext cx="181" cy="181"/>
            </a:xfrm>
            <a:prstGeom prst="ellipse">
              <a:avLst/>
            </a:prstGeom>
            <a:solidFill>
              <a:srgbClr val="33CCFF"/>
            </a:solidFill>
            <a:ln w="9525">
              <a:solidFill>
                <a:srgbClr val="3333CC"/>
              </a:solidFill>
              <a:round/>
              <a:headEnd/>
              <a:tailEnd/>
            </a:ln>
          </p:spPr>
          <p:txBody>
            <a:bodyPr rot="10800000" vert="eaVert" wrap="none" anchor="ctr"/>
            <a:lstStyle/>
            <a:p>
              <a:pPr algn="ctr" eaLnBrk="1" hangingPunct="1"/>
              <a:endParaRPr lang="en-US" sz="1800"/>
            </a:p>
          </p:txBody>
        </p:sp>
      </p:grpSp>
      <p:cxnSp>
        <p:nvCxnSpPr>
          <p:cNvPr id="105" name="Gerade Verbindung mit Pfeil 104"/>
          <p:cNvCxnSpPr/>
          <p:nvPr/>
        </p:nvCxnSpPr>
        <p:spPr bwMode="auto">
          <a:xfrm rot="16200000">
            <a:off x="2544031" y="1592067"/>
            <a:ext cx="0" cy="548640"/>
          </a:xfrm>
          <a:prstGeom prst="straightConnector1">
            <a:avLst/>
          </a:prstGeom>
          <a:solidFill>
            <a:schemeClr val="bg1"/>
          </a:solidFill>
          <a:ln w="28575" cap="flat" cmpd="sng" algn="ctr">
            <a:solidFill>
              <a:schemeClr val="tx1"/>
            </a:solidFill>
            <a:prstDash val="solid"/>
            <a:round/>
            <a:headEnd type="none" w="med" len="med"/>
            <a:tailEnd type="arrow" w="lg" len="lg"/>
          </a:ln>
          <a:effectLst/>
        </p:spPr>
      </p:cxnSp>
      <p:sp>
        <p:nvSpPr>
          <p:cNvPr id="106" name="Textfeld 105"/>
          <p:cNvSpPr txBox="1"/>
          <p:nvPr/>
        </p:nvSpPr>
        <p:spPr>
          <a:xfrm>
            <a:off x="1942876" y="5838390"/>
            <a:ext cx="2160240" cy="276999"/>
          </a:xfrm>
          <a:prstGeom prst="rect">
            <a:avLst/>
          </a:prstGeom>
          <a:solidFill>
            <a:schemeClr val="bg1"/>
          </a:solidFill>
        </p:spPr>
        <p:txBody>
          <a:bodyPr wrap="square" rtlCol="0">
            <a:spAutoFit/>
          </a:bodyPr>
          <a:lstStyle/>
          <a:p>
            <a:pPr algn="r"/>
            <a:r>
              <a:rPr lang="en-US" sz="1200" smtClean="0"/>
              <a:t>Distance (fm)</a:t>
            </a:r>
            <a:endParaRPr lang="en-US" sz="1200"/>
          </a:p>
        </p:txBody>
      </p:sp>
      <p:sp>
        <p:nvSpPr>
          <p:cNvPr id="107" name="Textfeld 14"/>
          <p:cNvSpPr txBox="1">
            <a:spLocks noChangeArrowheads="1"/>
          </p:cNvSpPr>
          <p:nvPr/>
        </p:nvSpPr>
        <p:spPr bwMode="auto">
          <a:xfrm>
            <a:off x="481261" y="990600"/>
            <a:ext cx="2698892" cy="369332"/>
          </a:xfrm>
          <a:prstGeom prst="rect">
            <a:avLst/>
          </a:prstGeom>
          <a:solidFill>
            <a:srgbClr val="A50021"/>
          </a:solidFill>
          <a:ln w="9525">
            <a:noFill/>
            <a:miter lim="800000"/>
            <a:headEnd/>
            <a:tailEnd/>
          </a:ln>
        </p:spPr>
        <p:txBody>
          <a:bodyPr wrap="square">
            <a:spAutoFit/>
          </a:bodyPr>
          <a:lstStyle/>
          <a:p>
            <a:pPr algn="ctr" eaLnBrk="1" hangingPunct="1"/>
            <a:r>
              <a:rPr lang="en-US" sz="1800" b="1" smtClean="0">
                <a:solidFill>
                  <a:schemeClr val="bg1"/>
                </a:solidFill>
              </a:rPr>
              <a:t>different p</a:t>
            </a:r>
            <a:r>
              <a:rPr lang="de-DE" sz="1800" b="1" smtClean="0">
                <a:solidFill>
                  <a:schemeClr val="bg1"/>
                </a:solidFill>
              </a:rPr>
              <a:t>otential</a:t>
            </a:r>
            <a:endParaRPr lang="de-DE" sz="1800" b="1">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1026"/>
          <p:cNvSpPr>
            <a:spLocks noGrp="1" noChangeArrowheads="1"/>
          </p:cNvSpPr>
          <p:nvPr>
            <p:ph type="title"/>
          </p:nvPr>
        </p:nvSpPr>
        <p:spPr/>
        <p:txBody>
          <a:bodyPr/>
          <a:lstStyle/>
          <a:p>
            <a:pPr eaLnBrk="1" hangingPunct="1"/>
            <a:r>
              <a:rPr lang="en-US" smtClean="0"/>
              <a:t>Spectrum of Hybrids</a:t>
            </a:r>
          </a:p>
        </p:txBody>
      </p:sp>
      <p:grpSp>
        <p:nvGrpSpPr>
          <p:cNvPr id="3" name="Gruppieren 157"/>
          <p:cNvGrpSpPr/>
          <p:nvPr/>
        </p:nvGrpSpPr>
        <p:grpSpPr>
          <a:xfrm>
            <a:off x="5943611" y="852824"/>
            <a:ext cx="2834640" cy="5577840"/>
            <a:chOff x="5943611" y="835891"/>
            <a:chExt cx="2834640" cy="5577840"/>
          </a:xfrm>
        </p:grpSpPr>
        <p:sp>
          <p:nvSpPr>
            <p:cNvPr id="60" name="Rechteck 59"/>
            <p:cNvSpPr/>
            <p:nvPr/>
          </p:nvSpPr>
          <p:spPr bwMode="auto">
            <a:xfrm>
              <a:off x="5943611" y="835891"/>
              <a:ext cx="2834640" cy="5577840"/>
            </a:xfrm>
            <a:prstGeom prst="rect">
              <a:avLst/>
            </a:prstGeom>
            <a:solidFill>
              <a:srgbClr val="DDDDD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29726" name="Rectangle 59"/>
            <p:cNvSpPr>
              <a:spLocks noChangeArrowheads="1"/>
            </p:cNvSpPr>
            <p:nvPr/>
          </p:nvSpPr>
          <p:spPr bwMode="auto">
            <a:xfrm>
              <a:off x="6942575" y="4734983"/>
              <a:ext cx="1592263" cy="217488"/>
            </a:xfrm>
            <a:prstGeom prst="rect">
              <a:avLst/>
            </a:prstGeom>
            <a:solidFill>
              <a:srgbClr val="A50021"/>
            </a:solidFill>
            <a:ln w="9525">
              <a:noFill/>
              <a:miter lim="800000"/>
              <a:headEnd/>
              <a:tailEnd/>
            </a:ln>
          </p:spPr>
          <p:txBody>
            <a:bodyPr wrap="none" anchor="ctr"/>
            <a:lstStyle/>
            <a:p>
              <a:pPr eaLnBrk="1" hangingPunct="1"/>
              <a:endParaRPr lang="en-US" sz="1600"/>
            </a:p>
          </p:txBody>
        </p:sp>
        <p:sp>
          <p:nvSpPr>
            <p:cNvPr id="29727" name="Line 8"/>
            <p:cNvSpPr>
              <a:spLocks noChangeShapeType="1"/>
            </p:cNvSpPr>
            <p:nvPr/>
          </p:nvSpPr>
          <p:spPr bwMode="auto">
            <a:xfrm>
              <a:off x="6953688" y="5770033"/>
              <a:ext cx="1538287" cy="0"/>
            </a:xfrm>
            <a:prstGeom prst="line">
              <a:avLst/>
            </a:prstGeom>
            <a:noFill/>
            <a:ln w="28575">
              <a:solidFill>
                <a:schemeClr val="tx1"/>
              </a:solidFill>
              <a:round/>
              <a:headEnd/>
              <a:tailEnd/>
            </a:ln>
          </p:spPr>
          <p:txBody>
            <a:bodyPr/>
            <a:lstStyle/>
            <a:p>
              <a:endParaRPr lang="en-US"/>
            </a:p>
          </p:txBody>
        </p:sp>
        <p:sp>
          <p:nvSpPr>
            <p:cNvPr id="29728" name="Text Box 9"/>
            <p:cNvSpPr txBox="1">
              <a:spLocks noChangeArrowheads="1"/>
            </p:cNvSpPr>
            <p:nvPr/>
          </p:nvSpPr>
          <p:spPr bwMode="auto">
            <a:xfrm>
              <a:off x="7997622" y="5465233"/>
              <a:ext cx="534121" cy="338554"/>
            </a:xfrm>
            <a:prstGeom prst="rect">
              <a:avLst/>
            </a:prstGeom>
            <a:noFill/>
            <a:ln w="9525">
              <a:noFill/>
              <a:miter lim="800000"/>
              <a:headEnd/>
              <a:tailEnd/>
            </a:ln>
          </p:spPr>
          <p:txBody>
            <a:bodyPr wrap="none">
              <a:spAutoFit/>
            </a:bodyPr>
            <a:lstStyle/>
            <a:p>
              <a:pPr eaLnBrk="1" hangingPunct="1"/>
              <a:r>
                <a:rPr lang="en-US" sz="1600">
                  <a:latin typeface="VerdanaEqn" pitchFamily="34" charset="0"/>
                </a:rPr>
                <a:t>0</a:t>
              </a:r>
              <a:r>
                <a:rPr lang="en-US" sz="1600" baseline="30000">
                  <a:latin typeface="VerdanaEqn" pitchFamily="34" charset="0"/>
                </a:rPr>
                <a:t>-</a:t>
              </a:r>
              <a:r>
                <a:rPr lang="en-US" sz="1600" baseline="30000" smtClean="0">
                  <a:latin typeface="VerdanaEqn" pitchFamily="34" charset="0"/>
                </a:rPr>
                <a:t>+</a:t>
              </a:r>
              <a:endParaRPr lang="en-US" sz="1600">
                <a:latin typeface="VerdanaEqn" pitchFamily="34" charset="0"/>
              </a:endParaRPr>
            </a:p>
          </p:txBody>
        </p:sp>
        <p:sp>
          <p:nvSpPr>
            <p:cNvPr id="29729" name="Line 12"/>
            <p:cNvSpPr>
              <a:spLocks noChangeShapeType="1"/>
            </p:cNvSpPr>
            <p:nvPr/>
          </p:nvSpPr>
          <p:spPr bwMode="auto">
            <a:xfrm>
              <a:off x="6953688" y="4396846"/>
              <a:ext cx="1538287" cy="0"/>
            </a:xfrm>
            <a:prstGeom prst="line">
              <a:avLst/>
            </a:prstGeom>
            <a:noFill/>
            <a:ln w="28575">
              <a:solidFill>
                <a:srgbClr val="0000FF"/>
              </a:solidFill>
              <a:round/>
              <a:headEnd/>
              <a:tailEnd/>
            </a:ln>
          </p:spPr>
          <p:txBody>
            <a:bodyPr/>
            <a:lstStyle/>
            <a:p>
              <a:endParaRPr lang="en-US"/>
            </a:p>
          </p:txBody>
        </p:sp>
        <p:sp>
          <p:nvSpPr>
            <p:cNvPr id="29730" name="Text Box 13"/>
            <p:cNvSpPr txBox="1">
              <a:spLocks noChangeArrowheads="1"/>
            </p:cNvSpPr>
            <p:nvPr/>
          </p:nvSpPr>
          <p:spPr bwMode="auto">
            <a:xfrm>
              <a:off x="7997622" y="4092046"/>
              <a:ext cx="534121" cy="338554"/>
            </a:xfrm>
            <a:prstGeom prst="rect">
              <a:avLst/>
            </a:prstGeom>
            <a:noFill/>
            <a:ln w="9525">
              <a:noFill/>
              <a:miter lim="800000"/>
              <a:headEnd/>
              <a:tailEnd/>
            </a:ln>
          </p:spPr>
          <p:txBody>
            <a:bodyPr wrap="none">
              <a:spAutoFit/>
            </a:bodyPr>
            <a:lstStyle/>
            <a:p>
              <a:pPr eaLnBrk="1" hangingPunct="1"/>
              <a:r>
                <a:rPr lang="en-US" sz="1600">
                  <a:solidFill>
                    <a:srgbClr val="0000FF"/>
                  </a:solidFill>
                  <a:latin typeface="VerdanaEqn" pitchFamily="34" charset="0"/>
                </a:rPr>
                <a:t>1</a:t>
              </a:r>
              <a:r>
                <a:rPr lang="en-US" sz="1600" baseline="30000">
                  <a:solidFill>
                    <a:srgbClr val="0000FF"/>
                  </a:solidFill>
                  <a:latin typeface="VerdanaEqn" pitchFamily="34" charset="0"/>
                </a:rPr>
                <a:t>-</a:t>
              </a:r>
              <a:r>
                <a:rPr lang="en-US" sz="1600" baseline="30000" smtClean="0">
                  <a:solidFill>
                    <a:srgbClr val="0000FF"/>
                  </a:solidFill>
                  <a:latin typeface="VerdanaEqn" pitchFamily="34" charset="0"/>
                </a:rPr>
                <a:t>+</a:t>
              </a:r>
              <a:endParaRPr lang="en-US" sz="1600">
                <a:solidFill>
                  <a:srgbClr val="0000FF"/>
                </a:solidFill>
                <a:latin typeface="VerdanaEqn" pitchFamily="34" charset="0"/>
              </a:endParaRPr>
            </a:p>
          </p:txBody>
        </p:sp>
        <p:sp>
          <p:nvSpPr>
            <p:cNvPr id="29731" name="Line 15"/>
            <p:cNvSpPr>
              <a:spLocks noChangeShapeType="1"/>
            </p:cNvSpPr>
            <p:nvPr/>
          </p:nvSpPr>
          <p:spPr bwMode="auto">
            <a:xfrm>
              <a:off x="6953688" y="3430058"/>
              <a:ext cx="1538287" cy="0"/>
            </a:xfrm>
            <a:prstGeom prst="line">
              <a:avLst/>
            </a:prstGeom>
            <a:noFill/>
            <a:ln w="28575">
              <a:solidFill>
                <a:schemeClr val="tx1"/>
              </a:solidFill>
              <a:round/>
              <a:headEnd/>
              <a:tailEnd/>
            </a:ln>
          </p:spPr>
          <p:txBody>
            <a:bodyPr/>
            <a:lstStyle/>
            <a:p>
              <a:endParaRPr lang="en-US"/>
            </a:p>
          </p:txBody>
        </p:sp>
        <p:sp>
          <p:nvSpPr>
            <p:cNvPr id="29732" name="Text Box 16"/>
            <p:cNvSpPr txBox="1">
              <a:spLocks noChangeArrowheads="1"/>
            </p:cNvSpPr>
            <p:nvPr/>
          </p:nvSpPr>
          <p:spPr bwMode="auto">
            <a:xfrm>
              <a:off x="7997622" y="3125258"/>
              <a:ext cx="534121" cy="338554"/>
            </a:xfrm>
            <a:prstGeom prst="rect">
              <a:avLst/>
            </a:prstGeom>
            <a:noFill/>
            <a:ln w="9525">
              <a:noFill/>
              <a:miter lim="800000"/>
              <a:headEnd/>
              <a:tailEnd/>
            </a:ln>
          </p:spPr>
          <p:txBody>
            <a:bodyPr wrap="none">
              <a:spAutoFit/>
            </a:bodyPr>
            <a:lstStyle/>
            <a:p>
              <a:pPr eaLnBrk="1" hangingPunct="1"/>
              <a:r>
                <a:rPr lang="en-US" sz="1600">
                  <a:latin typeface="VerdanaEqn" pitchFamily="34" charset="0"/>
                </a:rPr>
                <a:t>2</a:t>
              </a:r>
              <a:r>
                <a:rPr lang="en-US" sz="1600" baseline="30000">
                  <a:latin typeface="VerdanaEqn" pitchFamily="34" charset="0"/>
                </a:rPr>
                <a:t>-</a:t>
              </a:r>
              <a:r>
                <a:rPr lang="en-US" sz="1600" baseline="30000" smtClean="0">
                  <a:latin typeface="VerdanaEqn" pitchFamily="34" charset="0"/>
                </a:rPr>
                <a:t>+</a:t>
              </a:r>
              <a:endParaRPr lang="en-US" sz="1600">
                <a:latin typeface="VerdanaEqn" pitchFamily="34" charset="0"/>
              </a:endParaRPr>
            </a:p>
          </p:txBody>
        </p:sp>
        <p:sp>
          <p:nvSpPr>
            <p:cNvPr id="29733" name="Line 18"/>
            <p:cNvSpPr>
              <a:spLocks noChangeShapeType="1"/>
            </p:cNvSpPr>
            <p:nvPr/>
          </p:nvSpPr>
          <p:spPr bwMode="auto">
            <a:xfrm>
              <a:off x="6953688" y="3712633"/>
              <a:ext cx="1538287" cy="0"/>
            </a:xfrm>
            <a:prstGeom prst="line">
              <a:avLst/>
            </a:prstGeom>
            <a:noFill/>
            <a:ln w="28575">
              <a:solidFill>
                <a:schemeClr val="tx1"/>
              </a:solidFill>
              <a:round/>
              <a:headEnd/>
              <a:tailEnd/>
            </a:ln>
          </p:spPr>
          <p:txBody>
            <a:bodyPr/>
            <a:lstStyle/>
            <a:p>
              <a:endParaRPr lang="en-US"/>
            </a:p>
          </p:txBody>
        </p:sp>
        <p:sp>
          <p:nvSpPr>
            <p:cNvPr id="29734" name="Text Box 19"/>
            <p:cNvSpPr txBox="1">
              <a:spLocks noChangeArrowheads="1"/>
            </p:cNvSpPr>
            <p:nvPr/>
          </p:nvSpPr>
          <p:spPr bwMode="auto">
            <a:xfrm>
              <a:off x="8002431" y="3407833"/>
              <a:ext cx="529312" cy="338554"/>
            </a:xfrm>
            <a:prstGeom prst="rect">
              <a:avLst/>
            </a:prstGeom>
            <a:noFill/>
            <a:ln w="9525">
              <a:noFill/>
              <a:miter lim="800000"/>
              <a:headEnd/>
              <a:tailEnd/>
            </a:ln>
          </p:spPr>
          <p:txBody>
            <a:bodyPr wrap="none">
              <a:spAutoFit/>
            </a:bodyPr>
            <a:lstStyle/>
            <a:p>
              <a:pPr eaLnBrk="1" hangingPunct="1"/>
              <a:r>
                <a:rPr lang="en-US" sz="1600">
                  <a:latin typeface="VerdanaEqn" pitchFamily="34" charset="0"/>
                </a:rPr>
                <a:t>1</a:t>
              </a:r>
              <a:r>
                <a:rPr lang="en-US" sz="1600" baseline="30000">
                  <a:latin typeface="VerdanaEqn" pitchFamily="34" charset="0"/>
                </a:rPr>
                <a:t>-</a:t>
              </a:r>
              <a:r>
                <a:rPr lang="en-US" sz="1600" baseline="30000" smtClean="0">
                  <a:latin typeface="VerdanaEqn" pitchFamily="34" charset="0"/>
                </a:rPr>
                <a:t>-</a:t>
              </a:r>
              <a:endParaRPr lang="en-US" sz="1600">
                <a:latin typeface="VerdanaEqn" pitchFamily="34" charset="0"/>
              </a:endParaRPr>
            </a:p>
          </p:txBody>
        </p:sp>
        <p:sp>
          <p:nvSpPr>
            <p:cNvPr id="29735" name="Line 21"/>
            <p:cNvSpPr>
              <a:spLocks noChangeShapeType="1"/>
            </p:cNvSpPr>
            <p:nvPr/>
          </p:nvSpPr>
          <p:spPr bwMode="auto">
            <a:xfrm flipV="1">
              <a:off x="6923525" y="1083733"/>
              <a:ext cx="0" cy="5021263"/>
            </a:xfrm>
            <a:prstGeom prst="line">
              <a:avLst/>
            </a:prstGeom>
            <a:noFill/>
            <a:ln w="9525">
              <a:solidFill>
                <a:schemeClr val="tx1"/>
              </a:solidFill>
              <a:round/>
              <a:headEnd/>
              <a:tailEnd type="triangle" w="lg" len="lg"/>
            </a:ln>
          </p:spPr>
          <p:txBody>
            <a:bodyPr/>
            <a:lstStyle/>
            <a:p>
              <a:endParaRPr lang="en-US"/>
            </a:p>
          </p:txBody>
        </p:sp>
        <p:grpSp>
          <p:nvGrpSpPr>
            <p:cNvPr id="4" name="Group 25"/>
            <p:cNvGrpSpPr>
              <a:grpSpLocks/>
            </p:cNvGrpSpPr>
            <p:nvPr/>
          </p:nvGrpSpPr>
          <p:grpSpPr bwMode="auto">
            <a:xfrm>
              <a:off x="6337738" y="5847821"/>
              <a:ext cx="600075" cy="336550"/>
              <a:chOff x="2831" y="3178"/>
              <a:chExt cx="378" cy="212"/>
            </a:xfrm>
          </p:grpSpPr>
          <p:sp>
            <p:nvSpPr>
              <p:cNvPr id="29768" name="Line 22"/>
              <p:cNvSpPr>
                <a:spLocks noChangeShapeType="1"/>
              </p:cNvSpPr>
              <p:nvPr/>
            </p:nvSpPr>
            <p:spPr bwMode="auto">
              <a:xfrm>
                <a:off x="3145" y="3282"/>
                <a:ext cx="64" cy="0"/>
              </a:xfrm>
              <a:prstGeom prst="line">
                <a:avLst/>
              </a:prstGeom>
              <a:noFill/>
              <a:ln w="9525">
                <a:solidFill>
                  <a:schemeClr val="tx1"/>
                </a:solidFill>
                <a:round/>
                <a:headEnd/>
                <a:tailEnd/>
              </a:ln>
            </p:spPr>
            <p:txBody>
              <a:bodyPr/>
              <a:lstStyle/>
              <a:p>
                <a:endParaRPr lang="en-US"/>
              </a:p>
            </p:txBody>
          </p:sp>
          <p:sp>
            <p:nvSpPr>
              <p:cNvPr id="29769" name="Text Box 24"/>
              <p:cNvSpPr txBox="1">
                <a:spLocks noChangeArrowheads="1"/>
              </p:cNvSpPr>
              <p:nvPr/>
            </p:nvSpPr>
            <p:spPr bwMode="auto">
              <a:xfrm>
                <a:off x="2831" y="3178"/>
                <a:ext cx="325" cy="212"/>
              </a:xfrm>
              <a:prstGeom prst="rect">
                <a:avLst/>
              </a:prstGeom>
              <a:noFill/>
              <a:ln w="9525">
                <a:noFill/>
                <a:miter lim="800000"/>
                <a:headEnd/>
                <a:tailEnd/>
              </a:ln>
            </p:spPr>
            <p:txBody>
              <a:bodyPr wrap="none">
                <a:spAutoFit/>
              </a:bodyPr>
              <a:lstStyle/>
              <a:p>
                <a:pPr eaLnBrk="1" hangingPunct="1"/>
                <a:r>
                  <a:rPr lang="en-US" sz="1600"/>
                  <a:t>4.1</a:t>
                </a:r>
              </a:p>
            </p:txBody>
          </p:sp>
        </p:grpSp>
        <p:grpSp>
          <p:nvGrpSpPr>
            <p:cNvPr id="5" name="Group 26"/>
            <p:cNvGrpSpPr>
              <a:grpSpLocks/>
            </p:cNvGrpSpPr>
            <p:nvPr/>
          </p:nvGrpSpPr>
          <p:grpSpPr bwMode="auto">
            <a:xfrm>
              <a:off x="6310750" y="5242983"/>
              <a:ext cx="600075" cy="336550"/>
              <a:chOff x="2831" y="3178"/>
              <a:chExt cx="378" cy="212"/>
            </a:xfrm>
          </p:grpSpPr>
          <p:sp>
            <p:nvSpPr>
              <p:cNvPr id="29766" name="Line 27"/>
              <p:cNvSpPr>
                <a:spLocks noChangeShapeType="1"/>
              </p:cNvSpPr>
              <p:nvPr/>
            </p:nvSpPr>
            <p:spPr bwMode="auto">
              <a:xfrm>
                <a:off x="3145" y="3282"/>
                <a:ext cx="64" cy="0"/>
              </a:xfrm>
              <a:prstGeom prst="line">
                <a:avLst/>
              </a:prstGeom>
              <a:noFill/>
              <a:ln w="9525">
                <a:solidFill>
                  <a:schemeClr val="tx1"/>
                </a:solidFill>
                <a:round/>
                <a:headEnd/>
                <a:tailEnd/>
              </a:ln>
            </p:spPr>
            <p:txBody>
              <a:bodyPr/>
              <a:lstStyle/>
              <a:p>
                <a:endParaRPr lang="en-US"/>
              </a:p>
            </p:txBody>
          </p:sp>
          <p:sp>
            <p:nvSpPr>
              <p:cNvPr id="29767" name="Text Box 28"/>
              <p:cNvSpPr txBox="1">
                <a:spLocks noChangeArrowheads="1"/>
              </p:cNvSpPr>
              <p:nvPr/>
            </p:nvSpPr>
            <p:spPr bwMode="auto">
              <a:xfrm>
                <a:off x="2831" y="3178"/>
                <a:ext cx="325" cy="212"/>
              </a:xfrm>
              <a:prstGeom prst="rect">
                <a:avLst/>
              </a:prstGeom>
              <a:noFill/>
              <a:ln w="9525">
                <a:noFill/>
                <a:miter lim="800000"/>
                <a:headEnd/>
                <a:tailEnd/>
              </a:ln>
            </p:spPr>
            <p:txBody>
              <a:bodyPr wrap="none">
                <a:spAutoFit/>
              </a:bodyPr>
              <a:lstStyle/>
              <a:p>
                <a:pPr eaLnBrk="1" hangingPunct="1"/>
                <a:r>
                  <a:rPr lang="en-US" sz="1600"/>
                  <a:t>4.2</a:t>
                </a:r>
              </a:p>
            </p:txBody>
          </p:sp>
        </p:grpSp>
        <p:grpSp>
          <p:nvGrpSpPr>
            <p:cNvPr id="6" name="Group 29"/>
            <p:cNvGrpSpPr>
              <a:grpSpLocks/>
            </p:cNvGrpSpPr>
            <p:nvPr/>
          </p:nvGrpSpPr>
          <p:grpSpPr bwMode="auto">
            <a:xfrm>
              <a:off x="6332975" y="4638146"/>
              <a:ext cx="600075" cy="336550"/>
              <a:chOff x="2831" y="3178"/>
              <a:chExt cx="378" cy="212"/>
            </a:xfrm>
          </p:grpSpPr>
          <p:sp>
            <p:nvSpPr>
              <p:cNvPr id="29764" name="Line 30"/>
              <p:cNvSpPr>
                <a:spLocks noChangeShapeType="1"/>
              </p:cNvSpPr>
              <p:nvPr/>
            </p:nvSpPr>
            <p:spPr bwMode="auto">
              <a:xfrm>
                <a:off x="3145" y="3282"/>
                <a:ext cx="64" cy="0"/>
              </a:xfrm>
              <a:prstGeom prst="line">
                <a:avLst/>
              </a:prstGeom>
              <a:noFill/>
              <a:ln w="9525">
                <a:solidFill>
                  <a:schemeClr val="tx1"/>
                </a:solidFill>
                <a:round/>
                <a:headEnd/>
                <a:tailEnd/>
              </a:ln>
            </p:spPr>
            <p:txBody>
              <a:bodyPr/>
              <a:lstStyle/>
              <a:p>
                <a:endParaRPr lang="en-US"/>
              </a:p>
            </p:txBody>
          </p:sp>
          <p:sp>
            <p:nvSpPr>
              <p:cNvPr id="29765" name="Text Box 31"/>
              <p:cNvSpPr txBox="1">
                <a:spLocks noChangeArrowheads="1"/>
              </p:cNvSpPr>
              <p:nvPr/>
            </p:nvSpPr>
            <p:spPr bwMode="auto">
              <a:xfrm>
                <a:off x="2831" y="3178"/>
                <a:ext cx="325" cy="212"/>
              </a:xfrm>
              <a:prstGeom prst="rect">
                <a:avLst/>
              </a:prstGeom>
              <a:noFill/>
              <a:ln w="9525">
                <a:noFill/>
                <a:miter lim="800000"/>
                <a:headEnd/>
                <a:tailEnd/>
              </a:ln>
            </p:spPr>
            <p:txBody>
              <a:bodyPr wrap="none">
                <a:spAutoFit/>
              </a:bodyPr>
              <a:lstStyle/>
              <a:p>
                <a:pPr eaLnBrk="1" hangingPunct="1"/>
                <a:r>
                  <a:rPr lang="en-US" sz="1600"/>
                  <a:t>4.3</a:t>
                </a:r>
              </a:p>
            </p:txBody>
          </p:sp>
        </p:grpSp>
        <p:grpSp>
          <p:nvGrpSpPr>
            <p:cNvPr id="7" name="Group 32"/>
            <p:cNvGrpSpPr>
              <a:grpSpLocks/>
            </p:cNvGrpSpPr>
            <p:nvPr/>
          </p:nvGrpSpPr>
          <p:grpSpPr bwMode="auto">
            <a:xfrm>
              <a:off x="6326625" y="4034896"/>
              <a:ext cx="600075" cy="336550"/>
              <a:chOff x="2831" y="3178"/>
              <a:chExt cx="378" cy="212"/>
            </a:xfrm>
          </p:grpSpPr>
          <p:sp>
            <p:nvSpPr>
              <p:cNvPr id="29762" name="Line 33"/>
              <p:cNvSpPr>
                <a:spLocks noChangeShapeType="1"/>
              </p:cNvSpPr>
              <p:nvPr/>
            </p:nvSpPr>
            <p:spPr bwMode="auto">
              <a:xfrm>
                <a:off x="3145" y="3282"/>
                <a:ext cx="64" cy="0"/>
              </a:xfrm>
              <a:prstGeom prst="line">
                <a:avLst/>
              </a:prstGeom>
              <a:noFill/>
              <a:ln w="9525">
                <a:solidFill>
                  <a:schemeClr val="tx1"/>
                </a:solidFill>
                <a:round/>
                <a:headEnd/>
                <a:tailEnd/>
              </a:ln>
            </p:spPr>
            <p:txBody>
              <a:bodyPr/>
              <a:lstStyle/>
              <a:p>
                <a:endParaRPr lang="en-US"/>
              </a:p>
            </p:txBody>
          </p:sp>
          <p:sp>
            <p:nvSpPr>
              <p:cNvPr id="29763" name="Text Box 34"/>
              <p:cNvSpPr txBox="1">
                <a:spLocks noChangeArrowheads="1"/>
              </p:cNvSpPr>
              <p:nvPr/>
            </p:nvSpPr>
            <p:spPr bwMode="auto">
              <a:xfrm>
                <a:off x="2831" y="3178"/>
                <a:ext cx="325" cy="212"/>
              </a:xfrm>
              <a:prstGeom prst="rect">
                <a:avLst/>
              </a:prstGeom>
              <a:noFill/>
              <a:ln w="9525">
                <a:noFill/>
                <a:miter lim="800000"/>
                <a:headEnd/>
                <a:tailEnd/>
              </a:ln>
            </p:spPr>
            <p:txBody>
              <a:bodyPr wrap="none">
                <a:spAutoFit/>
              </a:bodyPr>
              <a:lstStyle/>
              <a:p>
                <a:pPr eaLnBrk="1" hangingPunct="1"/>
                <a:r>
                  <a:rPr lang="en-US" sz="1600"/>
                  <a:t>4.4</a:t>
                </a:r>
              </a:p>
            </p:txBody>
          </p:sp>
        </p:grpSp>
        <p:grpSp>
          <p:nvGrpSpPr>
            <p:cNvPr id="8" name="Group 35"/>
            <p:cNvGrpSpPr>
              <a:grpSpLocks/>
            </p:cNvGrpSpPr>
            <p:nvPr/>
          </p:nvGrpSpPr>
          <p:grpSpPr bwMode="auto">
            <a:xfrm>
              <a:off x="6334563" y="3430058"/>
              <a:ext cx="600075" cy="336550"/>
              <a:chOff x="2831" y="3178"/>
              <a:chExt cx="378" cy="212"/>
            </a:xfrm>
          </p:grpSpPr>
          <p:sp>
            <p:nvSpPr>
              <p:cNvPr id="29760" name="Line 36"/>
              <p:cNvSpPr>
                <a:spLocks noChangeShapeType="1"/>
              </p:cNvSpPr>
              <p:nvPr/>
            </p:nvSpPr>
            <p:spPr bwMode="auto">
              <a:xfrm>
                <a:off x="3145" y="3282"/>
                <a:ext cx="64" cy="0"/>
              </a:xfrm>
              <a:prstGeom prst="line">
                <a:avLst/>
              </a:prstGeom>
              <a:noFill/>
              <a:ln w="9525">
                <a:solidFill>
                  <a:schemeClr val="tx1"/>
                </a:solidFill>
                <a:round/>
                <a:headEnd/>
                <a:tailEnd/>
              </a:ln>
            </p:spPr>
            <p:txBody>
              <a:bodyPr/>
              <a:lstStyle/>
              <a:p>
                <a:endParaRPr lang="en-US"/>
              </a:p>
            </p:txBody>
          </p:sp>
          <p:sp>
            <p:nvSpPr>
              <p:cNvPr id="29761" name="Text Box 37"/>
              <p:cNvSpPr txBox="1">
                <a:spLocks noChangeArrowheads="1"/>
              </p:cNvSpPr>
              <p:nvPr/>
            </p:nvSpPr>
            <p:spPr bwMode="auto">
              <a:xfrm>
                <a:off x="2831" y="3178"/>
                <a:ext cx="325" cy="212"/>
              </a:xfrm>
              <a:prstGeom prst="rect">
                <a:avLst/>
              </a:prstGeom>
              <a:noFill/>
              <a:ln w="9525">
                <a:noFill/>
                <a:miter lim="800000"/>
                <a:headEnd/>
                <a:tailEnd/>
              </a:ln>
            </p:spPr>
            <p:txBody>
              <a:bodyPr wrap="none">
                <a:spAutoFit/>
              </a:bodyPr>
              <a:lstStyle/>
              <a:p>
                <a:pPr eaLnBrk="1" hangingPunct="1"/>
                <a:r>
                  <a:rPr lang="en-US" sz="1600"/>
                  <a:t>4.5</a:t>
                </a:r>
              </a:p>
            </p:txBody>
          </p:sp>
        </p:grpSp>
        <p:grpSp>
          <p:nvGrpSpPr>
            <p:cNvPr id="9" name="Group 38"/>
            <p:cNvGrpSpPr>
              <a:grpSpLocks/>
            </p:cNvGrpSpPr>
            <p:nvPr/>
          </p:nvGrpSpPr>
          <p:grpSpPr bwMode="auto">
            <a:xfrm>
              <a:off x="6342500" y="2826808"/>
              <a:ext cx="600075" cy="336550"/>
              <a:chOff x="2831" y="3178"/>
              <a:chExt cx="378" cy="212"/>
            </a:xfrm>
          </p:grpSpPr>
          <p:sp>
            <p:nvSpPr>
              <p:cNvPr id="29758" name="Line 39"/>
              <p:cNvSpPr>
                <a:spLocks noChangeShapeType="1"/>
              </p:cNvSpPr>
              <p:nvPr/>
            </p:nvSpPr>
            <p:spPr bwMode="auto">
              <a:xfrm>
                <a:off x="3145" y="3282"/>
                <a:ext cx="64" cy="0"/>
              </a:xfrm>
              <a:prstGeom prst="line">
                <a:avLst/>
              </a:prstGeom>
              <a:noFill/>
              <a:ln w="9525">
                <a:solidFill>
                  <a:schemeClr val="tx1"/>
                </a:solidFill>
                <a:round/>
                <a:headEnd/>
                <a:tailEnd/>
              </a:ln>
            </p:spPr>
            <p:txBody>
              <a:bodyPr/>
              <a:lstStyle/>
              <a:p>
                <a:endParaRPr lang="en-US"/>
              </a:p>
            </p:txBody>
          </p:sp>
          <p:sp>
            <p:nvSpPr>
              <p:cNvPr id="29759" name="Text Box 40"/>
              <p:cNvSpPr txBox="1">
                <a:spLocks noChangeArrowheads="1"/>
              </p:cNvSpPr>
              <p:nvPr/>
            </p:nvSpPr>
            <p:spPr bwMode="auto">
              <a:xfrm>
                <a:off x="2831" y="3178"/>
                <a:ext cx="325" cy="212"/>
              </a:xfrm>
              <a:prstGeom prst="rect">
                <a:avLst/>
              </a:prstGeom>
              <a:noFill/>
              <a:ln w="9525">
                <a:noFill/>
                <a:miter lim="800000"/>
                <a:headEnd/>
                <a:tailEnd/>
              </a:ln>
            </p:spPr>
            <p:txBody>
              <a:bodyPr wrap="none">
                <a:spAutoFit/>
              </a:bodyPr>
              <a:lstStyle/>
              <a:p>
                <a:pPr eaLnBrk="1" hangingPunct="1"/>
                <a:r>
                  <a:rPr lang="en-US" sz="1600"/>
                  <a:t>4.6</a:t>
                </a:r>
              </a:p>
            </p:txBody>
          </p:sp>
        </p:grpSp>
        <p:grpSp>
          <p:nvGrpSpPr>
            <p:cNvPr id="10" name="Group 41"/>
            <p:cNvGrpSpPr>
              <a:grpSpLocks/>
            </p:cNvGrpSpPr>
            <p:nvPr/>
          </p:nvGrpSpPr>
          <p:grpSpPr bwMode="auto">
            <a:xfrm>
              <a:off x="6336150" y="2221971"/>
              <a:ext cx="600075" cy="336550"/>
              <a:chOff x="2831" y="3178"/>
              <a:chExt cx="378" cy="212"/>
            </a:xfrm>
          </p:grpSpPr>
          <p:sp>
            <p:nvSpPr>
              <p:cNvPr id="29756" name="Line 42"/>
              <p:cNvSpPr>
                <a:spLocks noChangeShapeType="1"/>
              </p:cNvSpPr>
              <p:nvPr/>
            </p:nvSpPr>
            <p:spPr bwMode="auto">
              <a:xfrm>
                <a:off x="3145" y="3282"/>
                <a:ext cx="64" cy="0"/>
              </a:xfrm>
              <a:prstGeom prst="line">
                <a:avLst/>
              </a:prstGeom>
              <a:noFill/>
              <a:ln w="9525">
                <a:solidFill>
                  <a:schemeClr val="tx1"/>
                </a:solidFill>
                <a:round/>
                <a:headEnd/>
                <a:tailEnd/>
              </a:ln>
            </p:spPr>
            <p:txBody>
              <a:bodyPr/>
              <a:lstStyle/>
              <a:p>
                <a:endParaRPr lang="en-US"/>
              </a:p>
            </p:txBody>
          </p:sp>
          <p:sp>
            <p:nvSpPr>
              <p:cNvPr id="29757" name="Text Box 43"/>
              <p:cNvSpPr txBox="1">
                <a:spLocks noChangeArrowheads="1"/>
              </p:cNvSpPr>
              <p:nvPr/>
            </p:nvSpPr>
            <p:spPr bwMode="auto">
              <a:xfrm>
                <a:off x="2831" y="3178"/>
                <a:ext cx="325" cy="212"/>
              </a:xfrm>
              <a:prstGeom prst="rect">
                <a:avLst/>
              </a:prstGeom>
              <a:noFill/>
              <a:ln w="9525">
                <a:noFill/>
                <a:miter lim="800000"/>
                <a:headEnd/>
                <a:tailEnd/>
              </a:ln>
            </p:spPr>
            <p:txBody>
              <a:bodyPr wrap="none">
                <a:spAutoFit/>
              </a:bodyPr>
              <a:lstStyle/>
              <a:p>
                <a:pPr eaLnBrk="1" hangingPunct="1"/>
                <a:r>
                  <a:rPr lang="en-US" sz="1600"/>
                  <a:t>4.7</a:t>
                </a:r>
              </a:p>
            </p:txBody>
          </p:sp>
        </p:grpSp>
        <p:grpSp>
          <p:nvGrpSpPr>
            <p:cNvPr id="11" name="Group 44"/>
            <p:cNvGrpSpPr>
              <a:grpSpLocks/>
            </p:cNvGrpSpPr>
            <p:nvPr/>
          </p:nvGrpSpPr>
          <p:grpSpPr bwMode="auto">
            <a:xfrm>
              <a:off x="6315513" y="1618721"/>
              <a:ext cx="600075" cy="336550"/>
              <a:chOff x="2831" y="3178"/>
              <a:chExt cx="378" cy="212"/>
            </a:xfrm>
          </p:grpSpPr>
          <p:sp>
            <p:nvSpPr>
              <p:cNvPr id="29754" name="Line 45"/>
              <p:cNvSpPr>
                <a:spLocks noChangeShapeType="1"/>
              </p:cNvSpPr>
              <p:nvPr/>
            </p:nvSpPr>
            <p:spPr bwMode="auto">
              <a:xfrm>
                <a:off x="3145" y="3282"/>
                <a:ext cx="64" cy="0"/>
              </a:xfrm>
              <a:prstGeom prst="line">
                <a:avLst/>
              </a:prstGeom>
              <a:noFill/>
              <a:ln w="9525">
                <a:solidFill>
                  <a:schemeClr val="tx1"/>
                </a:solidFill>
                <a:round/>
                <a:headEnd/>
                <a:tailEnd/>
              </a:ln>
            </p:spPr>
            <p:txBody>
              <a:bodyPr/>
              <a:lstStyle/>
              <a:p>
                <a:endParaRPr lang="en-US"/>
              </a:p>
            </p:txBody>
          </p:sp>
          <p:sp>
            <p:nvSpPr>
              <p:cNvPr id="29755" name="Text Box 46"/>
              <p:cNvSpPr txBox="1">
                <a:spLocks noChangeArrowheads="1"/>
              </p:cNvSpPr>
              <p:nvPr/>
            </p:nvSpPr>
            <p:spPr bwMode="auto">
              <a:xfrm>
                <a:off x="2831" y="3178"/>
                <a:ext cx="325" cy="212"/>
              </a:xfrm>
              <a:prstGeom prst="rect">
                <a:avLst/>
              </a:prstGeom>
              <a:noFill/>
              <a:ln w="9525">
                <a:noFill/>
                <a:miter lim="800000"/>
                <a:headEnd/>
                <a:tailEnd/>
              </a:ln>
            </p:spPr>
            <p:txBody>
              <a:bodyPr wrap="none">
                <a:spAutoFit/>
              </a:bodyPr>
              <a:lstStyle/>
              <a:p>
                <a:pPr eaLnBrk="1" hangingPunct="1"/>
                <a:r>
                  <a:rPr lang="en-US" sz="1600"/>
                  <a:t>4.8</a:t>
                </a:r>
              </a:p>
            </p:txBody>
          </p:sp>
        </p:grpSp>
        <p:sp>
          <p:nvSpPr>
            <p:cNvPr id="29744" name="Line 48"/>
            <p:cNvSpPr>
              <a:spLocks noChangeShapeType="1"/>
            </p:cNvSpPr>
            <p:nvPr/>
          </p:nvSpPr>
          <p:spPr bwMode="auto">
            <a:xfrm>
              <a:off x="6953688" y="3817408"/>
              <a:ext cx="1538287" cy="0"/>
            </a:xfrm>
            <a:prstGeom prst="line">
              <a:avLst/>
            </a:prstGeom>
            <a:noFill/>
            <a:ln w="28575">
              <a:solidFill>
                <a:srgbClr val="0000FF"/>
              </a:solidFill>
              <a:round/>
              <a:headEnd/>
              <a:tailEnd/>
            </a:ln>
          </p:spPr>
          <p:txBody>
            <a:bodyPr/>
            <a:lstStyle/>
            <a:p>
              <a:endParaRPr lang="en-US"/>
            </a:p>
          </p:txBody>
        </p:sp>
        <p:sp>
          <p:nvSpPr>
            <p:cNvPr id="29745" name="Text Box 49"/>
            <p:cNvSpPr txBox="1">
              <a:spLocks noChangeArrowheads="1"/>
            </p:cNvSpPr>
            <p:nvPr/>
          </p:nvSpPr>
          <p:spPr bwMode="auto">
            <a:xfrm>
              <a:off x="7997622" y="3787246"/>
              <a:ext cx="534121" cy="338554"/>
            </a:xfrm>
            <a:prstGeom prst="rect">
              <a:avLst/>
            </a:prstGeom>
            <a:noFill/>
            <a:ln w="9525">
              <a:noFill/>
              <a:miter lim="800000"/>
              <a:headEnd/>
              <a:tailEnd/>
            </a:ln>
          </p:spPr>
          <p:txBody>
            <a:bodyPr wrap="none">
              <a:spAutoFit/>
            </a:bodyPr>
            <a:lstStyle/>
            <a:p>
              <a:pPr eaLnBrk="1" hangingPunct="1"/>
              <a:r>
                <a:rPr lang="en-US" sz="1600">
                  <a:solidFill>
                    <a:srgbClr val="0000FF"/>
                  </a:solidFill>
                  <a:latin typeface="VerdanaEqn" pitchFamily="34" charset="0"/>
                </a:rPr>
                <a:t>0</a:t>
              </a:r>
              <a:r>
                <a:rPr lang="en-US" sz="1600" baseline="30000" smtClean="0">
                  <a:solidFill>
                    <a:srgbClr val="0000FF"/>
                  </a:solidFill>
                  <a:latin typeface="VerdanaEqn" pitchFamily="34" charset="0"/>
                </a:rPr>
                <a:t>+-</a:t>
              </a:r>
              <a:endParaRPr lang="en-US" sz="1600">
                <a:solidFill>
                  <a:srgbClr val="0000FF"/>
                </a:solidFill>
                <a:latin typeface="VerdanaEqn" pitchFamily="34" charset="0"/>
              </a:endParaRPr>
            </a:p>
          </p:txBody>
        </p:sp>
        <p:sp>
          <p:nvSpPr>
            <p:cNvPr id="29746" name="Line 51"/>
            <p:cNvSpPr>
              <a:spLocks noChangeShapeType="1"/>
            </p:cNvSpPr>
            <p:nvPr/>
          </p:nvSpPr>
          <p:spPr bwMode="auto">
            <a:xfrm>
              <a:off x="6953688" y="2383896"/>
              <a:ext cx="1538287" cy="0"/>
            </a:xfrm>
            <a:prstGeom prst="line">
              <a:avLst/>
            </a:prstGeom>
            <a:noFill/>
            <a:ln w="28575">
              <a:solidFill>
                <a:schemeClr val="tx1"/>
              </a:solidFill>
              <a:round/>
              <a:headEnd/>
              <a:tailEnd/>
            </a:ln>
          </p:spPr>
          <p:txBody>
            <a:bodyPr/>
            <a:lstStyle/>
            <a:p>
              <a:endParaRPr lang="en-US"/>
            </a:p>
          </p:txBody>
        </p:sp>
        <p:sp>
          <p:nvSpPr>
            <p:cNvPr id="29747" name="Text Box 52"/>
            <p:cNvSpPr txBox="1">
              <a:spLocks noChangeArrowheads="1"/>
            </p:cNvSpPr>
            <p:nvPr/>
          </p:nvSpPr>
          <p:spPr bwMode="auto">
            <a:xfrm>
              <a:off x="7997622" y="2079096"/>
              <a:ext cx="534121" cy="338554"/>
            </a:xfrm>
            <a:prstGeom prst="rect">
              <a:avLst/>
            </a:prstGeom>
            <a:noFill/>
            <a:ln w="9525">
              <a:noFill/>
              <a:miter lim="800000"/>
              <a:headEnd/>
              <a:tailEnd/>
            </a:ln>
          </p:spPr>
          <p:txBody>
            <a:bodyPr wrap="none">
              <a:spAutoFit/>
            </a:bodyPr>
            <a:lstStyle/>
            <a:p>
              <a:pPr eaLnBrk="1" hangingPunct="1"/>
              <a:r>
                <a:rPr lang="en-US" sz="1600">
                  <a:latin typeface="VerdanaEqn" pitchFamily="34" charset="0"/>
                </a:rPr>
                <a:t>1</a:t>
              </a:r>
              <a:r>
                <a:rPr lang="en-US" sz="1600" baseline="30000" smtClean="0">
                  <a:latin typeface="VerdanaEqn" pitchFamily="34" charset="0"/>
                </a:rPr>
                <a:t>+-</a:t>
              </a:r>
              <a:endParaRPr lang="en-US" sz="1600">
                <a:latin typeface="VerdanaEqn" pitchFamily="34" charset="0"/>
              </a:endParaRPr>
            </a:p>
          </p:txBody>
        </p:sp>
        <p:sp>
          <p:nvSpPr>
            <p:cNvPr id="29748" name="Line 54"/>
            <p:cNvSpPr>
              <a:spLocks noChangeShapeType="1"/>
            </p:cNvSpPr>
            <p:nvPr/>
          </p:nvSpPr>
          <p:spPr bwMode="auto">
            <a:xfrm>
              <a:off x="6953688" y="1405996"/>
              <a:ext cx="1538287" cy="0"/>
            </a:xfrm>
            <a:prstGeom prst="line">
              <a:avLst/>
            </a:prstGeom>
            <a:noFill/>
            <a:ln w="28575">
              <a:solidFill>
                <a:srgbClr val="0000FF"/>
              </a:solidFill>
              <a:round/>
              <a:headEnd/>
              <a:tailEnd/>
            </a:ln>
          </p:spPr>
          <p:txBody>
            <a:bodyPr/>
            <a:lstStyle/>
            <a:p>
              <a:endParaRPr lang="en-US"/>
            </a:p>
          </p:txBody>
        </p:sp>
        <p:sp>
          <p:nvSpPr>
            <p:cNvPr id="29749" name="Text Box 55"/>
            <p:cNvSpPr txBox="1">
              <a:spLocks noChangeArrowheads="1"/>
            </p:cNvSpPr>
            <p:nvPr/>
          </p:nvSpPr>
          <p:spPr bwMode="auto">
            <a:xfrm>
              <a:off x="7997622" y="1101196"/>
              <a:ext cx="534121" cy="338554"/>
            </a:xfrm>
            <a:prstGeom prst="rect">
              <a:avLst/>
            </a:prstGeom>
            <a:noFill/>
            <a:ln w="9525">
              <a:noFill/>
              <a:miter lim="800000"/>
              <a:headEnd/>
              <a:tailEnd/>
            </a:ln>
          </p:spPr>
          <p:txBody>
            <a:bodyPr wrap="none">
              <a:spAutoFit/>
            </a:bodyPr>
            <a:lstStyle/>
            <a:p>
              <a:pPr eaLnBrk="1" hangingPunct="1"/>
              <a:r>
                <a:rPr lang="en-US" sz="1600">
                  <a:solidFill>
                    <a:srgbClr val="0000FF"/>
                  </a:solidFill>
                  <a:latin typeface="VerdanaEqn" pitchFamily="34" charset="0"/>
                </a:rPr>
                <a:t>2</a:t>
              </a:r>
              <a:r>
                <a:rPr lang="en-US" sz="1600" baseline="30000" smtClean="0">
                  <a:solidFill>
                    <a:srgbClr val="0000FF"/>
                  </a:solidFill>
                  <a:latin typeface="VerdanaEqn" pitchFamily="34" charset="0"/>
                </a:rPr>
                <a:t>+-</a:t>
              </a:r>
              <a:endParaRPr lang="en-US" sz="1600">
                <a:solidFill>
                  <a:srgbClr val="0000FF"/>
                </a:solidFill>
                <a:latin typeface="VerdanaEqn" pitchFamily="34" charset="0"/>
              </a:endParaRPr>
            </a:p>
          </p:txBody>
        </p:sp>
        <p:sp>
          <p:nvSpPr>
            <p:cNvPr id="29750" name="Line 57"/>
            <p:cNvSpPr>
              <a:spLocks noChangeShapeType="1"/>
            </p:cNvSpPr>
            <p:nvPr/>
          </p:nvSpPr>
          <p:spPr bwMode="auto">
            <a:xfrm>
              <a:off x="6953688" y="1701271"/>
              <a:ext cx="1538287" cy="0"/>
            </a:xfrm>
            <a:prstGeom prst="line">
              <a:avLst/>
            </a:prstGeom>
            <a:noFill/>
            <a:ln w="28575">
              <a:solidFill>
                <a:schemeClr val="tx1"/>
              </a:solidFill>
              <a:round/>
              <a:headEnd/>
              <a:tailEnd/>
            </a:ln>
          </p:spPr>
          <p:txBody>
            <a:bodyPr/>
            <a:lstStyle/>
            <a:p>
              <a:endParaRPr lang="en-US"/>
            </a:p>
          </p:txBody>
        </p:sp>
        <p:sp>
          <p:nvSpPr>
            <p:cNvPr id="29751" name="Text Box 58"/>
            <p:cNvSpPr txBox="1">
              <a:spLocks noChangeArrowheads="1"/>
            </p:cNvSpPr>
            <p:nvPr/>
          </p:nvSpPr>
          <p:spPr bwMode="auto">
            <a:xfrm>
              <a:off x="7992813" y="1396471"/>
              <a:ext cx="538930" cy="338554"/>
            </a:xfrm>
            <a:prstGeom prst="rect">
              <a:avLst/>
            </a:prstGeom>
            <a:noFill/>
            <a:ln w="9525">
              <a:noFill/>
              <a:miter lim="800000"/>
              <a:headEnd/>
              <a:tailEnd/>
            </a:ln>
          </p:spPr>
          <p:txBody>
            <a:bodyPr wrap="none">
              <a:spAutoFit/>
            </a:bodyPr>
            <a:lstStyle/>
            <a:p>
              <a:pPr eaLnBrk="1" hangingPunct="1"/>
              <a:r>
                <a:rPr lang="en-US" sz="1600">
                  <a:latin typeface="VerdanaEqn" pitchFamily="34" charset="0"/>
                </a:rPr>
                <a:t>1</a:t>
              </a:r>
              <a:r>
                <a:rPr lang="en-US" sz="1600" baseline="30000" smtClean="0">
                  <a:latin typeface="VerdanaEqn" pitchFamily="34" charset="0"/>
                </a:rPr>
                <a:t>++</a:t>
              </a:r>
              <a:endParaRPr lang="en-US" sz="1600">
                <a:latin typeface="VerdanaEqn" pitchFamily="34" charset="0"/>
              </a:endParaRPr>
            </a:p>
          </p:txBody>
        </p:sp>
        <p:sp>
          <p:nvSpPr>
            <p:cNvPr id="29752" name="Text Box 60"/>
            <p:cNvSpPr txBox="1">
              <a:spLocks noChangeArrowheads="1"/>
            </p:cNvSpPr>
            <p:nvPr/>
          </p:nvSpPr>
          <p:spPr bwMode="auto">
            <a:xfrm>
              <a:off x="7757685" y="4421669"/>
              <a:ext cx="755650" cy="336550"/>
            </a:xfrm>
            <a:prstGeom prst="rect">
              <a:avLst/>
            </a:prstGeom>
            <a:noFill/>
            <a:ln w="9525">
              <a:noFill/>
              <a:miter lim="800000"/>
              <a:headEnd/>
              <a:tailEnd/>
            </a:ln>
          </p:spPr>
          <p:txBody>
            <a:bodyPr wrap="none">
              <a:spAutoFit/>
            </a:bodyPr>
            <a:lstStyle/>
            <a:p>
              <a:pPr eaLnBrk="1" hangingPunct="1"/>
              <a:r>
                <a:rPr lang="en-US" sz="1600"/>
                <a:t>D</a:t>
              </a:r>
              <a:r>
                <a:rPr lang="en-US" sz="1600">
                  <a:latin typeface="VerdanaBar" pitchFamily="34" charset="0"/>
                </a:rPr>
                <a:t>D</a:t>
              </a:r>
              <a:r>
                <a:rPr lang="en-US" sz="1600"/>
                <a:t>**</a:t>
              </a:r>
            </a:p>
          </p:txBody>
        </p:sp>
        <p:sp>
          <p:nvSpPr>
            <p:cNvPr id="29753" name="Text Box 9"/>
            <p:cNvSpPr txBox="1">
              <a:spLocks noChangeArrowheads="1"/>
            </p:cNvSpPr>
            <p:nvPr/>
          </p:nvSpPr>
          <p:spPr bwMode="auto">
            <a:xfrm>
              <a:off x="8020523" y="5963413"/>
              <a:ext cx="455574" cy="338554"/>
            </a:xfrm>
            <a:prstGeom prst="rect">
              <a:avLst/>
            </a:prstGeom>
            <a:noFill/>
            <a:ln w="9525">
              <a:noFill/>
              <a:miter lim="800000"/>
              <a:headEnd/>
              <a:tailEnd/>
            </a:ln>
          </p:spPr>
          <p:txBody>
            <a:bodyPr wrap="none">
              <a:spAutoFit/>
            </a:bodyPr>
            <a:lstStyle/>
            <a:p>
              <a:pPr eaLnBrk="1" hangingPunct="1"/>
              <a:r>
                <a:rPr lang="en-US" sz="1600" smtClean="0"/>
                <a:t>J</a:t>
              </a:r>
              <a:r>
                <a:rPr lang="en-US" sz="1600" baseline="30000" smtClean="0"/>
                <a:t>PC</a:t>
              </a:r>
              <a:endParaRPr lang="en-US" sz="1600" baseline="30000"/>
            </a:p>
          </p:txBody>
        </p:sp>
        <p:sp>
          <p:nvSpPr>
            <p:cNvPr id="59" name="Rechteck 58"/>
            <p:cNvSpPr/>
            <p:nvPr/>
          </p:nvSpPr>
          <p:spPr>
            <a:xfrm rot="16200000">
              <a:off x="5503364" y="1774759"/>
              <a:ext cx="1324402" cy="338554"/>
            </a:xfrm>
            <a:prstGeom prst="rect">
              <a:avLst/>
            </a:prstGeom>
          </p:spPr>
          <p:txBody>
            <a:bodyPr wrap="none">
              <a:spAutoFit/>
            </a:bodyPr>
            <a:lstStyle/>
            <a:p>
              <a:pPr lvl="0" eaLnBrk="1" hangingPunct="1"/>
              <a:r>
                <a:rPr lang="en-US" sz="1600" smtClean="0">
                  <a:solidFill>
                    <a:srgbClr val="000000"/>
                  </a:solidFill>
                </a:rPr>
                <a:t>M (GeV/c</a:t>
              </a:r>
              <a:r>
                <a:rPr lang="en-US" sz="1600" baseline="30000" smtClean="0">
                  <a:solidFill>
                    <a:srgbClr val="000000"/>
                  </a:solidFill>
                </a:rPr>
                <a:t>2</a:t>
              </a:r>
              <a:r>
                <a:rPr lang="en-US" sz="1600" smtClean="0">
                  <a:solidFill>
                    <a:srgbClr val="000000"/>
                  </a:solidFill>
                </a:rPr>
                <a:t>)</a:t>
              </a:r>
              <a:endParaRPr lang="en-US" sz="1600">
                <a:solidFill>
                  <a:srgbClr val="000000"/>
                </a:solidFill>
              </a:endParaRPr>
            </a:p>
          </p:txBody>
        </p:sp>
      </p:grpSp>
      <p:grpSp>
        <p:nvGrpSpPr>
          <p:cNvPr id="62" name="Gruppieren 29"/>
          <p:cNvGrpSpPr>
            <a:grpSpLocks/>
          </p:cNvGrpSpPr>
          <p:nvPr/>
        </p:nvGrpSpPr>
        <p:grpSpPr bwMode="auto">
          <a:xfrm>
            <a:off x="1219200" y="3085874"/>
            <a:ext cx="2847975" cy="3071812"/>
            <a:chOff x="6224619" y="714356"/>
            <a:chExt cx="2847975" cy="3071834"/>
          </a:xfrm>
        </p:grpSpPr>
        <p:grpSp>
          <p:nvGrpSpPr>
            <p:cNvPr id="63" name="Gruppieren 19"/>
            <p:cNvGrpSpPr>
              <a:grpSpLocks/>
            </p:cNvGrpSpPr>
            <p:nvPr/>
          </p:nvGrpSpPr>
          <p:grpSpPr bwMode="auto">
            <a:xfrm>
              <a:off x="6224619" y="714356"/>
              <a:ext cx="2847975" cy="3071834"/>
              <a:chOff x="6224619" y="714356"/>
              <a:chExt cx="2847975" cy="3429024"/>
            </a:xfrm>
          </p:grpSpPr>
          <p:pic>
            <p:nvPicPr>
              <p:cNvPr id="72" name="Picture 12" descr="bali01d"/>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224619" y="714356"/>
                <a:ext cx="2847975" cy="3429024"/>
              </a:xfrm>
              <a:prstGeom prst="rect">
                <a:avLst/>
              </a:prstGeom>
              <a:noFill/>
              <a:ln w="9525">
                <a:noFill/>
                <a:miter lim="800000"/>
                <a:headEnd/>
                <a:tailEnd/>
              </a:ln>
            </p:spPr>
          </p:pic>
          <p:pic>
            <p:nvPicPr>
              <p:cNvPr id="73" name="Picture 3"/>
              <p:cNvPicPr>
                <a:picLocks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956649" y="714356"/>
                <a:ext cx="2080800" cy="2016000"/>
              </a:xfrm>
              <a:prstGeom prst="rect">
                <a:avLst/>
              </a:prstGeom>
              <a:noFill/>
              <a:ln w="9525">
                <a:noFill/>
                <a:miter lim="800000"/>
                <a:headEnd/>
                <a:tailEnd/>
              </a:ln>
            </p:spPr>
          </p:pic>
        </p:grpSp>
        <p:sp>
          <p:nvSpPr>
            <p:cNvPr id="64" name="Rechteck 63"/>
            <p:cNvSpPr/>
            <p:nvPr/>
          </p:nvSpPr>
          <p:spPr>
            <a:xfrm>
              <a:off x="7572406" y="2714620"/>
              <a:ext cx="1214438"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800"/>
            </a:p>
          </p:txBody>
        </p:sp>
        <p:sp>
          <p:nvSpPr>
            <p:cNvPr id="65" name="Rechteck 64"/>
            <p:cNvSpPr/>
            <p:nvPr/>
          </p:nvSpPr>
          <p:spPr>
            <a:xfrm>
              <a:off x="7286656" y="714356"/>
              <a:ext cx="1428750" cy="46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800"/>
            </a:p>
          </p:txBody>
        </p:sp>
        <p:sp>
          <p:nvSpPr>
            <p:cNvPr id="66" name="Rechteck 65"/>
            <p:cNvSpPr/>
            <p:nvPr/>
          </p:nvSpPr>
          <p:spPr>
            <a:xfrm>
              <a:off x="6858031" y="1071546"/>
              <a:ext cx="285750" cy="71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800"/>
            </a:p>
          </p:txBody>
        </p:sp>
        <p:sp>
          <p:nvSpPr>
            <p:cNvPr id="67" name="Rechteck 66"/>
            <p:cNvSpPr>
              <a:spLocks noChangeArrowheads="1"/>
            </p:cNvSpPr>
            <p:nvPr/>
          </p:nvSpPr>
          <p:spPr bwMode="auto">
            <a:xfrm flipV="1">
              <a:off x="6858031" y="2382830"/>
              <a:ext cx="142875" cy="46038"/>
            </a:xfrm>
            <a:prstGeom prst="rect">
              <a:avLst/>
            </a:prstGeom>
            <a:solidFill>
              <a:schemeClr val="bg1"/>
            </a:solidFill>
            <a:ln w="25400" algn="ctr">
              <a:noFill/>
              <a:miter lim="800000"/>
              <a:headEnd/>
              <a:tailEnd/>
            </a:ln>
          </p:spPr>
          <p:txBody>
            <a:bodyPr rot="10800000" anchor="ctr"/>
            <a:lstStyle/>
            <a:p>
              <a:pPr algn="ctr" eaLnBrk="1" fontAlgn="auto" hangingPunct="1">
                <a:spcBef>
                  <a:spcPts val="0"/>
                </a:spcBef>
                <a:spcAft>
                  <a:spcPts val="0"/>
                </a:spcAft>
                <a:defRPr/>
              </a:pPr>
              <a:endParaRPr lang="de-DE" sz="1800">
                <a:solidFill>
                  <a:schemeClr val="lt1"/>
                </a:solidFill>
                <a:latin typeface="+mn-lt"/>
              </a:endParaRPr>
            </a:p>
          </p:txBody>
        </p:sp>
        <p:sp>
          <p:nvSpPr>
            <p:cNvPr id="68" name="Rechteck 67"/>
            <p:cNvSpPr/>
            <p:nvPr/>
          </p:nvSpPr>
          <p:spPr>
            <a:xfrm>
              <a:off x="6858031" y="1928802"/>
              <a:ext cx="214313" cy="71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800"/>
            </a:p>
          </p:txBody>
        </p:sp>
        <p:sp>
          <p:nvSpPr>
            <p:cNvPr id="69" name="Rechteck 68"/>
            <p:cNvSpPr>
              <a:spLocks noChangeArrowheads="1"/>
            </p:cNvSpPr>
            <p:nvPr/>
          </p:nvSpPr>
          <p:spPr bwMode="auto">
            <a:xfrm flipV="1">
              <a:off x="6858031" y="1500174"/>
              <a:ext cx="142875" cy="46038"/>
            </a:xfrm>
            <a:prstGeom prst="rect">
              <a:avLst/>
            </a:prstGeom>
            <a:solidFill>
              <a:schemeClr val="bg1"/>
            </a:solidFill>
            <a:ln w="25400" algn="ctr">
              <a:noFill/>
              <a:miter lim="800000"/>
              <a:headEnd/>
              <a:tailEnd/>
            </a:ln>
          </p:spPr>
          <p:txBody>
            <a:bodyPr rot="10800000" anchor="ctr"/>
            <a:lstStyle/>
            <a:p>
              <a:pPr algn="ctr" eaLnBrk="1" fontAlgn="auto" hangingPunct="1">
                <a:spcBef>
                  <a:spcPts val="0"/>
                </a:spcBef>
                <a:spcAft>
                  <a:spcPts val="0"/>
                </a:spcAft>
                <a:defRPr/>
              </a:pPr>
              <a:endParaRPr lang="de-DE" sz="1800">
                <a:solidFill>
                  <a:schemeClr val="lt1"/>
                </a:solidFill>
                <a:latin typeface="+mn-lt"/>
              </a:endParaRPr>
            </a:p>
          </p:txBody>
        </p:sp>
        <p:sp>
          <p:nvSpPr>
            <p:cNvPr id="70" name="Rechteck 69"/>
            <p:cNvSpPr/>
            <p:nvPr/>
          </p:nvSpPr>
          <p:spPr>
            <a:xfrm>
              <a:off x="8572531" y="714356"/>
              <a:ext cx="500063" cy="71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800"/>
            </a:p>
          </p:txBody>
        </p:sp>
        <p:sp>
          <p:nvSpPr>
            <p:cNvPr id="71" name="Rechteck 70"/>
            <p:cNvSpPr/>
            <p:nvPr/>
          </p:nvSpPr>
          <p:spPr>
            <a:xfrm>
              <a:off x="8991631" y="785794"/>
              <a:ext cx="80963" cy="500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800"/>
            </a:p>
          </p:txBody>
        </p:sp>
      </p:grpSp>
      <p:sp>
        <p:nvSpPr>
          <p:cNvPr id="74" name="Textfeld 15"/>
          <p:cNvSpPr txBox="1">
            <a:spLocks noChangeArrowheads="1"/>
          </p:cNvSpPr>
          <p:nvPr/>
        </p:nvSpPr>
        <p:spPr bwMode="auto">
          <a:xfrm>
            <a:off x="2350516" y="2652486"/>
            <a:ext cx="2303463" cy="400050"/>
          </a:xfrm>
          <a:prstGeom prst="rect">
            <a:avLst/>
          </a:prstGeom>
          <a:noFill/>
          <a:ln w="9525">
            <a:noFill/>
            <a:miter lim="800000"/>
            <a:headEnd/>
            <a:tailEnd/>
          </a:ln>
        </p:spPr>
        <p:txBody>
          <a:bodyPr wrap="none">
            <a:spAutoFit/>
          </a:bodyPr>
          <a:lstStyle/>
          <a:p>
            <a:pPr algn="r" eaLnBrk="1" hangingPunct="1"/>
            <a:r>
              <a:rPr lang="de-DE" sz="1000"/>
              <a:t>K.J. Juge, J. Kuti, C. Morningstar</a:t>
            </a:r>
          </a:p>
          <a:p>
            <a:pPr algn="r" eaLnBrk="1" hangingPunct="1"/>
            <a:r>
              <a:rPr lang="de-DE" sz="1000"/>
              <a:t>hep/lat 9709131</a:t>
            </a:r>
          </a:p>
        </p:txBody>
      </p:sp>
      <p:sp>
        <p:nvSpPr>
          <p:cNvPr id="75" name="Rechteck 74"/>
          <p:cNvSpPr/>
          <p:nvPr/>
        </p:nvSpPr>
        <p:spPr>
          <a:xfrm>
            <a:off x="2566987" y="5086124"/>
            <a:ext cx="1214438" cy="357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800"/>
          </a:p>
        </p:txBody>
      </p:sp>
      <p:sp>
        <p:nvSpPr>
          <p:cNvPr id="76" name="Rechteck 75"/>
          <p:cNvSpPr/>
          <p:nvPr/>
        </p:nvSpPr>
        <p:spPr>
          <a:xfrm>
            <a:off x="2281237" y="3085874"/>
            <a:ext cx="1428750" cy="46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800"/>
          </a:p>
        </p:txBody>
      </p:sp>
      <p:sp>
        <p:nvSpPr>
          <p:cNvPr id="77" name="Rechteck 76"/>
          <p:cNvSpPr/>
          <p:nvPr/>
        </p:nvSpPr>
        <p:spPr>
          <a:xfrm>
            <a:off x="1852612" y="3443061"/>
            <a:ext cx="285750" cy="71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800"/>
          </a:p>
        </p:txBody>
      </p:sp>
      <p:sp>
        <p:nvSpPr>
          <p:cNvPr id="78" name="Rechteck 77"/>
          <p:cNvSpPr/>
          <p:nvPr/>
        </p:nvSpPr>
        <p:spPr>
          <a:xfrm flipV="1">
            <a:off x="1852612" y="4754336"/>
            <a:ext cx="142875" cy="46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800"/>
          </a:p>
        </p:txBody>
      </p:sp>
      <p:sp>
        <p:nvSpPr>
          <p:cNvPr id="79" name="Rechteck 78"/>
          <p:cNvSpPr/>
          <p:nvPr/>
        </p:nvSpPr>
        <p:spPr>
          <a:xfrm>
            <a:off x="3567112" y="3085874"/>
            <a:ext cx="500063" cy="71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800"/>
          </a:p>
        </p:txBody>
      </p:sp>
      <p:sp>
        <p:nvSpPr>
          <p:cNvPr id="80" name="Rechteck 79"/>
          <p:cNvSpPr/>
          <p:nvPr/>
        </p:nvSpPr>
        <p:spPr>
          <a:xfrm>
            <a:off x="3986212" y="3157311"/>
            <a:ext cx="80963" cy="500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800"/>
          </a:p>
        </p:txBody>
      </p:sp>
      <p:sp>
        <p:nvSpPr>
          <p:cNvPr id="81" name="Textfeld 27"/>
          <p:cNvSpPr txBox="1">
            <a:spLocks noChangeArrowheads="1"/>
          </p:cNvSpPr>
          <p:nvPr/>
        </p:nvSpPr>
        <p:spPr bwMode="auto">
          <a:xfrm>
            <a:off x="490396" y="1352126"/>
            <a:ext cx="4157804" cy="1058751"/>
          </a:xfrm>
          <a:prstGeom prst="rect">
            <a:avLst/>
          </a:prstGeom>
          <a:solidFill>
            <a:schemeClr val="bg1"/>
          </a:solidFill>
          <a:ln w="25400">
            <a:solidFill>
              <a:srgbClr val="A50021"/>
            </a:solidFill>
            <a:miter lim="800000"/>
            <a:headEnd/>
            <a:tailEnd/>
          </a:ln>
        </p:spPr>
        <p:txBody>
          <a:bodyPr wrap="square">
            <a:spAutoFit/>
          </a:bodyPr>
          <a:lstStyle/>
          <a:p>
            <a:pPr>
              <a:lnSpc>
                <a:spcPct val="110000"/>
              </a:lnSpc>
              <a:spcBef>
                <a:spcPts val="600"/>
              </a:spcBef>
            </a:pPr>
            <a:endParaRPr lang="de-DE" sz="1600" smtClean="0">
              <a:sym typeface="Wingdings" pitchFamily="2" charset="2"/>
            </a:endParaRPr>
          </a:p>
          <a:p>
            <a:pPr>
              <a:lnSpc>
                <a:spcPct val="110000"/>
              </a:lnSpc>
              <a:spcBef>
                <a:spcPts val="600"/>
              </a:spcBef>
            </a:pPr>
            <a:endParaRPr lang="de-DE" sz="1600" smtClean="0">
              <a:sym typeface="Wingdings" pitchFamily="2" charset="2"/>
            </a:endParaRPr>
          </a:p>
          <a:p>
            <a:pPr>
              <a:lnSpc>
                <a:spcPct val="110000"/>
              </a:lnSpc>
              <a:spcBef>
                <a:spcPts val="600"/>
              </a:spcBef>
            </a:pPr>
            <a:endParaRPr lang="de-DE" sz="1600">
              <a:sym typeface="Wingdings" pitchFamily="2" charset="2"/>
            </a:endParaRPr>
          </a:p>
        </p:txBody>
      </p:sp>
      <p:grpSp>
        <p:nvGrpSpPr>
          <p:cNvPr id="82" name="Gruppieren 34"/>
          <p:cNvGrpSpPr/>
          <p:nvPr/>
        </p:nvGrpSpPr>
        <p:grpSpPr>
          <a:xfrm>
            <a:off x="789787" y="1654455"/>
            <a:ext cx="1166812" cy="423863"/>
            <a:chOff x="6119173" y="3098786"/>
            <a:chExt cx="1166812" cy="423863"/>
          </a:xfrm>
        </p:grpSpPr>
        <p:cxnSp>
          <p:nvCxnSpPr>
            <p:cNvPr id="83" name="Gerade Verbindung 82"/>
            <p:cNvCxnSpPr/>
            <p:nvPr/>
          </p:nvCxnSpPr>
          <p:spPr bwMode="auto">
            <a:xfrm>
              <a:off x="6350000" y="3318933"/>
              <a:ext cx="762000" cy="0"/>
            </a:xfrm>
            <a:prstGeom prst="line">
              <a:avLst/>
            </a:prstGeom>
            <a:solidFill>
              <a:schemeClr val="bg1"/>
            </a:solidFill>
            <a:ln w="28575" cap="flat" cmpd="sng" algn="ctr">
              <a:solidFill>
                <a:schemeClr val="tx1"/>
              </a:solidFill>
              <a:prstDash val="solid"/>
              <a:round/>
              <a:headEnd type="none" w="med" len="med"/>
              <a:tailEnd type="none" w="med" len="med"/>
            </a:ln>
            <a:effectLst/>
          </p:spPr>
        </p:cxnSp>
        <p:sp>
          <p:nvSpPr>
            <p:cNvPr id="84" name="Oval 1069"/>
            <p:cNvSpPr>
              <a:spLocks noChangeArrowheads="1"/>
            </p:cNvSpPr>
            <p:nvPr/>
          </p:nvSpPr>
          <p:spPr bwMode="auto">
            <a:xfrm rot="5400000">
              <a:off x="6862437" y="3099102"/>
              <a:ext cx="423863" cy="423232"/>
            </a:xfrm>
            <a:prstGeom prst="ellipse">
              <a:avLst/>
            </a:prstGeom>
            <a:solidFill>
              <a:schemeClr val="accent2"/>
            </a:solidFill>
            <a:ln w="9525">
              <a:solidFill>
                <a:schemeClr val="accent1"/>
              </a:solidFill>
              <a:round/>
              <a:headEnd/>
              <a:tailEnd/>
            </a:ln>
          </p:spPr>
          <p:txBody>
            <a:bodyPr rot="10800000" vert="eaVert" wrap="none" anchor="ctr"/>
            <a:lstStyle/>
            <a:p>
              <a:pPr algn="ctr" eaLnBrk="1" hangingPunct="1"/>
              <a:endParaRPr lang="en-US" sz="1800"/>
            </a:p>
          </p:txBody>
        </p:sp>
        <p:sp>
          <p:nvSpPr>
            <p:cNvPr id="85" name="Oval 1070"/>
            <p:cNvSpPr>
              <a:spLocks noChangeArrowheads="1"/>
            </p:cNvSpPr>
            <p:nvPr/>
          </p:nvSpPr>
          <p:spPr bwMode="auto">
            <a:xfrm rot="5400000">
              <a:off x="6118857" y="3099102"/>
              <a:ext cx="423863" cy="423232"/>
            </a:xfrm>
            <a:prstGeom prst="ellipse">
              <a:avLst/>
            </a:prstGeom>
            <a:solidFill>
              <a:srgbClr val="33CCFF"/>
            </a:solidFill>
            <a:ln w="9525">
              <a:solidFill>
                <a:srgbClr val="3333CC"/>
              </a:solidFill>
              <a:round/>
              <a:headEnd/>
              <a:tailEnd/>
            </a:ln>
          </p:spPr>
          <p:txBody>
            <a:bodyPr rot="10800000" vert="eaVert" wrap="none" anchor="ctr"/>
            <a:lstStyle/>
            <a:p>
              <a:pPr algn="ctr" eaLnBrk="1" hangingPunct="1"/>
              <a:endParaRPr lang="en-US" sz="1800"/>
            </a:p>
          </p:txBody>
        </p:sp>
      </p:grpSp>
      <p:grpSp>
        <p:nvGrpSpPr>
          <p:cNvPr id="86" name="Group 1066"/>
          <p:cNvGrpSpPr>
            <a:grpSpLocks/>
          </p:cNvGrpSpPr>
          <p:nvPr/>
        </p:nvGrpSpPr>
        <p:grpSpPr bwMode="auto">
          <a:xfrm rot="5400000">
            <a:off x="3502937" y="1282980"/>
            <a:ext cx="423863" cy="1166812"/>
            <a:chOff x="2894" y="1879"/>
            <a:chExt cx="181" cy="499"/>
          </a:xfrm>
        </p:grpSpPr>
        <p:sp>
          <p:nvSpPr>
            <p:cNvPr id="87" name="Freeform 1067"/>
            <p:cNvSpPr>
              <a:spLocks/>
            </p:cNvSpPr>
            <p:nvPr/>
          </p:nvSpPr>
          <p:spPr bwMode="auto">
            <a:xfrm flipH="1">
              <a:off x="2915" y="1970"/>
              <a:ext cx="138" cy="329"/>
            </a:xfrm>
            <a:custGeom>
              <a:avLst/>
              <a:gdLst>
                <a:gd name="T0" fmla="*/ 0 w 138"/>
                <a:gd name="T1" fmla="*/ 0 h 329"/>
                <a:gd name="T2" fmla="*/ 138 w 138"/>
                <a:gd name="T3" fmla="*/ 164 h 329"/>
                <a:gd name="T4" fmla="*/ 3 w 138"/>
                <a:gd name="T5" fmla="*/ 329 h 329"/>
                <a:gd name="T6" fmla="*/ 0 60000 65536"/>
                <a:gd name="T7" fmla="*/ 0 60000 65536"/>
                <a:gd name="T8" fmla="*/ 0 60000 65536"/>
                <a:gd name="T9" fmla="*/ 0 w 138"/>
                <a:gd name="T10" fmla="*/ 0 h 329"/>
                <a:gd name="T11" fmla="*/ 138 w 138"/>
                <a:gd name="T12" fmla="*/ 329 h 329"/>
              </a:gdLst>
              <a:ahLst/>
              <a:cxnLst>
                <a:cxn ang="T6">
                  <a:pos x="T0" y="T1"/>
                </a:cxn>
                <a:cxn ang="T7">
                  <a:pos x="T2" y="T3"/>
                </a:cxn>
                <a:cxn ang="T8">
                  <a:pos x="T4" y="T5"/>
                </a:cxn>
              </a:cxnLst>
              <a:rect l="T9" t="T10" r="T11" b="T12"/>
              <a:pathLst>
                <a:path w="138" h="329">
                  <a:moveTo>
                    <a:pt x="0" y="0"/>
                  </a:moveTo>
                  <a:cubicBezTo>
                    <a:pt x="23" y="27"/>
                    <a:pt x="138" y="109"/>
                    <a:pt x="138" y="164"/>
                  </a:cubicBezTo>
                  <a:cubicBezTo>
                    <a:pt x="138" y="227"/>
                    <a:pt x="31" y="295"/>
                    <a:pt x="3" y="329"/>
                  </a:cubicBezTo>
                </a:path>
              </a:pathLst>
            </a:custGeom>
            <a:noFill/>
            <a:ln w="28575" cmpd="sng">
              <a:solidFill>
                <a:schemeClr val="folHlink"/>
              </a:solidFill>
              <a:round/>
              <a:headEnd type="none" w="med" len="med"/>
              <a:tailEnd type="none" w="med" len="med"/>
            </a:ln>
          </p:spPr>
          <p:txBody>
            <a:bodyPr/>
            <a:lstStyle/>
            <a:p>
              <a:endParaRPr lang="en-US"/>
            </a:p>
          </p:txBody>
        </p:sp>
        <p:sp>
          <p:nvSpPr>
            <p:cNvPr id="88" name="Freeform 1068"/>
            <p:cNvSpPr>
              <a:spLocks/>
            </p:cNvSpPr>
            <p:nvPr/>
          </p:nvSpPr>
          <p:spPr bwMode="auto">
            <a:xfrm>
              <a:off x="2915" y="1966"/>
              <a:ext cx="138" cy="329"/>
            </a:xfrm>
            <a:custGeom>
              <a:avLst/>
              <a:gdLst>
                <a:gd name="T0" fmla="*/ 0 w 138"/>
                <a:gd name="T1" fmla="*/ 0 h 329"/>
                <a:gd name="T2" fmla="*/ 138 w 138"/>
                <a:gd name="T3" fmla="*/ 164 h 329"/>
                <a:gd name="T4" fmla="*/ 3 w 138"/>
                <a:gd name="T5" fmla="*/ 329 h 329"/>
                <a:gd name="T6" fmla="*/ 0 60000 65536"/>
                <a:gd name="T7" fmla="*/ 0 60000 65536"/>
                <a:gd name="T8" fmla="*/ 0 60000 65536"/>
                <a:gd name="T9" fmla="*/ 0 w 138"/>
                <a:gd name="T10" fmla="*/ 0 h 329"/>
                <a:gd name="T11" fmla="*/ 138 w 138"/>
                <a:gd name="T12" fmla="*/ 329 h 329"/>
              </a:gdLst>
              <a:ahLst/>
              <a:cxnLst>
                <a:cxn ang="T6">
                  <a:pos x="T0" y="T1"/>
                </a:cxn>
                <a:cxn ang="T7">
                  <a:pos x="T2" y="T3"/>
                </a:cxn>
                <a:cxn ang="T8">
                  <a:pos x="T4" y="T5"/>
                </a:cxn>
              </a:cxnLst>
              <a:rect l="T9" t="T10" r="T11" b="T12"/>
              <a:pathLst>
                <a:path w="138" h="329">
                  <a:moveTo>
                    <a:pt x="0" y="0"/>
                  </a:moveTo>
                  <a:cubicBezTo>
                    <a:pt x="23" y="27"/>
                    <a:pt x="138" y="109"/>
                    <a:pt x="138" y="164"/>
                  </a:cubicBezTo>
                  <a:cubicBezTo>
                    <a:pt x="138" y="227"/>
                    <a:pt x="31" y="295"/>
                    <a:pt x="3" y="329"/>
                  </a:cubicBezTo>
                </a:path>
              </a:pathLst>
            </a:custGeom>
            <a:noFill/>
            <a:ln w="28575" cmpd="sng">
              <a:solidFill>
                <a:schemeClr val="tx1"/>
              </a:solidFill>
              <a:round/>
              <a:headEnd type="none" w="med" len="med"/>
              <a:tailEnd type="none" w="med" len="med"/>
            </a:ln>
          </p:spPr>
          <p:txBody>
            <a:bodyPr/>
            <a:lstStyle/>
            <a:p>
              <a:endParaRPr lang="en-US"/>
            </a:p>
          </p:txBody>
        </p:sp>
        <p:sp>
          <p:nvSpPr>
            <p:cNvPr id="89" name="Oval 1069"/>
            <p:cNvSpPr>
              <a:spLocks noChangeArrowheads="1"/>
            </p:cNvSpPr>
            <p:nvPr/>
          </p:nvSpPr>
          <p:spPr bwMode="auto">
            <a:xfrm>
              <a:off x="2894" y="1879"/>
              <a:ext cx="181" cy="181"/>
            </a:xfrm>
            <a:prstGeom prst="ellipse">
              <a:avLst/>
            </a:prstGeom>
            <a:solidFill>
              <a:schemeClr val="accent2"/>
            </a:solidFill>
            <a:ln w="9525">
              <a:solidFill>
                <a:schemeClr val="accent1"/>
              </a:solidFill>
              <a:round/>
              <a:headEnd/>
              <a:tailEnd/>
            </a:ln>
          </p:spPr>
          <p:txBody>
            <a:bodyPr rot="10800000" vert="eaVert" wrap="none" anchor="ctr"/>
            <a:lstStyle/>
            <a:p>
              <a:pPr algn="ctr" eaLnBrk="1" hangingPunct="1"/>
              <a:endParaRPr lang="en-US" sz="1800"/>
            </a:p>
          </p:txBody>
        </p:sp>
        <p:sp>
          <p:nvSpPr>
            <p:cNvPr id="90" name="Oval 1070"/>
            <p:cNvSpPr>
              <a:spLocks noChangeArrowheads="1"/>
            </p:cNvSpPr>
            <p:nvPr/>
          </p:nvSpPr>
          <p:spPr bwMode="auto">
            <a:xfrm>
              <a:off x="2894" y="2197"/>
              <a:ext cx="181" cy="181"/>
            </a:xfrm>
            <a:prstGeom prst="ellipse">
              <a:avLst/>
            </a:prstGeom>
            <a:solidFill>
              <a:srgbClr val="33CCFF"/>
            </a:solidFill>
            <a:ln w="9525">
              <a:solidFill>
                <a:srgbClr val="3333CC"/>
              </a:solidFill>
              <a:round/>
              <a:headEnd/>
              <a:tailEnd/>
            </a:ln>
          </p:spPr>
          <p:txBody>
            <a:bodyPr rot="10800000" vert="eaVert" wrap="none" anchor="ctr"/>
            <a:lstStyle/>
            <a:p>
              <a:pPr algn="ctr" eaLnBrk="1" hangingPunct="1"/>
              <a:endParaRPr lang="en-US" sz="1800"/>
            </a:p>
          </p:txBody>
        </p:sp>
      </p:grpSp>
      <p:cxnSp>
        <p:nvCxnSpPr>
          <p:cNvPr id="91" name="Gerade Verbindung mit Pfeil 90"/>
          <p:cNvCxnSpPr/>
          <p:nvPr/>
        </p:nvCxnSpPr>
        <p:spPr bwMode="auto">
          <a:xfrm rot="16200000">
            <a:off x="2544031" y="1592067"/>
            <a:ext cx="0" cy="548640"/>
          </a:xfrm>
          <a:prstGeom prst="straightConnector1">
            <a:avLst/>
          </a:prstGeom>
          <a:solidFill>
            <a:schemeClr val="bg1"/>
          </a:solidFill>
          <a:ln w="28575" cap="flat" cmpd="sng" algn="ctr">
            <a:solidFill>
              <a:schemeClr val="tx1"/>
            </a:solidFill>
            <a:prstDash val="solid"/>
            <a:round/>
            <a:headEnd type="none" w="med" len="med"/>
            <a:tailEnd type="arrow" w="lg" len="lg"/>
          </a:ln>
          <a:effectLst/>
        </p:spPr>
      </p:cxnSp>
      <p:sp>
        <p:nvSpPr>
          <p:cNvPr id="92" name="Textfeld 91"/>
          <p:cNvSpPr txBox="1"/>
          <p:nvPr/>
        </p:nvSpPr>
        <p:spPr>
          <a:xfrm>
            <a:off x="1942876" y="5838390"/>
            <a:ext cx="2160240" cy="276999"/>
          </a:xfrm>
          <a:prstGeom prst="rect">
            <a:avLst/>
          </a:prstGeom>
          <a:solidFill>
            <a:schemeClr val="bg1"/>
          </a:solidFill>
        </p:spPr>
        <p:txBody>
          <a:bodyPr wrap="square" rtlCol="0">
            <a:spAutoFit/>
          </a:bodyPr>
          <a:lstStyle/>
          <a:p>
            <a:pPr algn="r"/>
            <a:r>
              <a:rPr lang="en-US" sz="1200" smtClean="0"/>
              <a:t>Distance (fm)</a:t>
            </a:r>
            <a:endParaRPr lang="en-US" sz="1200"/>
          </a:p>
        </p:txBody>
      </p:sp>
      <p:sp>
        <p:nvSpPr>
          <p:cNvPr id="93" name="Textfeld 14"/>
          <p:cNvSpPr txBox="1">
            <a:spLocks noChangeArrowheads="1"/>
          </p:cNvSpPr>
          <p:nvPr/>
        </p:nvSpPr>
        <p:spPr bwMode="auto">
          <a:xfrm>
            <a:off x="481261" y="990600"/>
            <a:ext cx="2698892" cy="369332"/>
          </a:xfrm>
          <a:prstGeom prst="rect">
            <a:avLst/>
          </a:prstGeom>
          <a:solidFill>
            <a:srgbClr val="A50021"/>
          </a:solidFill>
          <a:ln w="9525">
            <a:noFill/>
            <a:miter lim="800000"/>
            <a:headEnd/>
            <a:tailEnd/>
          </a:ln>
        </p:spPr>
        <p:txBody>
          <a:bodyPr wrap="square">
            <a:spAutoFit/>
          </a:bodyPr>
          <a:lstStyle/>
          <a:p>
            <a:pPr algn="ctr" eaLnBrk="1" hangingPunct="1"/>
            <a:r>
              <a:rPr lang="en-US" sz="1800" b="1" smtClean="0">
                <a:solidFill>
                  <a:schemeClr val="bg1"/>
                </a:solidFill>
              </a:rPr>
              <a:t>different p</a:t>
            </a:r>
            <a:r>
              <a:rPr lang="de-DE" sz="1800" b="1" smtClean="0">
                <a:solidFill>
                  <a:schemeClr val="bg1"/>
                </a:solidFill>
              </a:rPr>
              <a:t>otential</a:t>
            </a:r>
            <a:endParaRPr lang="de-DE" sz="1800" b="1">
              <a:solidFill>
                <a:schemeClr val="bg1"/>
              </a:solidFill>
            </a:endParaRPr>
          </a:p>
        </p:txBody>
      </p:sp>
      <p:sp>
        <p:nvSpPr>
          <p:cNvPr id="94" name="Rechteck 93"/>
          <p:cNvSpPr>
            <a:spLocks noChangeArrowheads="1"/>
          </p:cNvSpPr>
          <p:nvPr/>
        </p:nvSpPr>
        <p:spPr bwMode="auto">
          <a:xfrm>
            <a:off x="1781628" y="3182256"/>
            <a:ext cx="2194560" cy="2468880"/>
          </a:xfrm>
          <a:prstGeom prst="rect">
            <a:avLst/>
          </a:prstGeom>
          <a:solidFill>
            <a:schemeClr val="bg1"/>
          </a:solidFill>
          <a:ln w="28575" algn="ctr">
            <a:solidFill>
              <a:schemeClr val="tx1"/>
            </a:solidFill>
            <a:miter lim="800000"/>
            <a:headEnd/>
            <a:tailEnd/>
          </a:ln>
        </p:spPr>
        <p:txBody>
          <a:bodyPr anchor="ctr"/>
          <a:lstStyle/>
          <a:p>
            <a:pPr algn="ctr" eaLnBrk="1" fontAlgn="auto" hangingPunct="1">
              <a:spcBef>
                <a:spcPts val="0"/>
              </a:spcBef>
              <a:spcAft>
                <a:spcPts val="0"/>
              </a:spcAft>
              <a:defRPr/>
            </a:pPr>
            <a:endParaRPr lang="de-DE" sz="1800">
              <a:solidFill>
                <a:schemeClr val="lt1"/>
              </a:solidFill>
              <a:latin typeface="+mn-lt"/>
            </a:endParaRPr>
          </a:p>
        </p:txBody>
      </p:sp>
      <p:cxnSp>
        <p:nvCxnSpPr>
          <p:cNvPr id="95" name="Gerade Verbindung 94"/>
          <p:cNvCxnSpPr/>
          <p:nvPr/>
        </p:nvCxnSpPr>
        <p:spPr>
          <a:xfrm>
            <a:off x="1909989" y="4067402"/>
            <a:ext cx="7143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Gerade Verbindung 95"/>
          <p:cNvCxnSpPr/>
          <p:nvPr/>
        </p:nvCxnSpPr>
        <p:spPr>
          <a:xfrm>
            <a:off x="1838551" y="3995964"/>
            <a:ext cx="10001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Freihandform 42"/>
          <p:cNvSpPr>
            <a:spLocks/>
          </p:cNvSpPr>
          <p:nvPr/>
        </p:nvSpPr>
        <p:spPr bwMode="auto">
          <a:xfrm>
            <a:off x="1770289" y="3529239"/>
            <a:ext cx="2193925" cy="2109788"/>
          </a:xfrm>
          <a:custGeom>
            <a:avLst/>
            <a:gdLst>
              <a:gd name="T0" fmla="*/ 2194433 w 2193416"/>
              <a:gd name="T1" fmla="*/ 0 h 2110154"/>
              <a:gd name="T2" fmla="*/ 425594 w 2193416"/>
              <a:gd name="T3" fmla="*/ 1252776 h 2110154"/>
              <a:gd name="T4" fmla="*/ 33037 w 2193416"/>
              <a:gd name="T5" fmla="*/ 2109420 h 2110154"/>
              <a:gd name="T6" fmla="*/ 33037 w 2193416"/>
              <a:gd name="T7" fmla="*/ 2109420 h 2110154"/>
              <a:gd name="T8" fmla="*/ 0 60000 65536"/>
              <a:gd name="T9" fmla="*/ 0 60000 65536"/>
              <a:gd name="T10" fmla="*/ 0 60000 65536"/>
              <a:gd name="T11" fmla="*/ 0 60000 65536"/>
              <a:gd name="T12" fmla="*/ 0 w 2193416"/>
              <a:gd name="T13" fmla="*/ 0 h 2110154"/>
              <a:gd name="T14" fmla="*/ 2193416 w 2193416"/>
              <a:gd name="T15" fmla="*/ 2110154 h 2110154"/>
            </a:gdLst>
            <a:ahLst/>
            <a:cxnLst>
              <a:cxn ang="T8">
                <a:pos x="T0" y="T1"/>
              </a:cxn>
              <a:cxn ang="T9">
                <a:pos x="T2" y="T3"/>
              </a:cxn>
              <a:cxn ang="T10">
                <a:pos x="T4" y="T5"/>
              </a:cxn>
              <a:cxn ang="T11">
                <a:pos x="T6" y="T7"/>
              </a:cxn>
            </a:cxnLst>
            <a:rect l="T12" t="T13" r="T14" b="T15"/>
            <a:pathLst>
              <a:path w="2193416" h="2110154">
                <a:moveTo>
                  <a:pt x="2193416" y="0"/>
                </a:moveTo>
                <a:cubicBezTo>
                  <a:pt x="1479146" y="437103"/>
                  <a:pt x="785462" y="901519"/>
                  <a:pt x="425396" y="1253211"/>
                </a:cubicBezTo>
                <a:cubicBezTo>
                  <a:pt x="0" y="1622335"/>
                  <a:pt x="60286" y="1957810"/>
                  <a:pt x="33021" y="2110154"/>
                </a:cubicBezTo>
              </a:path>
            </a:pathLst>
          </a:custGeom>
          <a:noFill/>
          <a:ln w="38100" cap="flat" cmpd="sng" algn="ctr">
            <a:solidFill>
              <a:srgbClr val="0000FF"/>
            </a:solidFill>
            <a:prstDash val="solid"/>
            <a:round/>
            <a:headEnd/>
            <a:tailEnd/>
          </a:ln>
        </p:spPr>
        <p:txBody>
          <a:bodyPr anchor="ctr"/>
          <a:lstStyle/>
          <a:p>
            <a:endParaRPr lang="en-US"/>
          </a:p>
        </p:txBody>
      </p:sp>
      <p:sp>
        <p:nvSpPr>
          <p:cNvPr id="98" name="Freihandform 43"/>
          <p:cNvSpPr>
            <a:spLocks/>
          </p:cNvSpPr>
          <p:nvPr/>
        </p:nvSpPr>
        <p:spPr bwMode="auto">
          <a:xfrm>
            <a:off x="1871889" y="3338739"/>
            <a:ext cx="2081212" cy="869950"/>
          </a:xfrm>
          <a:custGeom>
            <a:avLst/>
            <a:gdLst>
              <a:gd name="T0" fmla="*/ 2081212 w 2081212"/>
              <a:gd name="T1" fmla="*/ 0 h 869950"/>
              <a:gd name="T2" fmla="*/ 723900 w 2081212"/>
              <a:gd name="T3" fmla="*/ 742950 h 869950"/>
              <a:gd name="T4" fmla="*/ 0 w 2081212"/>
              <a:gd name="T5" fmla="*/ 762000 h 869950"/>
              <a:gd name="T6" fmla="*/ 0 60000 65536"/>
              <a:gd name="T7" fmla="*/ 0 60000 65536"/>
              <a:gd name="T8" fmla="*/ 0 60000 65536"/>
              <a:gd name="T9" fmla="*/ 0 w 2081212"/>
              <a:gd name="T10" fmla="*/ 0 h 869950"/>
              <a:gd name="T11" fmla="*/ 2081212 w 2081212"/>
              <a:gd name="T12" fmla="*/ 869950 h 869950"/>
            </a:gdLst>
            <a:ahLst/>
            <a:cxnLst>
              <a:cxn ang="T6">
                <a:pos x="T0" y="T1"/>
              </a:cxn>
              <a:cxn ang="T7">
                <a:pos x="T2" y="T3"/>
              </a:cxn>
              <a:cxn ang="T8">
                <a:pos x="T4" y="T5"/>
              </a:cxn>
            </a:cxnLst>
            <a:rect l="T9" t="T10" r="T11" b="T12"/>
            <a:pathLst>
              <a:path w="2081212" h="869950">
                <a:moveTo>
                  <a:pt x="2081212" y="0"/>
                </a:moveTo>
                <a:cubicBezTo>
                  <a:pt x="1575990" y="307975"/>
                  <a:pt x="1070769" y="615950"/>
                  <a:pt x="723900" y="742950"/>
                </a:cubicBezTo>
                <a:cubicBezTo>
                  <a:pt x="377031" y="869950"/>
                  <a:pt x="188515" y="815975"/>
                  <a:pt x="0" y="762000"/>
                </a:cubicBezTo>
              </a:path>
            </a:pathLst>
          </a:custGeom>
          <a:noFill/>
          <a:ln w="38100" cap="flat" cmpd="sng" algn="ctr">
            <a:solidFill>
              <a:srgbClr val="A50021"/>
            </a:solidFill>
            <a:prstDash val="solid"/>
            <a:round/>
            <a:headEnd/>
            <a:tailEnd/>
          </a:ln>
        </p:spPr>
        <p:txBody>
          <a:bodyPr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a:grpSpLocks/>
          </p:cNvGrpSpPr>
          <p:nvPr/>
        </p:nvGrpSpPr>
        <p:grpSpPr bwMode="auto">
          <a:xfrm>
            <a:off x="263525" y="609600"/>
            <a:ext cx="665163" cy="6032500"/>
            <a:chOff x="166" y="384"/>
            <a:chExt cx="419" cy="3800"/>
          </a:xfrm>
        </p:grpSpPr>
        <p:sp>
          <p:nvSpPr>
            <p:cNvPr id="61" name="Rechteck 60"/>
            <p:cNvSpPr/>
            <p:nvPr/>
          </p:nvSpPr>
          <p:spPr>
            <a:xfrm>
              <a:off x="205" y="384"/>
              <a:ext cx="341" cy="3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800"/>
            </a:p>
          </p:txBody>
        </p:sp>
        <p:grpSp>
          <p:nvGrpSpPr>
            <p:cNvPr id="3" name="Gruppieren 25"/>
            <p:cNvGrpSpPr>
              <a:grpSpLocks/>
            </p:cNvGrpSpPr>
            <p:nvPr/>
          </p:nvGrpSpPr>
          <p:grpSpPr bwMode="auto">
            <a:xfrm>
              <a:off x="166" y="596"/>
              <a:ext cx="419" cy="3496"/>
              <a:chOff x="0" y="873090"/>
              <a:chExt cx="1131903" cy="5549976"/>
            </a:xfrm>
          </p:grpSpPr>
          <p:cxnSp>
            <p:nvCxnSpPr>
              <p:cNvPr id="68" name="Gerade Verbindung 67"/>
              <p:cNvCxnSpPr/>
              <p:nvPr/>
            </p:nvCxnSpPr>
            <p:spPr>
              <a:xfrm>
                <a:off x="0" y="873090"/>
                <a:ext cx="11319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p:nvCxnSpPr>
            <p:spPr>
              <a:xfrm>
                <a:off x="0" y="2260584"/>
                <a:ext cx="11319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p:nvCxnSpPr>
            <p:spPr>
              <a:xfrm>
                <a:off x="0" y="6423066"/>
                <a:ext cx="11319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p:nvCxnSpPr>
            <p:spPr>
              <a:xfrm>
                <a:off x="0" y="3648078"/>
                <a:ext cx="11319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p:nvCxnSpPr>
            <p:spPr>
              <a:xfrm>
                <a:off x="0" y="5035572"/>
                <a:ext cx="11319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328" name="Textfeld 62"/>
            <p:cNvSpPr txBox="1">
              <a:spLocks noChangeArrowheads="1"/>
            </p:cNvSpPr>
            <p:nvPr/>
          </p:nvSpPr>
          <p:spPr bwMode="auto">
            <a:xfrm flipH="1">
              <a:off x="204" y="445"/>
              <a:ext cx="345" cy="134"/>
            </a:xfrm>
            <a:prstGeom prst="rect">
              <a:avLst/>
            </a:prstGeom>
            <a:noFill/>
            <a:ln w="9525">
              <a:noFill/>
              <a:miter lim="800000"/>
              <a:headEnd/>
              <a:tailEnd/>
            </a:ln>
          </p:spPr>
          <p:txBody>
            <a:bodyPr lIns="0" tIns="0" rIns="0" bIns="0" anchor="ctr">
              <a:spAutoFit/>
            </a:bodyPr>
            <a:lstStyle/>
            <a:p>
              <a:pPr algn="ctr" eaLnBrk="1" hangingPunct="1"/>
              <a:r>
                <a:rPr lang="de-DE" sz="1400"/>
                <a:t>1970</a:t>
              </a:r>
            </a:p>
          </p:txBody>
        </p:sp>
        <p:sp>
          <p:nvSpPr>
            <p:cNvPr id="12329" name="Textfeld 63"/>
            <p:cNvSpPr txBox="1">
              <a:spLocks noChangeArrowheads="1"/>
            </p:cNvSpPr>
            <p:nvPr/>
          </p:nvSpPr>
          <p:spPr bwMode="auto">
            <a:xfrm flipH="1">
              <a:off x="204" y="3941"/>
              <a:ext cx="345" cy="134"/>
            </a:xfrm>
            <a:prstGeom prst="rect">
              <a:avLst/>
            </a:prstGeom>
            <a:noFill/>
            <a:ln w="9525">
              <a:noFill/>
              <a:miter lim="800000"/>
              <a:headEnd/>
              <a:tailEnd/>
            </a:ln>
          </p:spPr>
          <p:txBody>
            <a:bodyPr lIns="0" tIns="0" rIns="0" bIns="0" anchor="ctr">
              <a:spAutoFit/>
            </a:bodyPr>
            <a:lstStyle/>
            <a:p>
              <a:pPr algn="ctr" eaLnBrk="1" hangingPunct="1"/>
              <a:r>
                <a:rPr lang="de-DE" sz="1400"/>
                <a:t>2010</a:t>
              </a:r>
            </a:p>
          </p:txBody>
        </p:sp>
        <p:sp>
          <p:nvSpPr>
            <p:cNvPr id="12330" name="Textfeld 64"/>
            <p:cNvSpPr txBox="1">
              <a:spLocks noChangeArrowheads="1"/>
            </p:cNvSpPr>
            <p:nvPr/>
          </p:nvSpPr>
          <p:spPr bwMode="auto">
            <a:xfrm flipH="1">
              <a:off x="204" y="1319"/>
              <a:ext cx="345" cy="134"/>
            </a:xfrm>
            <a:prstGeom prst="rect">
              <a:avLst/>
            </a:prstGeom>
            <a:noFill/>
            <a:ln w="9525">
              <a:noFill/>
              <a:miter lim="800000"/>
              <a:headEnd/>
              <a:tailEnd/>
            </a:ln>
          </p:spPr>
          <p:txBody>
            <a:bodyPr lIns="0" tIns="0" rIns="0" bIns="0" anchor="ctr">
              <a:spAutoFit/>
            </a:bodyPr>
            <a:lstStyle/>
            <a:p>
              <a:pPr algn="ctr" eaLnBrk="1" hangingPunct="1"/>
              <a:r>
                <a:rPr lang="de-DE" sz="1400"/>
                <a:t>1980</a:t>
              </a:r>
            </a:p>
          </p:txBody>
        </p:sp>
        <p:sp>
          <p:nvSpPr>
            <p:cNvPr id="12331" name="Textfeld 65"/>
            <p:cNvSpPr txBox="1">
              <a:spLocks noChangeArrowheads="1"/>
            </p:cNvSpPr>
            <p:nvPr/>
          </p:nvSpPr>
          <p:spPr bwMode="auto">
            <a:xfrm flipH="1">
              <a:off x="204" y="2193"/>
              <a:ext cx="345" cy="134"/>
            </a:xfrm>
            <a:prstGeom prst="rect">
              <a:avLst/>
            </a:prstGeom>
            <a:noFill/>
            <a:ln w="9525">
              <a:noFill/>
              <a:miter lim="800000"/>
              <a:headEnd/>
              <a:tailEnd/>
            </a:ln>
          </p:spPr>
          <p:txBody>
            <a:bodyPr lIns="0" tIns="0" rIns="0" bIns="0" anchor="ctr">
              <a:spAutoFit/>
            </a:bodyPr>
            <a:lstStyle/>
            <a:p>
              <a:pPr algn="ctr" eaLnBrk="1" hangingPunct="1"/>
              <a:r>
                <a:rPr lang="de-DE" sz="1400"/>
                <a:t>1990</a:t>
              </a:r>
            </a:p>
          </p:txBody>
        </p:sp>
        <p:sp>
          <p:nvSpPr>
            <p:cNvPr id="12332" name="Textfeld 66"/>
            <p:cNvSpPr txBox="1">
              <a:spLocks noChangeArrowheads="1"/>
            </p:cNvSpPr>
            <p:nvPr/>
          </p:nvSpPr>
          <p:spPr bwMode="auto">
            <a:xfrm flipH="1">
              <a:off x="204" y="3067"/>
              <a:ext cx="345" cy="134"/>
            </a:xfrm>
            <a:prstGeom prst="rect">
              <a:avLst/>
            </a:prstGeom>
            <a:noFill/>
            <a:ln w="9525">
              <a:noFill/>
              <a:miter lim="800000"/>
              <a:headEnd/>
              <a:tailEnd/>
            </a:ln>
          </p:spPr>
          <p:txBody>
            <a:bodyPr lIns="0" tIns="0" rIns="0" bIns="0" anchor="ctr">
              <a:spAutoFit/>
            </a:bodyPr>
            <a:lstStyle/>
            <a:p>
              <a:pPr algn="ctr" eaLnBrk="1" hangingPunct="1"/>
              <a:r>
                <a:rPr lang="de-DE" sz="1400"/>
                <a:t>2000</a:t>
              </a:r>
            </a:p>
          </p:txBody>
        </p:sp>
      </p:grpSp>
      <p:pic>
        <p:nvPicPr>
          <p:cNvPr id="12295" name="Picture 3" descr="psibnl"/>
          <p:cNvPicPr>
            <a:picLocks noChangeAspect="1" noChangeArrowheads="1"/>
          </p:cNvPicPr>
          <p:nvPr/>
        </p:nvPicPr>
        <p:blipFill>
          <a:blip r:embed="rId3" cstate="print"/>
          <a:srcRect b="3349"/>
          <a:stretch>
            <a:fillRect/>
          </a:stretch>
        </p:blipFill>
        <p:spPr bwMode="auto">
          <a:xfrm>
            <a:off x="5254170" y="1447800"/>
            <a:ext cx="3270250" cy="2753895"/>
          </a:xfrm>
          <a:prstGeom prst="rect">
            <a:avLst/>
          </a:prstGeom>
          <a:noFill/>
          <a:ln w="9525">
            <a:noFill/>
            <a:miter lim="800000"/>
            <a:headEnd/>
            <a:tailEnd/>
          </a:ln>
        </p:spPr>
      </p:pic>
      <p:sp>
        <p:nvSpPr>
          <p:cNvPr id="12297" name="Textfeld 10"/>
          <p:cNvSpPr txBox="1">
            <a:spLocks noChangeArrowheads="1"/>
          </p:cNvSpPr>
          <p:nvPr/>
        </p:nvSpPr>
        <p:spPr bwMode="auto">
          <a:xfrm>
            <a:off x="3690711" y="4479925"/>
            <a:ext cx="4746625" cy="396875"/>
          </a:xfrm>
          <a:prstGeom prst="rect">
            <a:avLst/>
          </a:prstGeom>
          <a:noFill/>
          <a:ln w="9525">
            <a:noFill/>
            <a:miter lim="800000"/>
            <a:headEnd/>
            <a:tailEnd/>
          </a:ln>
        </p:spPr>
        <p:txBody>
          <a:bodyPr>
            <a:spAutoFit/>
          </a:bodyPr>
          <a:lstStyle/>
          <a:p>
            <a:pPr algn="r" eaLnBrk="1" hangingPunct="1"/>
            <a:r>
              <a:rPr lang="de-DE" sz="1000"/>
              <a:t>J.E. Augustin et al., </a:t>
            </a:r>
            <a:r>
              <a:rPr lang="en-US" sz="1000"/>
              <a:t>MARK I</a:t>
            </a:r>
            <a:r>
              <a:rPr lang="de-DE" sz="1000"/>
              <a:t>, PRL 33, 1406 (ψ)</a:t>
            </a:r>
          </a:p>
          <a:p>
            <a:pPr algn="r" eaLnBrk="1" hangingPunct="1"/>
            <a:r>
              <a:rPr lang="de-DE" sz="1000"/>
              <a:t>J.J. Aubert et al., BNL, PRL 33, 1404  (J)</a:t>
            </a:r>
          </a:p>
        </p:txBody>
      </p:sp>
      <p:sp>
        <p:nvSpPr>
          <p:cNvPr id="12298" name="Textfeld 13"/>
          <p:cNvSpPr txBox="1">
            <a:spLocks noChangeArrowheads="1"/>
          </p:cNvSpPr>
          <p:nvPr/>
        </p:nvSpPr>
        <p:spPr bwMode="auto">
          <a:xfrm>
            <a:off x="1061584" y="914400"/>
            <a:ext cx="890588" cy="369332"/>
          </a:xfrm>
          <a:prstGeom prst="rect">
            <a:avLst/>
          </a:prstGeom>
          <a:noFill/>
          <a:ln w="9525">
            <a:noFill/>
            <a:miter lim="800000"/>
            <a:headEnd/>
            <a:tailEnd/>
          </a:ln>
        </p:spPr>
        <p:txBody>
          <a:bodyPr lIns="0" tIns="0" rIns="0" bIns="0" anchor="ctr">
            <a:spAutoFit/>
          </a:bodyPr>
          <a:lstStyle/>
          <a:p>
            <a:pPr algn="ctr" eaLnBrk="1" hangingPunct="1"/>
            <a:r>
              <a:rPr lang="de-DE" sz="2400">
                <a:solidFill>
                  <a:srgbClr val="0070C0"/>
                </a:solidFill>
              </a:rPr>
              <a:t>1974</a:t>
            </a:r>
          </a:p>
        </p:txBody>
      </p:sp>
      <p:sp>
        <p:nvSpPr>
          <p:cNvPr id="12299" name="Textfeld 32"/>
          <p:cNvSpPr txBox="1">
            <a:spLocks noChangeArrowheads="1"/>
          </p:cNvSpPr>
          <p:nvPr/>
        </p:nvSpPr>
        <p:spPr bwMode="auto">
          <a:xfrm>
            <a:off x="323850" y="1347788"/>
            <a:ext cx="1885950" cy="366712"/>
          </a:xfrm>
          <a:prstGeom prst="rect">
            <a:avLst/>
          </a:prstGeom>
          <a:solidFill>
            <a:srgbClr val="0070C0"/>
          </a:solidFill>
          <a:ln w="9525">
            <a:noFill/>
            <a:miter lim="800000"/>
            <a:headEnd/>
            <a:tailEnd/>
          </a:ln>
        </p:spPr>
        <p:txBody>
          <a:bodyPr wrap="square">
            <a:spAutoFit/>
          </a:bodyPr>
          <a:lstStyle/>
          <a:p>
            <a:pPr algn="ctr" eaLnBrk="1" hangingPunct="1"/>
            <a:r>
              <a:rPr lang="de-DE" sz="1800" smtClean="0">
                <a:solidFill>
                  <a:schemeClr val="bg1"/>
                </a:solidFill>
              </a:rPr>
              <a:t>     J/</a:t>
            </a:r>
            <a:r>
              <a:rPr lang="el-GR" sz="1800">
                <a:solidFill>
                  <a:schemeClr val="bg1"/>
                </a:solidFill>
              </a:rPr>
              <a:t>ψ</a:t>
            </a:r>
            <a:endParaRPr lang="de-DE" sz="1800">
              <a:solidFill>
                <a:schemeClr val="bg1"/>
              </a:solidFill>
            </a:endParaRPr>
          </a:p>
        </p:txBody>
      </p:sp>
      <p:sp>
        <p:nvSpPr>
          <p:cNvPr id="34" name="Rechteck 33"/>
          <p:cNvSpPr/>
          <p:nvPr/>
        </p:nvSpPr>
        <p:spPr>
          <a:xfrm>
            <a:off x="2200729" y="1362528"/>
            <a:ext cx="6366329" cy="366667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800"/>
          </a:p>
        </p:txBody>
      </p:sp>
      <p:sp>
        <p:nvSpPr>
          <p:cNvPr id="12301" name="Textfeld 34"/>
          <p:cNvSpPr txBox="1">
            <a:spLocks noChangeArrowheads="1"/>
          </p:cNvSpPr>
          <p:nvPr/>
        </p:nvSpPr>
        <p:spPr bwMode="auto">
          <a:xfrm>
            <a:off x="3842848" y="5105400"/>
            <a:ext cx="4834061" cy="721864"/>
          </a:xfrm>
          <a:prstGeom prst="rect">
            <a:avLst/>
          </a:prstGeom>
          <a:noFill/>
          <a:ln w="9525">
            <a:noFill/>
            <a:miter lim="800000"/>
            <a:headEnd/>
            <a:tailEnd/>
          </a:ln>
        </p:spPr>
        <p:txBody>
          <a:bodyPr wrap="square">
            <a:spAutoFit/>
          </a:bodyPr>
          <a:lstStyle/>
          <a:p>
            <a:pPr algn="r" eaLnBrk="1" hangingPunct="1">
              <a:lnSpc>
                <a:spcPct val="120000"/>
              </a:lnSpc>
            </a:pPr>
            <a:r>
              <a:rPr lang="de-DE" sz="1800" smtClean="0">
                <a:solidFill>
                  <a:srgbClr val="A50021"/>
                </a:solidFill>
              </a:rPr>
              <a:t>c</a:t>
            </a:r>
            <a:r>
              <a:rPr lang="de-DE" sz="1800" smtClean="0">
                <a:solidFill>
                  <a:srgbClr val="A50021"/>
                </a:solidFill>
                <a:latin typeface="VerdanaBar" pitchFamily="34" charset="0"/>
              </a:rPr>
              <a:t>c</a:t>
            </a:r>
            <a:r>
              <a:rPr lang="en-US" sz="1800" smtClean="0">
                <a:solidFill>
                  <a:srgbClr val="A50021"/>
                </a:solidFill>
              </a:rPr>
              <a:t> v</a:t>
            </a:r>
            <a:r>
              <a:rPr lang="de-DE" sz="1800" smtClean="0">
                <a:solidFill>
                  <a:srgbClr val="A50021"/>
                </a:solidFill>
              </a:rPr>
              <a:t>e</a:t>
            </a:r>
            <a:r>
              <a:rPr lang="en-US" sz="1800" smtClean="0">
                <a:solidFill>
                  <a:srgbClr val="A50021"/>
                </a:solidFill>
              </a:rPr>
              <a:t>c</a:t>
            </a:r>
            <a:r>
              <a:rPr lang="de-DE" sz="1800" smtClean="0">
                <a:solidFill>
                  <a:srgbClr val="A50021"/>
                </a:solidFill>
              </a:rPr>
              <a:t>tor</a:t>
            </a:r>
            <a:r>
              <a:rPr lang="en-US" sz="1800" smtClean="0">
                <a:solidFill>
                  <a:srgbClr val="A50021"/>
                </a:solidFill>
              </a:rPr>
              <a:t> ground state </a:t>
            </a:r>
            <a:r>
              <a:rPr lang="de-DE" sz="1800" smtClean="0">
                <a:solidFill>
                  <a:srgbClr val="A50021"/>
                </a:solidFill>
              </a:rPr>
              <a:t>(</a:t>
            </a:r>
            <a:r>
              <a:rPr lang="de-DE" sz="1800" baseline="30000" smtClean="0">
                <a:solidFill>
                  <a:srgbClr val="A50021"/>
                </a:solidFill>
              </a:rPr>
              <a:t>3</a:t>
            </a:r>
            <a:r>
              <a:rPr lang="de-DE" sz="1800" smtClean="0">
                <a:solidFill>
                  <a:srgbClr val="A50021"/>
                </a:solidFill>
              </a:rPr>
              <a:t>S</a:t>
            </a:r>
            <a:r>
              <a:rPr lang="de-DE" sz="1800" baseline="-25000" smtClean="0">
                <a:solidFill>
                  <a:srgbClr val="A50021"/>
                </a:solidFill>
              </a:rPr>
              <a:t>1</a:t>
            </a:r>
            <a:r>
              <a:rPr lang="de-DE" sz="1800" smtClean="0">
                <a:solidFill>
                  <a:srgbClr val="A50021"/>
                </a:solidFill>
              </a:rPr>
              <a:t>)</a:t>
            </a:r>
            <a:br>
              <a:rPr lang="de-DE" sz="1800" smtClean="0">
                <a:solidFill>
                  <a:srgbClr val="A50021"/>
                </a:solidFill>
              </a:rPr>
            </a:br>
            <a:r>
              <a:rPr lang="de-DE" sz="1800" smtClean="0">
                <a:solidFill>
                  <a:srgbClr val="A50021"/>
                </a:solidFill>
              </a:rPr>
              <a:t>J</a:t>
            </a:r>
            <a:r>
              <a:rPr lang="de-DE" sz="1800" baseline="30000" smtClean="0">
                <a:solidFill>
                  <a:srgbClr val="A50021"/>
                </a:solidFill>
              </a:rPr>
              <a:t>PC</a:t>
            </a:r>
            <a:r>
              <a:rPr lang="de-DE" sz="1800" smtClean="0">
                <a:solidFill>
                  <a:srgbClr val="A50021"/>
                </a:solidFill>
              </a:rPr>
              <a:t> = </a:t>
            </a:r>
            <a:r>
              <a:rPr lang="de-DE" sz="1800" smtClean="0">
                <a:solidFill>
                  <a:srgbClr val="A50021"/>
                </a:solidFill>
                <a:latin typeface="VerdanaEqn" pitchFamily="34" charset="0"/>
              </a:rPr>
              <a:t>1</a:t>
            </a:r>
            <a:r>
              <a:rPr lang="de-DE" sz="1800" baseline="30000" smtClean="0">
                <a:solidFill>
                  <a:srgbClr val="A50021"/>
                </a:solidFill>
                <a:latin typeface="VerdanaEqn" pitchFamily="34" charset="0"/>
              </a:rPr>
              <a:t>--</a:t>
            </a:r>
            <a:endParaRPr lang="de-DE" sz="1800">
              <a:solidFill>
                <a:srgbClr val="A50021"/>
              </a:solidFill>
              <a:latin typeface="VerdanaEqn" pitchFamily="34" charset="0"/>
            </a:endParaRPr>
          </a:p>
        </p:txBody>
      </p:sp>
      <p:sp>
        <p:nvSpPr>
          <p:cNvPr id="12" name="Gleichschenkliges Dreieck 11"/>
          <p:cNvSpPr/>
          <p:nvPr/>
        </p:nvSpPr>
        <p:spPr>
          <a:xfrm flipV="1">
            <a:off x="325438" y="873125"/>
            <a:ext cx="541337" cy="471488"/>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800"/>
          </a:p>
        </p:txBody>
      </p:sp>
      <p:grpSp>
        <p:nvGrpSpPr>
          <p:cNvPr id="4" name="Group 81"/>
          <p:cNvGrpSpPr>
            <a:grpSpLocks/>
          </p:cNvGrpSpPr>
          <p:nvPr/>
        </p:nvGrpSpPr>
        <p:grpSpPr bwMode="auto">
          <a:xfrm>
            <a:off x="7938" y="946150"/>
            <a:ext cx="327025" cy="5243513"/>
            <a:chOff x="5" y="596"/>
            <a:chExt cx="206" cy="3303"/>
          </a:xfrm>
        </p:grpSpPr>
        <p:cxnSp>
          <p:nvCxnSpPr>
            <p:cNvPr id="12306" name="Gerade Verbindung 13"/>
            <p:cNvCxnSpPr>
              <a:cxnSpLocks noChangeShapeType="1"/>
            </p:cNvCxnSpPr>
            <p:nvPr/>
          </p:nvCxnSpPr>
          <p:spPr bwMode="auto">
            <a:xfrm>
              <a:off x="5" y="596"/>
              <a:ext cx="206" cy="0"/>
            </a:xfrm>
            <a:prstGeom prst="line">
              <a:avLst/>
            </a:prstGeom>
            <a:noFill/>
            <a:ln w="9525" algn="ctr">
              <a:solidFill>
                <a:srgbClr val="A50021"/>
              </a:solidFill>
              <a:round/>
              <a:headEnd/>
              <a:tailEnd/>
            </a:ln>
          </p:spPr>
        </p:cxnSp>
        <p:cxnSp>
          <p:nvCxnSpPr>
            <p:cNvPr id="12307" name="Gerade Verbindung 14"/>
            <p:cNvCxnSpPr>
              <a:cxnSpLocks noChangeShapeType="1"/>
            </p:cNvCxnSpPr>
            <p:nvPr/>
          </p:nvCxnSpPr>
          <p:spPr bwMode="auto">
            <a:xfrm>
              <a:off x="5" y="1470"/>
              <a:ext cx="206" cy="0"/>
            </a:xfrm>
            <a:prstGeom prst="line">
              <a:avLst/>
            </a:prstGeom>
            <a:noFill/>
            <a:ln w="19050" algn="ctr">
              <a:solidFill>
                <a:srgbClr val="A50021"/>
              </a:solidFill>
              <a:round/>
              <a:headEnd/>
              <a:tailEnd/>
            </a:ln>
          </p:spPr>
        </p:cxnSp>
        <p:cxnSp>
          <p:nvCxnSpPr>
            <p:cNvPr id="12308" name="Gerade Verbindung 21"/>
            <p:cNvCxnSpPr>
              <a:cxnSpLocks noChangeShapeType="1"/>
            </p:cNvCxnSpPr>
            <p:nvPr/>
          </p:nvCxnSpPr>
          <p:spPr bwMode="auto">
            <a:xfrm>
              <a:off x="5" y="849"/>
              <a:ext cx="206" cy="0"/>
            </a:xfrm>
            <a:prstGeom prst="line">
              <a:avLst/>
            </a:prstGeom>
            <a:noFill/>
            <a:ln w="19050" algn="ctr">
              <a:solidFill>
                <a:srgbClr val="A50021"/>
              </a:solidFill>
              <a:round/>
              <a:headEnd/>
              <a:tailEnd/>
            </a:ln>
          </p:spPr>
        </p:cxnSp>
        <p:cxnSp>
          <p:nvCxnSpPr>
            <p:cNvPr id="12309" name="Gerade Verbindung 22"/>
            <p:cNvCxnSpPr>
              <a:cxnSpLocks noChangeShapeType="1"/>
            </p:cNvCxnSpPr>
            <p:nvPr/>
          </p:nvCxnSpPr>
          <p:spPr bwMode="auto">
            <a:xfrm>
              <a:off x="5" y="1033"/>
              <a:ext cx="206" cy="0"/>
            </a:xfrm>
            <a:prstGeom prst="line">
              <a:avLst/>
            </a:prstGeom>
            <a:noFill/>
            <a:ln w="38100" algn="ctr">
              <a:solidFill>
                <a:srgbClr val="A50021"/>
              </a:solidFill>
              <a:round/>
              <a:headEnd/>
              <a:tailEnd/>
            </a:ln>
          </p:spPr>
        </p:cxnSp>
        <p:cxnSp>
          <p:nvCxnSpPr>
            <p:cNvPr id="12310" name="Gerade Verbindung 23"/>
            <p:cNvCxnSpPr>
              <a:cxnSpLocks noChangeShapeType="1"/>
            </p:cNvCxnSpPr>
            <p:nvPr/>
          </p:nvCxnSpPr>
          <p:spPr bwMode="auto">
            <a:xfrm>
              <a:off x="5" y="1119"/>
              <a:ext cx="206" cy="0"/>
            </a:xfrm>
            <a:prstGeom prst="line">
              <a:avLst/>
            </a:prstGeom>
            <a:noFill/>
            <a:ln w="57150" algn="ctr">
              <a:solidFill>
                <a:srgbClr val="A50021"/>
              </a:solidFill>
              <a:round/>
              <a:headEnd/>
              <a:tailEnd/>
            </a:ln>
          </p:spPr>
        </p:cxnSp>
        <p:cxnSp>
          <p:nvCxnSpPr>
            <p:cNvPr id="12311" name="Gerade Verbindung 24"/>
            <p:cNvCxnSpPr>
              <a:cxnSpLocks noChangeShapeType="1"/>
            </p:cNvCxnSpPr>
            <p:nvPr/>
          </p:nvCxnSpPr>
          <p:spPr bwMode="auto">
            <a:xfrm>
              <a:off x="5" y="1206"/>
              <a:ext cx="206" cy="0"/>
            </a:xfrm>
            <a:prstGeom prst="line">
              <a:avLst/>
            </a:prstGeom>
            <a:noFill/>
            <a:ln w="57150" algn="ctr">
              <a:solidFill>
                <a:srgbClr val="A50021"/>
              </a:solidFill>
              <a:round/>
              <a:headEnd/>
              <a:tailEnd/>
            </a:ln>
          </p:spPr>
        </p:cxnSp>
        <p:cxnSp>
          <p:nvCxnSpPr>
            <p:cNvPr id="12312" name="Gerade Verbindung 25"/>
            <p:cNvCxnSpPr>
              <a:cxnSpLocks noChangeShapeType="1"/>
            </p:cNvCxnSpPr>
            <p:nvPr/>
          </p:nvCxnSpPr>
          <p:spPr bwMode="auto">
            <a:xfrm>
              <a:off x="5" y="1292"/>
              <a:ext cx="206" cy="0"/>
            </a:xfrm>
            <a:prstGeom prst="line">
              <a:avLst/>
            </a:prstGeom>
            <a:noFill/>
            <a:ln w="19050" algn="ctr">
              <a:solidFill>
                <a:srgbClr val="A50021"/>
              </a:solidFill>
              <a:round/>
              <a:headEnd/>
              <a:tailEnd/>
            </a:ln>
          </p:spPr>
        </p:cxnSp>
        <p:cxnSp>
          <p:nvCxnSpPr>
            <p:cNvPr id="12313" name="Gerade Verbindung 26"/>
            <p:cNvCxnSpPr>
              <a:cxnSpLocks noChangeShapeType="1"/>
            </p:cNvCxnSpPr>
            <p:nvPr/>
          </p:nvCxnSpPr>
          <p:spPr bwMode="auto">
            <a:xfrm>
              <a:off x="5" y="1378"/>
              <a:ext cx="206" cy="0"/>
            </a:xfrm>
            <a:prstGeom prst="line">
              <a:avLst/>
            </a:prstGeom>
            <a:noFill/>
            <a:ln w="19050" algn="ctr">
              <a:solidFill>
                <a:srgbClr val="A50021"/>
              </a:solidFill>
              <a:round/>
              <a:headEnd/>
              <a:tailEnd/>
            </a:ln>
          </p:spPr>
        </p:cxnSp>
        <p:cxnSp>
          <p:nvCxnSpPr>
            <p:cNvPr id="12314" name="Gerade Verbindung 31"/>
            <p:cNvCxnSpPr>
              <a:cxnSpLocks noChangeShapeType="1"/>
            </p:cNvCxnSpPr>
            <p:nvPr/>
          </p:nvCxnSpPr>
          <p:spPr bwMode="auto">
            <a:xfrm>
              <a:off x="5" y="1735"/>
              <a:ext cx="206" cy="0"/>
            </a:xfrm>
            <a:prstGeom prst="line">
              <a:avLst/>
            </a:prstGeom>
            <a:noFill/>
            <a:ln w="19050" algn="ctr">
              <a:solidFill>
                <a:srgbClr val="A50021"/>
              </a:solidFill>
              <a:round/>
              <a:headEnd/>
              <a:tailEnd/>
            </a:ln>
          </p:spPr>
        </p:cxnSp>
        <p:cxnSp>
          <p:nvCxnSpPr>
            <p:cNvPr id="12315" name="Gerade Verbindung 36"/>
            <p:cNvCxnSpPr>
              <a:cxnSpLocks noChangeShapeType="1"/>
            </p:cNvCxnSpPr>
            <p:nvPr/>
          </p:nvCxnSpPr>
          <p:spPr bwMode="auto">
            <a:xfrm>
              <a:off x="5" y="2166"/>
              <a:ext cx="206" cy="0"/>
            </a:xfrm>
            <a:prstGeom prst="line">
              <a:avLst/>
            </a:prstGeom>
            <a:noFill/>
            <a:ln w="19050" algn="ctr">
              <a:solidFill>
                <a:srgbClr val="A50021"/>
              </a:solidFill>
              <a:round/>
              <a:headEnd/>
              <a:tailEnd/>
            </a:ln>
          </p:spPr>
        </p:cxnSp>
        <p:cxnSp>
          <p:nvCxnSpPr>
            <p:cNvPr id="12316" name="Gerade Verbindung 37"/>
            <p:cNvCxnSpPr>
              <a:cxnSpLocks noChangeShapeType="1"/>
            </p:cNvCxnSpPr>
            <p:nvPr/>
          </p:nvCxnSpPr>
          <p:spPr bwMode="auto">
            <a:xfrm>
              <a:off x="5" y="2252"/>
              <a:ext cx="206" cy="0"/>
            </a:xfrm>
            <a:prstGeom prst="line">
              <a:avLst/>
            </a:prstGeom>
            <a:noFill/>
            <a:ln w="19050" algn="ctr">
              <a:solidFill>
                <a:srgbClr val="A50021"/>
              </a:solidFill>
              <a:round/>
              <a:headEnd/>
              <a:tailEnd/>
            </a:ln>
          </p:spPr>
        </p:cxnSp>
        <p:cxnSp>
          <p:nvCxnSpPr>
            <p:cNvPr id="12317" name="Gerade Verbindung 42"/>
            <p:cNvCxnSpPr>
              <a:cxnSpLocks noChangeShapeType="1"/>
            </p:cNvCxnSpPr>
            <p:nvPr/>
          </p:nvCxnSpPr>
          <p:spPr bwMode="auto">
            <a:xfrm>
              <a:off x="5" y="2695"/>
              <a:ext cx="206" cy="0"/>
            </a:xfrm>
            <a:prstGeom prst="line">
              <a:avLst/>
            </a:prstGeom>
            <a:noFill/>
            <a:ln w="19050" algn="ctr">
              <a:solidFill>
                <a:srgbClr val="A50021"/>
              </a:solidFill>
              <a:round/>
              <a:headEnd/>
              <a:tailEnd/>
            </a:ln>
          </p:spPr>
        </p:cxnSp>
        <p:cxnSp>
          <p:nvCxnSpPr>
            <p:cNvPr id="12318" name="Gerade Verbindung 46"/>
            <p:cNvCxnSpPr>
              <a:cxnSpLocks noChangeShapeType="1"/>
            </p:cNvCxnSpPr>
            <p:nvPr/>
          </p:nvCxnSpPr>
          <p:spPr bwMode="auto">
            <a:xfrm>
              <a:off x="5" y="3040"/>
              <a:ext cx="206" cy="0"/>
            </a:xfrm>
            <a:prstGeom prst="line">
              <a:avLst/>
            </a:prstGeom>
            <a:noFill/>
            <a:ln w="19050" algn="ctr">
              <a:solidFill>
                <a:srgbClr val="A50021"/>
              </a:solidFill>
              <a:round/>
              <a:headEnd/>
              <a:tailEnd/>
            </a:ln>
          </p:spPr>
        </p:cxnSp>
        <p:cxnSp>
          <p:nvCxnSpPr>
            <p:cNvPr id="12319" name="Gerade Verbindung 50"/>
            <p:cNvCxnSpPr>
              <a:cxnSpLocks noChangeShapeType="1"/>
            </p:cNvCxnSpPr>
            <p:nvPr/>
          </p:nvCxnSpPr>
          <p:spPr bwMode="auto">
            <a:xfrm>
              <a:off x="5" y="3396"/>
              <a:ext cx="206" cy="0"/>
            </a:xfrm>
            <a:prstGeom prst="line">
              <a:avLst/>
            </a:prstGeom>
            <a:noFill/>
            <a:ln w="19050" algn="ctr">
              <a:solidFill>
                <a:srgbClr val="A50021"/>
              </a:solidFill>
              <a:round/>
              <a:headEnd/>
              <a:tailEnd/>
            </a:ln>
          </p:spPr>
        </p:cxnSp>
        <p:cxnSp>
          <p:nvCxnSpPr>
            <p:cNvPr id="12320" name="Gerade Verbindung 51"/>
            <p:cNvCxnSpPr>
              <a:cxnSpLocks noChangeShapeType="1"/>
            </p:cNvCxnSpPr>
            <p:nvPr/>
          </p:nvCxnSpPr>
          <p:spPr bwMode="auto">
            <a:xfrm>
              <a:off x="5" y="3483"/>
              <a:ext cx="206" cy="0"/>
            </a:xfrm>
            <a:prstGeom prst="line">
              <a:avLst/>
            </a:prstGeom>
            <a:noFill/>
            <a:ln w="57150" algn="ctr">
              <a:solidFill>
                <a:srgbClr val="A50021"/>
              </a:solidFill>
              <a:round/>
              <a:headEnd/>
              <a:tailEnd/>
            </a:ln>
          </p:spPr>
        </p:cxnSp>
        <p:cxnSp>
          <p:nvCxnSpPr>
            <p:cNvPr id="12321" name="Gerade Verbindung 52"/>
            <p:cNvCxnSpPr>
              <a:cxnSpLocks noChangeShapeType="1"/>
            </p:cNvCxnSpPr>
            <p:nvPr/>
          </p:nvCxnSpPr>
          <p:spPr bwMode="auto">
            <a:xfrm>
              <a:off x="5" y="3569"/>
              <a:ext cx="206" cy="0"/>
            </a:xfrm>
            <a:prstGeom prst="line">
              <a:avLst/>
            </a:prstGeom>
            <a:noFill/>
            <a:ln w="19050" algn="ctr">
              <a:solidFill>
                <a:srgbClr val="A50021"/>
              </a:solidFill>
              <a:round/>
              <a:headEnd/>
              <a:tailEnd/>
            </a:ln>
          </p:spPr>
        </p:cxnSp>
        <p:cxnSp>
          <p:nvCxnSpPr>
            <p:cNvPr id="12322" name="Gerade Verbindung 53"/>
            <p:cNvCxnSpPr>
              <a:cxnSpLocks noChangeShapeType="1"/>
            </p:cNvCxnSpPr>
            <p:nvPr/>
          </p:nvCxnSpPr>
          <p:spPr bwMode="auto">
            <a:xfrm>
              <a:off x="5" y="3655"/>
              <a:ext cx="206" cy="0"/>
            </a:xfrm>
            <a:prstGeom prst="line">
              <a:avLst/>
            </a:prstGeom>
            <a:noFill/>
            <a:ln w="57150" algn="ctr">
              <a:solidFill>
                <a:srgbClr val="A50021"/>
              </a:solidFill>
              <a:round/>
              <a:headEnd/>
              <a:tailEnd/>
            </a:ln>
          </p:spPr>
        </p:cxnSp>
        <p:cxnSp>
          <p:nvCxnSpPr>
            <p:cNvPr id="12323" name="Gerade Verbindung 54"/>
            <p:cNvCxnSpPr>
              <a:cxnSpLocks noChangeShapeType="1"/>
            </p:cNvCxnSpPr>
            <p:nvPr/>
          </p:nvCxnSpPr>
          <p:spPr bwMode="auto">
            <a:xfrm>
              <a:off x="5" y="3741"/>
              <a:ext cx="206" cy="0"/>
            </a:xfrm>
            <a:prstGeom prst="line">
              <a:avLst/>
            </a:prstGeom>
            <a:noFill/>
            <a:ln w="57150" algn="ctr">
              <a:solidFill>
                <a:srgbClr val="A50021"/>
              </a:solidFill>
              <a:round/>
              <a:headEnd/>
              <a:tailEnd/>
            </a:ln>
          </p:spPr>
        </p:cxnSp>
        <p:cxnSp>
          <p:nvCxnSpPr>
            <p:cNvPr id="12324" name="Gerade Verbindung 55"/>
            <p:cNvCxnSpPr>
              <a:cxnSpLocks noChangeShapeType="1"/>
            </p:cNvCxnSpPr>
            <p:nvPr/>
          </p:nvCxnSpPr>
          <p:spPr bwMode="auto">
            <a:xfrm>
              <a:off x="5" y="3828"/>
              <a:ext cx="206" cy="0"/>
            </a:xfrm>
            <a:prstGeom prst="line">
              <a:avLst/>
            </a:prstGeom>
            <a:noFill/>
            <a:ln w="57150" algn="ctr">
              <a:solidFill>
                <a:srgbClr val="A50021"/>
              </a:solidFill>
              <a:round/>
              <a:headEnd/>
              <a:tailEnd/>
            </a:ln>
          </p:spPr>
        </p:cxnSp>
        <p:cxnSp>
          <p:nvCxnSpPr>
            <p:cNvPr id="12325" name="Gerade Verbindung 56"/>
            <p:cNvCxnSpPr>
              <a:cxnSpLocks noChangeShapeType="1"/>
            </p:cNvCxnSpPr>
            <p:nvPr/>
          </p:nvCxnSpPr>
          <p:spPr bwMode="auto">
            <a:xfrm>
              <a:off x="5" y="3899"/>
              <a:ext cx="206" cy="0"/>
            </a:xfrm>
            <a:prstGeom prst="line">
              <a:avLst/>
            </a:prstGeom>
            <a:noFill/>
            <a:ln w="19050" algn="ctr">
              <a:solidFill>
                <a:srgbClr val="A50021"/>
              </a:solidFill>
              <a:round/>
              <a:headEnd/>
              <a:tailEnd/>
            </a:ln>
          </p:spPr>
        </p:cxnSp>
      </p:grpSp>
      <p:sp>
        <p:nvSpPr>
          <p:cNvPr id="12305" name="Textfeld 32"/>
          <p:cNvSpPr txBox="1">
            <a:spLocks noChangeArrowheads="1"/>
          </p:cNvSpPr>
          <p:nvPr/>
        </p:nvSpPr>
        <p:spPr bwMode="auto">
          <a:xfrm>
            <a:off x="5486400" y="1587500"/>
            <a:ext cx="457200" cy="427038"/>
          </a:xfrm>
          <a:prstGeom prst="rect">
            <a:avLst/>
          </a:prstGeom>
          <a:solidFill>
            <a:srgbClr val="006FC2"/>
          </a:solidFill>
          <a:ln w="9525">
            <a:noFill/>
            <a:miter lim="800000"/>
            <a:headEnd/>
            <a:tailEnd/>
          </a:ln>
        </p:spPr>
        <p:txBody>
          <a:bodyPr>
            <a:spAutoFit/>
          </a:bodyPr>
          <a:lstStyle/>
          <a:p>
            <a:pPr algn="ctr" eaLnBrk="1" hangingPunct="1"/>
            <a:r>
              <a:rPr lang="en-US" sz="2200">
                <a:solidFill>
                  <a:schemeClr val="bg1"/>
                </a:solidFill>
              </a:rPr>
              <a:t>J</a:t>
            </a:r>
            <a:endParaRPr lang="de-DE" sz="2200">
              <a:solidFill>
                <a:schemeClr val="bg1"/>
              </a:solidFill>
            </a:endParaRPr>
          </a:p>
        </p:txBody>
      </p:sp>
      <p:sp>
        <p:nvSpPr>
          <p:cNvPr id="47" name="Titel 46"/>
          <p:cNvSpPr>
            <a:spLocks noGrp="1"/>
          </p:cNvSpPr>
          <p:nvPr>
            <p:ph type="title"/>
          </p:nvPr>
        </p:nvSpPr>
        <p:spPr/>
        <p:txBody>
          <a:bodyPr/>
          <a:lstStyle/>
          <a:p>
            <a:r>
              <a:rPr lang="de-DE" smtClean="0"/>
              <a:t>Begin of Charmonium Spectroscopy</a:t>
            </a:r>
            <a:endParaRPr lang="en-US"/>
          </a:p>
        </p:txBody>
      </p:sp>
      <p:pic>
        <p:nvPicPr>
          <p:cNvPr id="57" name="Picture 3"/>
          <p:cNvPicPr>
            <a:picLocks noChangeAspect="1" noChangeArrowheads="1"/>
          </p:cNvPicPr>
          <p:nvPr/>
        </p:nvPicPr>
        <p:blipFill>
          <a:blip r:embed="rId4" cstate="print"/>
          <a:srcRect/>
          <a:stretch>
            <a:fillRect/>
          </a:stretch>
        </p:blipFill>
        <p:spPr bwMode="auto">
          <a:xfrm>
            <a:off x="2286000" y="1627291"/>
            <a:ext cx="2971800" cy="3122701"/>
          </a:xfrm>
          <a:prstGeom prst="rect">
            <a:avLst/>
          </a:prstGeom>
          <a:noFill/>
          <a:ln w="9525">
            <a:noFill/>
            <a:miter lim="800000"/>
            <a:headEnd/>
            <a:tailEnd/>
          </a:ln>
        </p:spPr>
      </p:pic>
      <p:sp>
        <p:nvSpPr>
          <p:cNvPr id="12304" name="Textfeld 32"/>
          <p:cNvSpPr txBox="1">
            <a:spLocks noChangeArrowheads="1"/>
          </p:cNvSpPr>
          <p:nvPr/>
        </p:nvSpPr>
        <p:spPr bwMode="auto">
          <a:xfrm>
            <a:off x="2710542" y="1587500"/>
            <a:ext cx="460896" cy="430887"/>
          </a:xfrm>
          <a:prstGeom prst="rect">
            <a:avLst/>
          </a:prstGeom>
          <a:solidFill>
            <a:srgbClr val="006FC2"/>
          </a:solidFill>
          <a:ln w="9525">
            <a:noFill/>
            <a:miter lim="800000"/>
            <a:headEnd/>
            <a:tailEnd/>
          </a:ln>
        </p:spPr>
        <p:txBody>
          <a:bodyPr wrap="square">
            <a:spAutoFit/>
          </a:bodyPr>
          <a:lstStyle/>
          <a:p>
            <a:pPr algn="ctr" eaLnBrk="1" hangingPunct="1"/>
            <a:r>
              <a:rPr lang="el-GR" sz="2200" smtClean="0">
                <a:solidFill>
                  <a:schemeClr val="bg1"/>
                </a:solidFill>
              </a:rPr>
              <a:t>ψ</a:t>
            </a:r>
            <a:endParaRPr lang="de-DE" sz="220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el 46"/>
          <p:cNvSpPr>
            <a:spLocks noGrp="1"/>
          </p:cNvSpPr>
          <p:nvPr>
            <p:ph type="title"/>
          </p:nvPr>
        </p:nvSpPr>
        <p:spPr/>
        <p:txBody>
          <a:bodyPr/>
          <a:lstStyle/>
          <a:p>
            <a:r>
              <a:rPr lang="en-US" smtClean="0"/>
              <a:t>New Charmonium-like Discoveries</a:t>
            </a:r>
            <a:endParaRPr lang="en-US"/>
          </a:p>
        </p:txBody>
      </p:sp>
      <p:pic>
        <p:nvPicPr>
          <p:cNvPr id="38" name="Picture 5"/>
          <p:cNvPicPr>
            <a:picLocks noChangeAspect="1" noChangeArrowheads="1"/>
          </p:cNvPicPr>
          <p:nvPr/>
        </p:nvPicPr>
        <p:blipFill>
          <a:blip r:embed="rId4" cstate="print"/>
          <a:srcRect l="77158"/>
          <a:stretch>
            <a:fillRect/>
          </a:stretch>
        </p:blipFill>
        <p:spPr bwMode="auto">
          <a:xfrm>
            <a:off x="8096143" y="1628800"/>
            <a:ext cx="204788" cy="330200"/>
          </a:xfrm>
          <a:prstGeom prst="rect">
            <a:avLst/>
          </a:prstGeom>
          <a:noFill/>
          <a:ln w="9525">
            <a:noFill/>
            <a:miter lim="800000"/>
            <a:headEnd/>
            <a:tailEnd/>
          </a:ln>
          <a:effectLst/>
        </p:spPr>
      </p:pic>
      <p:graphicFrame>
        <p:nvGraphicFramePr>
          <p:cNvPr id="39" name="Tabelle 38"/>
          <p:cNvGraphicFramePr>
            <a:graphicFrameLocks noGrp="1"/>
          </p:cNvGraphicFramePr>
          <p:nvPr/>
        </p:nvGraphicFramePr>
        <p:xfrm>
          <a:off x="549366" y="1068779"/>
          <a:ext cx="8046720" cy="5213268"/>
        </p:xfrm>
        <a:graphic>
          <a:graphicData uri="http://schemas.openxmlformats.org/drawingml/2006/table">
            <a:tbl>
              <a:tblPr firstRow="1" bandRow="1">
                <a:tableStyleId>{8A107856-5554-42FB-B03E-39F5DBC370BA}</a:tableStyleId>
              </a:tblPr>
              <a:tblGrid>
                <a:gridCol w="2011680"/>
                <a:gridCol w="2011680"/>
                <a:gridCol w="2011680"/>
                <a:gridCol w="2011680"/>
              </a:tblGrid>
              <a:tr h="1737756">
                <a:tc>
                  <a:txBody>
                    <a:bodyPr/>
                    <a:lstStyle/>
                    <a:p>
                      <a:pPr algn="ctr">
                        <a:spcBef>
                          <a:spcPts val="600"/>
                        </a:spcBef>
                      </a:pPr>
                      <a:r>
                        <a:rPr lang="en-US" sz="2000" b="0" smtClean="0">
                          <a:solidFill>
                            <a:srgbClr val="A50021"/>
                          </a:solidFill>
                        </a:rPr>
                        <a:t>X(3872)</a:t>
                      </a:r>
                    </a:p>
                    <a:p>
                      <a:pPr algn="ctr">
                        <a:spcBef>
                          <a:spcPts val="600"/>
                        </a:spcBef>
                      </a:pPr>
                      <a:r>
                        <a:rPr lang="en-US" sz="1100" b="0" smtClean="0">
                          <a:solidFill>
                            <a:schemeClr val="tx1"/>
                          </a:solidFill>
                        </a:rPr>
                        <a:t>PRL 91,262001 (2003)</a:t>
                      </a:r>
                      <a:endParaRPr lang="en-US" sz="1100" b="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spcBef>
                          <a:spcPts val="600"/>
                        </a:spcBef>
                      </a:pPr>
                      <a:r>
                        <a:rPr lang="en-US" sz="2000" b="0" smtClean="0">
                          <a:solidFill>
                            <a:srgbClr val="A50021"/>
                          </a:solidFill>
                        </a:rPr>
                        <a:t>X(3940)</a:t>
                      </a:r>
                    </a:p>
                    <a:p>
                      <a:pPr marL="0" marR="0" indent="0" algn="ctr" defTabSz="914400" rtl="0" eaLnBrk="1" fontAlgn="auto" latinLnBrk="0" hangingPunct="1">
                        <a:lnSpc>
                          <a:spcPct val="100000"/>
                        </a:lnSpc>
                        <a:spcBef>
                          <a:spcPts val="600"/>
                        </a:spcBef>
                        <a:spcAft>
                          <a:spcPts val="0"/>
                        </a:spcAft>
                        <a:buClrTx/>
                        <a:buSzTx/>
                        <a:buFontTx/>
                        <a:buNone/>
                        <a:tabLst/>
                        <a:defRPr/>
                      </a:pPr>
                      <a:r>
                        <a:rPr lang="en-US" sz="1100" b="0" smtClean="0">
                          <a:solidFill>
                            <a:schemeClr val="tx1"/>
                          </a:solidFill>
                        </a:rPr>
                        <a:t>PRL 98,082001 (2007)</a:t>
                      </a:r>
                    </a:p>
                    <a:p>
                      <a:pPr algn="ctr">
                        <a:spcBef>
                          <a:spcPts val="600"/>
                        </a:spcBef>
                      </a:pPr>
                      <a:endParaRPr lang="en-US" sz="2000" b="0" smtClean="0">
                        <a:solidFill>
                          <a:srgbClr val="A5002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spcBef>
                          <a:spcPts val="600"/>
                        </a:spcBef>
                      </a:pPr>
                      <a:r>
                        <a:rPr lang="en-US" sz="2000" b="0" smtClean="0">
                          <a:solidFill>
                            <a:srgbClr val="A50021"/>
                          </a:solidFill>
                        </a:rPr>
                        <a:t>Y(3940)</a:t>
                      </a:r>
                    </a:p>
                    <a:p>
                      <a:pPr marL="0" marR="0" indent="0" algn="ctr" defTabSz="914400" rtl="0" eaLnBrk="1" fontAlgn="auto" latinLnBrk="0" hangingPunct="1">
                        <a:lnSpc>
                          <a:spcPct val="100000"/>
                        </a:lnSpc>
                        <a:spcBef>
                          <a:spcPts val="600"/>
                        </a:spcBef>
                        <a:spcAft>
                          <a:spcPts val="0"/>
                        </a:spcAft>
                        <a:buClrTx/>
                        <a:buSzTx/>
                        <a:buFontTx/>
                        <a:buNone/>
                        <a:tabLst/>
                        <a:defRPr/>
                      </a:pPr>
                      <a:r>
                        <a:rPr lang="en-US" sz="1100" b="0" smtClean="0">
                          <a:solidFill>
                            <a:schemeClr val="tx1"/>
                          </a:solidFill>
                        </a:rPr>
                        <a:t>PRL 94,182002 (2005)</a:t>
                      </a:r>
                    </a:p>
                    <a:p>
                      <a:pPr algn="ctr">
                        <a:spcBef>
                          <a:spcPts val="600"/>
                        </a:spcBef>
                      </a:pPr>
                      <a:endParaRPr lang="en-US" sz="2000" b="0">
                        <a:solidFill>
                          <a:srgbClr val="A5002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spcBef>
                          <a:spcPts val="600"/>
                        </a:spcBef>
                      </a:pPr>
                      <a:r>
                        <a:rPr lang="en-US" sz="2000" b="0" smtClean="0">
                          <a:solidFill>
                            <a:srgbClr val="A50021"/>
                          </a:solidFill>
                        </a:rPr>
                        <a:t>X(3915)</a:t>
                      </a:r>
                    </a:p>
                    <a:p>
                      <a:pPr marL="0" marR="0" indent="0" algn="ctr" defTabSz="914400" rtl="0" eaLnBrk="1" fontAlgn="auto" latinLnBrk="0" hangingPunct="1">
                        <a:lnSpc>
                          <a:spcPct val="100000"/>
                        </a:lnSpc>
                        <a:spcBef>
                          <a:spcPts val="600"/>
                        </a:spcBef>
                        <a:spcAft>
                          <a:spcPts val="0"/>
                        </a:spcAft>
                        <a:buClrTx/>
                        <a:buSzTx/>
                        <a:buFontTx/>
                        <a:buNone/>
                        <a:tabLst/>
                        <a:defRPr/>
                      </a:pPr>
                      <a:r>
                        <a:rPr lang="en-US" sz="1100" b="0" smtClean="0">
                          <a:solidFill>
                            <a:schemeClr val="tx1"/>
                          </a:solidFill>
                        </a:rPr>
                        <a:t>PRL 104,092001 (2010)</a:t>
                      </a:r>
                    </a:p>
                    <a:p>
                      <a:pPr algn="ctr">
                        <a:spcBef>
                          <a:spcPts val="600"/>
                        </a:spcBef>
                      </a:pPr>
                      <a:endParaRPr lang="en-US" sz="2000" b="0">
                        <a:solidFill>
                          <a:srgbClr val="A5002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1737756">
                <a:tc>
                  <a:txBody>
                    <a:bodyPr/>
                    <a:lstStyle/>
                    <a:p>
                      <a:pPr algn="ctr">
                        <a:spcBef>
                          <a:spcPts val="600"/>
                        </a:spcBef>
                      </a:pPr>
                      <a:r>
                        <a:rPr lang="en-US" sz="2000" b="0" smtClean="0">
                          <a:solidFill>
                            <a:srgbClr val="A50021"/>
                          </a:solidFill>
                        </a:rPr>
                        <a:t>Y(4260)</a:t>
                      </a:r>
                    </a:p>
                    <a:p>
                      <a:pPr marL="0" marR="0" indent="0" algn="ctr" defTabSz="914400" rtl="0" eaLnBrk="1" fontAlgn="auto" latinLnBrk="0" hangingPunct="1">
                        <a:lnSpc>
                          <a:spcPct val="100000"/>
                        </a:lnSpc>
                        <a:spcBef>
                          <a:spcPts val="600"/>
                        </a:spcBef>
                        <a:spcAft>
                          <a:spcPts val="0"/>
                        </a:spcAft>
                        <a:buClrTx/>
                        <a:buSzTx/>
                        <a:buFontTx/>
                        <a:buNone/>
                        <a:tabLst/>
                        <a:defRPr/>
                      </a:pPr>
                      <a:r>
                        <a:rPr lang="en-US" sz="1100" b="0" smtClean="0">
                          <a:solidFill>
                            <a:schemeClr val="tx1"/>
                          </a:solidFill>
                        </a:rPr>
                        <a:t>PRL 95,142001 (2005)</a:t>
                      </a:r>
                    </a:p>
                    <a:p>
                      <a:pPr algn="ctr">
                        <a:spcBef>
                          <a:spcPts val="600"/>
                        </a:spcBef>
                      </a:pPr>
                      <a:endParaRPr lang="en-US" sz="2000" b="0">
                        <a:solidFill>
                          <a:srgbClr val="A5002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spcBef>
                          <a:spcPts val="600"/>
                        </a:spcBef>
                      </a:pPr>
                      <a:r>
                        <a:rPr lang="en-US" sz="2000" b="0" smtClean="0">
                          <a:solidFill>
                            <a:srgbClr val="A50021"/>
                          </a:solidFill>
                        </a:rPr>
                        <a:t>Y(4350)</a:t>
                      </a:r>
                    </a:p>
                    <a:p>
                      <a:pPr marL="0" marR="0" indent="0" algn="ctr" defTabSz="914400" rtl="0" eaLnBrk="1" fontAlgn="auto" latinLnBrk="0" hangingPunct="1">
                        <a:lnSpc>
                          <a:spcPct val="100000"/>
                        </a:lnSpc>
                        <a:spcBef>
                          <a:spcPts val="600"/>
                        </a:spcBef>
                        <a:spcAft>
                          <a:spcPts val="0"/>
                        </a:spcAft>
                        <a:buClrTx/>
                        <a:buSzTx/>
                        <a:buFontTx/>
                        <a:buNone/>
                        <a:tabLst/>
                        <a:defRPr/>
                      </a:pPr>
                      <a:r>
                        <a:rPr lang="en-US" sz="1100" b="0" smtClean="0">
                          <a:solidFill>
                            <a:schemeClr val="tx1"/>
                          </a:solidFill>
                        </a:rPr>
                        <a:t>PRL 98,212001 (2007)</a:t>
                      </a:r>
                    </a:p>
                    <a:p>
                      <a:pPr algn="ctr">
                        <a:spcBef>
                          <a:spcPts val="600"/>
                        </a:spcBef>
                      </a:pPr>
                      <a:endParaRPr lang="en-US" sz="2000" b="0">
                        <a:solidFill>
                          <a:srgbClr val="A5002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spcBef>
                          <a:spcPts val="600"/>
                        </a:spcBef>
                      </a:pPr>
                      <a:r>
                        <a:rPr lang="en-US" sz="2000" b="0" smtClean="0">
                          <a:solidFill>
                            <a:srgbClr val="A50021"/>
                          </a:solidFill>
                        </a:rPr>
                        <a:t>Y(4008)</a:t>
                      </a:r>
                    </a:p>
                    <a:p>
                      <a:pPr marL="0" marR="0" indent="0" algn="ctr" defTabSz="914400" rtl="0" eaLnBrk="1" fontAlgn="auto" latinLnBrk="0" hangingPunct="1">
                        <a:lnSpc>
                          <a:spcPct val="100000"/>
                        </a:lnSpc>
                        <a:spcBef>
                          <a:spcPts val="600"/>
                        </a:spcBef>
                        <a:spcAft>
                          <a:spcPts val="0"/>
                        </a:spcAft>
                        <a:buClrTx/>
                        <a:buSzTx/>
                        <a:buFontTx/>
                        <a:buNone/>
                        <a:tabLst/>
                        <a:defRPr/>
                      </a:pPr>
                      <a:r>
                        <a:rPr lang="en-US" sz="1100" b="0" smtClean="0">
                          <a:solidFill>
                            <a:schemeClr val="tx1"/>
                          </a:solidFill>
                        </a:rPr>
                        <a:t>PRL 99,182004 (2007)</a:t>
                      </a:r>
                    </a:p>
                    <a:p>
                      <a:pPr algn="ctr">
                        <a:spcBef>
                          <a:spcPts val="600"/>
                        </a:spcBef>
                      </a:pPr>
                      <a:endParaRPr lang="en-US" sz="2000" b="0">
                        <a:solidFill>
                          <a:srgbClr val="A5002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spcBef>
                          <a:spcPts val="600"/>
                        </a:spcBef>
                      </a:pPr>
                      <a:r>
                        <a:rPr lang="en-US" sz="2000" b="0" smtClean="0">
                          <a:solidFill>
                            <a:srgbClr val="A50021"/>
                          </a:solidFill>
                        </a:rPr>
                        <a:t>Y(4660)</a:t>
                      </a:r>
                    </a:p>
                    <a:p>
                      <a:pPr marL="0" marR="0" indent="0" algn="ctr" defTabSz="914400" rtl="0" eaLnBrk="1" fontAlgn="auto" latinLnBrk="0" hangingPunct="1">
                        <a:lnSpc>
                          <a:spcPct val="100000"/>
                        </a:lnSpc>
                        <a:spcBef>
                          <a:spcPts val="600"/>
                        </a:spcBef>
                        <a:spcAft>
                          <a:spcPts val="0"/>
                        </a:spcAft>
                        <a:buClrTx/>
                        <a:buSzTx/>
                        <a:buFontTx/>
                        <a:buNone/>
                        <a:tabLst/>
                        <a:defRPr/>
                      </a:pPr>
                      <a:r>
                        <a:rPr lang="en-US" sz="1100" b="0" smtClean="0">
                          <a:solidFill>
                            <a:schemeClr val="tx1"/>
                          </a:solidFill>
                        </a:rPr>
                        <a:t>PRL 99,142002 (2007)</a:t>
                      </a:r>
                    </a:p>
                    <a:p>
                      <a:pPr algn="ctr">
                        <a:spcBef>
                          <a:spcPts val="600"/>
                        </a:spcBef>
                      </a:pPr>
                      <a:endParaRPr lang="en-US" sz="2000" b="0">
                        <a:solidFill>
                          <a:srgbClr val="A5002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1737756">
                <a:tc>
                  <a:txBody>
                    <a:bodyPr/>
                    <a:lstStyle/>
                    <a:p>
                      <a:pPr algn="ctr">
                        <a:spcBef>
                          <a:spcPts val="600"/>
                        </a:spcBef>
                      </a:pPr>
                      <a:r>
                        <a:rPr lang="en-US" sz="2000" b="0" smtClean="0">
                          <a:solidFill>
                            <a:srgbClr val="A50021"/>
                          </a:solidFill>
                        </a:rPr>
                        <a:t>Z(4430)</a:t>
                      </a:r>
                      <a:r>
                        <a:rPr lang="en-US" sz="2000" b="0" baseline="30000" smtClean="0">
                          <a:solidFill>
                            <a:srgbClr val="A50021"/>
                          </a:solidFill>
                          <a:latin typeface="VerdanaEqn" pitchFamily="34" charset="0"/>
                        </a:rPr>
                        <a:t>-</a:t>
                      </a:r>
                    </a:p>
                    <a:p>
                      <a:pPr marL="0" marR="0" indent="0" algn="ctr" defTabSz="914400" rtl="0" eaLnBrk="1" fontAlgn="auto" latinLnBrk="0" hangingPunct="1">
                        <a:lnSpc>
                          <a:spcPct val="100000"/>
                        </a:lnSpc>
                        <a:spcBef>
                          <a:spcPts val="600"/>
                        </a:spcBef>
                        <a:spcAft>
                          <a:spcPts val="0"/>
                        </a:spcAft>
                        <a:buClrTx/>
                        <a:buSzTx/>
                        <a:buFontTx/>
                        <a:buNone/>
                        <a:tabLst/>
                        <a:defRPr/>
                      </a:pPr>
                      <a:r>
                        <a:rPr lang="en-US" sz="1100" b="0" smtClean="0">
                          <a:solidFill>
                            <a:schemeClr val="tx1"/>
                          </a:solidFill>
                        </a:rPr>
                        <a:t>PRL 100,142001 (2008)</a:t>
                      </a:r>
                    </a:p>
                    <a:p>
                      <a:pPr algn="ctr">
                        <a:spcBef>
                          <a:spcPts val="600"/>
                        </a:spcBef>
                      </a:pPr>
                      <a:endParaRPr lang="en-US" sz="2000" b="0">
                        <a:solidFill>
                          <a:srgbClr val="A5002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spcBef>
                          <a:spcPts val="600"/>
                        </a:spcBef>
                      </a:pPr>
                      <a:r>
                        <a:rPr lang="en-US" sz="2000" b="0" smtClean="0">
                          <a:solidFill>
                            <a:srgbClr val="A50021"/>
                          </a:solidFill>
                        </a:rPr>
                        <a:t>Z</a:t>
                      </a:r>
                      <a:r>
                        <a:rPr lang="en-US" sz="2000" b="0" baseline="-25000" smtClean="0">
                          <a:solidFill>
                            <a:srgbClr val="A50021"/>
                          </a:solidFill>
                        </a:rPr>
                        <a:t>1</a:t>
                      </a:r>
                      <a:r>
                        <a:rPr lang="en-US" sz="2000" b="0" baseline="30000" smtClean="0">
                          <a:solidFill>
                            <a:srgbClr val="A50021"/>
                          </a:solidFill>
                          <a:latin typeface="VerdanaEqn" pitchFamily="34" charset="0"/>
                        </a:rPr>
                        <a:t>-</a:t>
                      </a:r>
                      <a:r>
                        <a:rPr lang="en-US" sz="2000" b="0" baseline="0" smtClean="0">
                          <a:solidFill>
                            <a:srgbClr val="A50021"/>
                          </a:solidFill>
                        </a:rPr>
                        <a:t> &amp; Z</a:t>
                      </a:r>
                      <a:r>
                        <a:rPr lang="en-US" sz="2000" b="0" baseline="-25000" smtClean="0">
                          <a:solidFill>
                            <a:srgbClr val="A50021"/>
                          </a:solidFill>
                        </a:rPr>
                        <a:t>2</a:t>
                      </a:r>
                      <a:r>
                        <a:rPr lang="en-US" sz="2000" b="0" baseline="30000" smtClean="0">
                          <a:solidFill>
                            <a:srgbClr val="A50021"/>
                          </a:solidFill>
                          <a:latin typeface="VerdanaEqn" pitchFamily="34" charset="0"/>
                        </a:rPr>
                        <a:t>-</a:t>
                      </a:r>
                      <a:endParaRPr lang="en-US" sz="2000" b="0" baseline="30000" smtClean="0">
                        <a:solidFill>
                          <a:srgbClr val="A50021"/>
                        </a:solidFill>
                      </a:endParaRPr>
                    </a:p>
                    <a:p>
                      <a:pPr marL="0" marR="0" indent="0" algn="ctr" defTabSz="914400" rtl="0" eaLnBrk="1" fontAlgn="auto" latinLnBrk="0" hangingPunct="1">
                        <a:lnSpc>
                          <a:spcPct val="100000"/>
                        </a:lnSpc>
                        <a:spcBef>
                          <a:spcPts val="600"/>
                        </a:spcBef>
                        <a:spcAft>
                          <a:spcPts val="0"/>
                        </a:spcAft>
                        <a:buClrTx/>
                        <a:buSzTx/>
                        <a:buFontTx/>
                        <a:buNone/>
                        <a:tabLst/>
                        <a:defRPr/>
                      </a:pPr>
                      <a:r>
                        <a:rPr lang="en-US" sz="1100" b="0" smtClean="0">
                          <a:solidFill>
                            <a:schemeClr val="tx1"/>
                          </a:solidFill>
                        </a:rPr>
                        <a:t>PRD 78,072004 (2008)</a:t>
                      </a:r>
                    </a:p>
                    <a:p>
                      <a:pPr algn="ctr">
                        <a:spcBef>
                          <a:spcPts val="600"/>
                        </a:spcBef>
                      </a:pPr>
                      <a:endParaRPr lang="en-US" sz="2000" b="0">
                        <a:solidFill>
                          <a:srgbClr val="A5002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spcBef>
                          <a:spcPts val="600"/>
                        </a:spcBef>
                      </a:pPr>
                      <a:r>
                        <a:rPr lang="en-US" sz="2000" b="0" smtClean="0">
                          <a:solidFill>
                            <a:srgbClr val="A50021"/>
                          </a:solidFill>
                        </a:rPr>
                        <a:t>Y(4140)</a:t>
                      </a:r>
                    </a:p>
                    <a:p>
                      <a:pPr marL="0" marR="0" indent="0" algn="ctr" defTabSz="914400" rtl="0" eaLnBrk="1" fontAlgn="auto" latinLnBrk="0" hangingPunct="1">
                        <a:lnSpc>
                          <a:spcPct val="100000"/>
                        </a:lnSpc>
                        <a:spcBef>
                          <a:spcPts val="600"/>
                        </a:spcBef>
                        <a:spcAft>
                          <a:spcPts val="0"/>
                        </a:spcAft>
                        <a:buClrTx/>
                        <a:buSzTx/>
                        <a:buFontTx/>
                        <a:buNone/>
                        <a:tabLst/>
                        <a:defRPr/>
                      </a:pPr>
                      <a:r>
                        <a:rPr lang="en-US" sz="1100" b="0" smtClean="0">
                          <a:solidFill>
                            <a:schemeClr val="tx1"/>
                          </a:solidFill>
                        </a:rPr>
                        <a:t>PRL 102,242002 (2009)</a:t>
                      </a:r>
                    </a:p>
                    <a:p>
                      <a:pPr algn="ctr">
                        <a:spcBef>
                          <a:spcPts val="600"/>
                        </a:spcBef>
                      </a:pPr>
                      <a:endParaRPr lang="en-US" sz="2000" b="0">
                        <a:solidFill>
                          <a:srgbClr val="A5002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spcBef>
                          <a:spcPts val="600"/>
                        </a:spcBef>
                      </a:pPr>
                      <a:r>
                        <a:rPr lang="en-US" sz="2000" b="0" smtClean="0">
                          <a:solidFill>
                            <a:srgbClr val="A50021"/>
                          </a:solidFill>
                        </a:rPr>
                        <a:t>X(4350)</a:t>
                      </a:r>
                    </a:p>
                    <a:p>
                      <a:pPr marL="0" marR="0" indent="0" algn="ctr" defTabSz="914400" rtl="0" eaLnBrk="1" fontAlgn="auto" latinLnBrk="0" hangingPunct="1">
                        <a:lnSpc>
                          <a:spcPct val="100000"/>
                        </a:lnSpc>
                        <a:spcBef>
                          <a:spcPts val="600"/>
                        </a:spcBef>
                        <a:spcAft>
                          <a:spcPts val="0"/>
                        </a:spcAft>
                        <a:buClrTx/>
                        <a:buSzTx/>
                        <a:buFontTx/>
                        <a:buNone/>
                        <a:tabLst/>
                        <a:defRPr/>
                      </a:pPr>
                      <a:r>
                        <a:rPr lang="en-US" sz="1100" b="0" smtClean="0">
                          <a:solidFill>
                            <a:schemeClr val="tx1"/>
                          </a:solidFill>
                        </a:rPr>
                        <a:t>PRL 104,112004 (2010)</a:t>
                      </a:r>
                    </a:p>
                    <a:p>
                      <a:pPr algn="ctr">
                        <a:spcBef>
                          <a:spcPts val="600"/>
                        </a:spcBef>
                      </a:pPr>
                      <a:endParaRPr lang="en-US" sz="2000" b="0">
                        <a:solidFill>
                          <a:srgbClr val="A5002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pSp>
        <p:nvGrpSpPr>
          <p:cNvPr id="5" name="Gruppieren 17"/>
          <p:cNvGrpSpPr/>
          <p:nvPr/>
        </p:nvGrpSpPr>
        <p:grpSpPr>
          <a:xfrm>
            <a:off x="727480" y="3413684"/>
            <a:ext cx="1566709" cy="1116281"/>
            <a:chOff x="990600" y="1866924"/>
            <a:chExt cx="3048000" cy="2171700"/>
          </a:xfrm>
        </p:grpSpPr>
        <p:pic>
          <p:nvPicPr>
            <p:cNvPr id="42" name="Picture 9"/>
            <p:cNvPicPr>
              <a:picLocks noChangeAspect="1" noChangeArrowheads="1"/>
            </p:cNvPicPr>
            <p:nvPr/>
          </p:nvPicPr>
          <p:blipFill>
            <a:blip r:embed="rId5" cstate="print"/>
            <a:srcRect r="1588"/>
            <a:stretch>
              <a:fillRect/>
            </a:stretch>
          </p:blipFill>
          <p:spPr bwMode="auto">
            <a:xfrm>
              <a:off x="990600" y="1866924"/>
              <a:ext cx="3048000" cy="2171700"/>
            </a:xfrm>
            <a:prstGeom prst="rect">
              <a:avLst/>
            </a:prstGeom>
            <a:noFill/>
            <a:ln w="9525">
              <a:noFill/>
              <a:miter lim="800000"/>
              <a:headEnd/>
              <a:tailEnd/>
            </a:ln>
          </p:spPr>
        </p:pic>
        <p:sp>
          <p:nvSpPr>
            <p:cNvPr id="43" name="Rechteck 42"/>
            <p:cNvSpPr/>
            <p:nvPr/>
          </p:nvSpPr>
          <p:spPr bwMode="auto">
            <a:xfrm>
              <a:off x="2636410" y="1980214"/>
              <a:ext cx="1296144" cy="8640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grpSp>
      <p:pic>
        <p:nvPicPr>
          <p:cNvPr id="44" name="Picture 5"/>
          <p:cNvPicPr>
            <a:picLocks noChangeAspect="1" noChangeArrowheads="1"/>
          </p:cNvPicPr>
          <p:nvPr/>
        </p:nvPicPr>
        <p:blipFill>
          <a:blip r:embed="rId6" cstate="print"/>
          <a:srcRect r="48662"/>
          <a:stretch>
            <a:fillRect/>
          </a:stretch>
        </p:blipFill>
        <p:spPr bwMode="auto">
          <a:xfrm>
            <a:off x="1012495" y="1727879"/>
            <a:ext cx="1039338" cy="1025918"/>
          </a:xfrm>
          <a:prstGeom prst="rect">
            <a:avLst/>
          </a:prstGeom>
          <a:noFill/>
          <a:ln w="9525">
            <a:noFill/>
            <a:miter lim="800000"/>
            <a:headEnd/>
            <a:tailEnd/>
          </a:ln>
        </p:spPr>
      </p:pic>
      <p:pic>
        <p:nvPicPr>
          <p:cNvPr id="48" name="Picture 6"/>
          <p:cNvPicPr>
            <a:picLocks noChangeAspect="1" noChangeArrowheads="1"/>
          </p:cNvPicPr>
          <p:nvPr/>
        </p:nvPicPr>
        <p:blipFill>
          <a:blip r:embed="rId7" cstate="print"/>
          <a:srcRect/>
          <a:stretch>
            <a:fillRect/>
          </a:stretch>
        </p:blipFill>
        <p:spPr bwMode="auto">
          <a:xfrm>
            <a:off x="968996" y="5189517"/>
            <a:ext cx="1108610" cy="1051116"/>
          </a:xfrm>
          <a:prstGeom prst="rect">
            <a:avLst/>
          </a:prstGeom>
          <a:noFill/>
          <a:ln w="9525" algn="ctr">
            <a:noFill/>
            <a:miter lim="800000"/>
            <a:headEnd/>
            <a:tailEnd/>
          </a:ln>
          <a:effectLst/>
        </p:spPr>
      </p:pic>
      <p:pic>
        <p:nvPicPr>
          <p:cNvPr id="59" name="Picture 10"/>
          <p:cNvPicPr>
            <a:picLocks noChangeAspect="1" noChangeArrowheads="1"/>
          </p:cNvPicPr>
          <p:nvPr/>
        </p:nvPicPr>
        <p:blipFill>
          <a:blip r:embed="rId8" cstate="print"/>
          <a:srcRect/>
          <a:stretch>
            <a:fillRect/>
          </a:stretch>
        </p:blipFill>
        <p:spPr bwMode="auto">
          <a:xfrm>
            <a:off x="2743323" y="3467596"/>
            <a:ext cx="1645012" cy="1046720"/>
          </a:xfrm>
          <a:prstGeom prst="rect">
            <a:avLst/>
          </a:prstGeom>
          <a:noFill/>
          <a:ln w="9525">
            <a:noFill/>
            <a:miter lim="800000"/>
            <a:headEnd/>
            <a:tailEnd/>
          </a:ln>
        </p:spPr>
      </p:pic>
      <p:pic>
        <p:nvPicPr>
          <p:cNvPr id="73" name="Picture 9" descr="fig2_solution12_plt.gif"/>
          <p:cNvPicPr>
            <a:picLocks noChangeAspect="1"/>
          </p:cNvPicPr>
          <p:nvPr/>
        </p:nvPicPr>
        <p:blipFill>
          <a:blip r:embed="rId9" cstate="print"/>
          <a:stretch>
            <a:fillRect/>
          </a:stretch>
        </p:blipFill>
        <p:spPr>
          <a:xfrm rot="5400000">
            <a:off x="7090548" y="3255688"/>
            <a:ext cx="1049993" cy="1424297"/>
          </a:xfrm>
          <a:prstGeom prst="rect">
            <a:avLst/>
          </a:prstGeom>
        </p:spPr>
      </p:pic>
      <p:pic>
        <p:nvPicPr>
          <p:cNvPr id="76" name="Picture 2"/>
          <p:cNvPicPr>
            <a:picLocks noChangeAspect="1" noChangeArrowheads="1"/>
          </p:cNvPicPr>
          <p:nvPr/>
        </p:nvPicPr>
        <p:blipFill>
          <a:blip r:embed="rId10" cstate="print"/>
          <a:srcRect/>
          <a:stretch>
            <a:fillRect/>
          </a:stretch>
        </p:blipFill>
        <p:spPr bwMode="auto">
          <a:xfrm>
            <a:off x="4826453" y="3433180"/>
            <a:ext cx="1446807" cy="1101215"/>
          </a:xfrm>
          <a:prstGeom prst="rect">
            <a:avLst/>
          </a:prstGeom>
          <a:noFill/>
          <a:ln w="9525">
            <a:noFill/>
            <a:miter lim="800000"/>
            <a:headEnd/>
            <a:tailEnd/>
          </a:ln>
        </p:spPr>
      </p:pic>
      <p:pic>
        <p:nvPicPr>
          <p:cNvPr id="79" name="Picture 3"/>
          <p:cNvPicPr>
            <a:picLocks noChangeAspect="1" noChangeArrowheads="1"/>
          </p:cNvPicPr>
          <p:nvPr/>
        </p:nvPicPr>
        <p:blipFill>
          <a:blip r:embed="rId11" cstate="print"/>
          <a:srcRect/>
          <a:stretch>
            <a:fillRect/>
          </a:stretch>
        </p:blipFill>
        <p:spPr bwMode="auto">
          <a:xfrm>
            <a:off x="4799732" y="5169372"/>
            <a:ext cx="1485405" cy="1067401"/>
          </a:xfrm>
          <a:prstGeom prst="rect">
            <a:avLst/>
          </a:prstGeom>
          <a:noFill/>
          <a:ln w="9525">
            <a:noFill/>
            <a:miter lim="800000"/>
            <a:headEnd/>
            <a:tailEnd/>
          </a:ln>
        </p:spPr>
      </p:pic>
      <p:pic>
        <p:nvPicPr>
          <p:cNvPr id="86" name="Picture 31"/>
          <p:cNvPicPr>
            <a:picLocks noChangeAspect="1" noChangeArrowheads="1"/>
          </p:cNvPicPr>
          <p:nvPr/>
        </p:nvPicPr>
        <p:blipFill>
          <a:blip r:embed="rId12" cstate="print"/>
          <a:srcRect/>
          <a:stretch>
            <a:fillRect/>
          </a:stretch>
        </p:blipFill>
        <p:spPr bwMode="auto">
          <a:xfrm>
            <a:off x="6849875" y="1719942"/>
            <a:ext cx="1488002" cy="985113"/>
          </a:xfrm>
          <a:prstGeom prst="rect">
            <a:avLst/>
          </a:prstGeom>
          <a:noFill/>
          <a:ln w="9525">
            <a:noFill/>
            <a:miter lim="800000"/>
            <a:headEnd/>
            <a:tailEnd/>
          </a:ln>
          <a:effectLst/>
        </p:spPr>
      </p:pic>
      <p:pic>
        <p:nvPicPr>
          <p:cNvPr id="88" name="Picture 6" descr="fig14"/>
          <p:cNvPicPr>
            <a:picLocks noChangeAspect="1" noChangeArrowheads="1"/>
          </p:cNvPicPr>
          <p:nvPr/>
        </p:nvPicPr>
        <p:blipFill>
          <a:blip r:embed="rId13" cstate="print"/>
          <a:srcRect/>
          <a:stretch>
            <a:fillRect/>
          </a:stretch>
        </p:blipFill>
        <p:spPr bwMode="auto">
          <a:xfrm>
            <a:off x="2874950" y="5143220"/>
            <a:ext cx="1218033" cy="1107200"/>
          </a:xfrm>
          <a:prstGeom prst="rect">
            <a:avLst/>
          </a:prstGeom>
          <a:noFill/>
        </p:spPr>
      </p:pic>
      <p:pic>
        <p:nvPicPr>
          <p:cNvPr id="90" name="Picture 7"/>
          <p:cNvPicPr>
            <a:picLocks noChangeAspect="1" noChangeArrowheads="1"/>
          </p:cNvPicPr>
          <p:nvPr/>
        </p:nvPicPr>
        <p:blipFill>
          <a:blip r:embed="rId14" cstate="print"/>
          <a:srcRect/>
          <a:stretch>
            <a:fillRect/>
          </a:stretch>
        </p:blipFill>
        <p:spPr bwMode="auto">
          <a:xfrm>
            <a:off x="5036250" y="1673365"/>
            <a:ext cx="1149928" cy="1095812"/>
          </a:xfrm>
          <a:prstGeom prst="rect">
            <a:avLst/>
          </a:prstGeom>
          <a:noFill/>
          <a:ln w="9525">
            <a:noFill/>
            <a:miter lim="800000"/>
            <a:headEnd/>
            <a:tailEnd/>
          </a:ln>
          <a:effectLst/>
        </p:spPr>
      </p:pic>
      <p:pic>
        <p:nvPicPr>
          <p:cNvPr id="94" name="Picture 4"/>
          <p:cNvPicPr>
            <a:picLocks noChangeAspect="1" noChangeArrowheads="1"/>
          </p:cNvPicPr>
          <p:nvPr/>
        </p:nvPicPr>
        <p:blipFill>
          <a:blip r:embed="rId15" cstate="print"/>
          <a:srcRect/>
          <a:stretch>
            <a:fillRect/>
          </a:stretch>
        </p:blipFill>
        <p:spPr bwMode="auto">
          <a:xfrm>
            <a:off x="2784882" y="1660815"/>
            <a:ext cx="1515341" cy="1082386"/>
          </a:xfrm>
          <a:prstGeom prst="rect">
            <a:avLst/>
          </a:prstGeom>
          <a:noFill/>
          <a:ln w="19050">
            <a:solidFill>
              <a:schemeClr val="bg1"/>
            </a:solidFill>
            <a:miter lim="800000"/>
            <a:headEnd/>
            <a:tailEnd/>
          </a:ln>
          <a:effectLst/>
        </p:spPr>
      </p:pic>
      <p:grpSp>
        <p:nvGrpSpPr>
          <p:cNvPr id="56" name="Gruppieren 55"/>
          <p:cNvGrpSpPr/>
          <p:nvPr/>
        </p:nvGrpSpPr>
        <p:grpSpPr>
          <a:xfrm>
            <a:off x="6837872" y="5196114"/>
            <a:ext cx="1473200" cy="990600"/>
            <a:chOff x="7274169" y="5196114"/>
            <a:chExt cx="1473200" cy="990600"/>
          </a:xfrm>
        </p:grpSpPr>
        <p:pic>
          <p:nvPicPr>
            <p:cNvPr id="53" name="Picture 2"/>
            <p:cNvPicPr>
              <a:picLocks noChangeAspect="1" noChangeArrowheads="1"/>
            </p:cNvPicPr>
            <p:nvPr/>
          </p:nvPicPr>
          <p:blipFill>
            <a:blip r:embed="rId16" cstate="print"/>
            <a:srcRect l="23276" t="34454" r="26724" b="7125"/>
            <a:stretch>
              <a:fillRect/>
            </a:stretch>
          </p:blipFill>
          <p:spPr bwMode="auto">
            <a:xfrm>
              <a:off x="7274169" y="5196114"/>
              <a:ext cx="1473200" cy="990600"/>
            </a:xfrm>
            <a:prstGeom prst="rect">
              <a:avLst/>
            </a:prstGeom>
            <a:noFill/>
            <a:ln w="9525">
              <a:noFill/>
              <a:miter lim="800000"/>
              <a:headEnd/>
              <a:tailEnd/>
            </a:ln>
          </p:spPr>
        </p:pic>
        <p:sp>
          <p:nvSpPr>
            <p:cNvPr id="54" name="Rechteck 53"/>
            <p:cNvSpPr/>
            <p:nvPr/>
          </p:nvSpPr>
          <p:spPr bwMode="auto">
            <a:xfrm>
              <a:off x="7978560" y="5296124"/>
              <a:ext cx="685800" cy="3693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55" name="Rechteck 54"/>
            <p:cNvSpPr/>
            <p:nvPr/>
          </p:nvSpPr>
          <p:spPr bwMode="auto">
            <a:xfrm>
              <a:off x="8175840" y="5435196"/>
              <a:ext cx="434760" cy="3693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hteck 75"/>
          <p:cNvSpPr/>
          <p:nvPr/>
        </p:nvSpPr>
        <p:spPr bwMode="auto">
          <a:xfrm>
            <a:off x="2211252" y="2895600"/>
            <a:ext cx="4846320" cy="2377440"/>
          </a:xfrm>
          <a:prstGeom prst="rect">
            <a:avLst/>
          </a:prstGeom>
          <a:solidFill>
            <a:srgbClr val="DDDDD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2773" name="Rectangle 2"/>
          <p:cNvSpPr>
            <a:spLocks noGrp="1" noChangeArrowheads="1"/>
          </p:cNvSpPr>
          <p:nvPr>
            <p:ph type="title"/>
          </p:nvPr>
        </p:nvSpPr>
        <p:spPr/>
        <p:txBody>
          <a:bodyPr/>
          <a:lstStyle/>
          <a:p>
            <a:pPr eaLnBrk="1" hangingPunct="1"/>
            <a:r>
              <a:rPr lang="en-US" smtClean="0"/>
              <a:t>Spectroscopy at B-factories</a:t>
            </a:r>
          </a:p>
        </p:txBody>
      </p:sp>
      <p:grpSp>
        <p:nvGrpSpPr>
          <p:cNvPr id="7" name="Group 34"/>
          <p:cNvGrpSpPr>
            <a:grpSpLocks/>
          </p:cNvGrpSpPr>
          <p:nvPr/>
        </p:nvGrpSpPr>
        <p:grpSpPr bwMode="auto">
          <a:xfrm>
            <a:off x="3107872" y="3176587"/>
            <a:ext cx="3035300" cy="1776413"/>
            <a:chOff x="3392" y="624"/>
            <a:chExt cx="1912" cy="1119"/>
          </a:xfrm>
        </p:grpSpPr>
        <p:sp>
          <p:nvSpPr>
            <p:cNvPr id="8" name="Line 12"/>
            <p:cNvSpPr>
              <a:spLocks noChangeShapeType="1"/>
            </p:cNvSpPr>
            <p:nvPr/>
          </p:nvSpPr>
          <p:spPr bwMode="auto">
            <a:xfrm flipV="1">
              <a:off x="3648" y="1263"/>
              <a:ext cx="336" cy="384"/>
            </a:xfrm>
            <a:prstGeom prst="line">
              <a:avLst/>
            </a:prstGeom>
            <a:noFill/>
            <a:ln w="25400">
              <a:solidFill>
                <a:srgbClr val="0000FF"/>
              </a:solidFill>
              <a:round/>
              <a:headEnd/>
              <a:tailEnd/>
            </a:ln>
          </p:spPr>
          <p:txBody>
            <a:bodyPr>
              <a:spAutoFit/>
            </a:bodyPr>
            <a:lstStyle/>
            <a:p>
              <a:endParaRPr lang="en-US"/>
            </a:p>
          </p:txBody>
        </p:sp>
        <p:sp>
          <p:nvSpPr>
            <p:cNvPr id="9" name="Line 13"/>
            <p:cNvSpPr>
              <a:spLocks noChangeShapeType="1"/>
            </p:cNvSpPr>
            <p:nvPr/>
          </p:nvSpPr>
          <p:spPr bwMode="auto">
            <a:xfrm>
              <a:off x="3648" y="927"/>
              <a:ext cx="336" cy="336"/>
            </a:xfrm>
            <a:prstGeom prst="line">
              <a:avLst/>
            </a:prstGeom>
            <a:noFill/>
            <a:ln w="25400">
              <a:solidFill>
                <a:srgbClr val="0000FF"/>
              </a:solidFill>
              <a:round/>
              <a:headEnd/>
              <a:tailEnd/>
            </a:ln>
          </p:spPr>
          <p:txBody>
            <a:bodyPr>
              <a:spAutoFit/>
            </a:bodyPr>
            <a:lstStyle/>
            <a:p>
              <a:endParaRPr lang="en-US"/>
            </a:p>
          </p:txBody>
        </p:sp>
        <p:sp>
          <p:nvSpPr>
            <p:cNvPr id="10" name="Line 14"/>
            <p:cNvSpPr>
              <a:spLocks noChangeShapeType="1"/>
            </p:cNvSpPr>
            <p:nvPr/>
          </p:nvSpPr>
          <p:spPr bwMode="auto">
            <a:xfrm flipV="1">
              <a:off x="4504" y="1071"/>
              <a:ext cx="432" cy="201"/>
            </a:xfrm>
            <a:prstGeom prst="line">
              <a:avLst/>
            </a:prstGeom>
            <a:noFill/>
            <a:ln w="25400">
              <a:solidFill>
                <a:srgbClr val="0000FF"/>
              </a:solidFill>
              <a:round/>
              <a:headEnd/>
              <a:tailEnd/>
            </a:ln>
          </p:spPr>
          <p:txBody>
            <a:bodyPr>
              <a:spAutoFit/>
            </a:bodyPr>
            <a:lstStyle/>
            <a:p>
              <a:endParaRPr lang="en-US"/>
            </a:p>
          </p:txBody>
        </p:sp>
        <p:sp>
          <p:nvSpPr>
            <p:cNvPr id="11" name="Line 15"/>
            <p:cNvSpPr>
              <a:spLocks noChangeShapeType="1"/>
            </p:cNvSpPr>
            <p:nvPr/>
          </p:nvSpPr>
          <p:spPr bwMode="auto">
            <a:xfrm>
              <a:off x="4504" y="1272"/>
              <a:ext cx="432" cy="87"/>
            </a:xfrm>
            <a:prstGeom prst="line">
              <a:avLst/>
            </a:prstGeom>
            <a:noFill/>
            <a:ln w="25400">
              <a:solidFill>
                <a:srgbClr val="0000FF"/>
              </a:solidFill>
              <a:round/>
              <a:headEnd/>
              <a:tailEnd/>
            </a:ln>
          </p:spPr>
          <p:txBody>
            <a:bodyPr>
              <a:spAutoFit/>
            </a:bodyPr>
            <a:lstStyle/>
            <a:p>
              <a:endParaRPr lang="en-US"/>
            </a:p>
          </p:txBody>
        </p:sp>
        <p:sp>
          <p:nvSpPr>
            <p:cNvPr id="12" name="Text Box 16"/>
            <p:cNvSpPr txBox="1">
              <a:spLocks noChangeArrowheads="1"/>
            </p:cNvSpPr>
            <p:nvPr/>
          </p:nvSpPr>
          <p:spPr bwMode="auto">
            <a:xfrm>
              <a:off x="3392" y="1496"/>
              <a:ext cx="336" cy="231"/>
            </a:xfrm>
            <a:prstGeom prst="rect">
              <a:avLst/>
            </a:prstGeom>
            <a:noFill/>
            <a:ln w="9525">
              <a:noFill/>
              <a:miter lim="800000"/>
              <a:headEnd/>
              <a:tailEnd/>
            </a:ln>
          </p:spPr>
          <p:txBody>
            <a:bodyPr wrap="none" anchor="ctr" anchorCtr="1"/>
            <a:lstStyle/>
            <a:p>
              <a:pPr algn="ctr" eaLnBrk="1" hangingPunct="1">
                <a:spcBef>
                  <a:spcPct val="50000"/>
                </a:spcBef>
              </a:pPr>
              <a:r>
                <a:rPr lang="en-US" sz="2000"/>
                <a:t>e</a:t>
              </a:r>
              <a:r>
                <a:rPr lang="en-US" sz="2000" baseline="30000"/>
                <a:t>+</a:t>
              </a:r>
              <a:endParaRPr lang="de-DE" sz="2000" baseline="30000"/>
            </a:p>
          </p:txBody>
        </p:sp>
        <p:sp>
          <p:nvSpPr>
            <p:cNvPr id="13" name="Line 19"/>
            <p:cNvSpPr>
              <a:spLocks noChangeShapeType="1"/>
            </p:cNvSpPr>
            <p:nvPr/>
          </p:nvSpPr>
          <p:spPr bwMode="auto">
            <a:xfrm>
              <a:off x="4504" y="1272"/>
              <a:ext cx="432" cy="375"/>
            </a:xfrm>
            <a:prstGeom prst="line">
              <a:avLst/>
            </a:prstGeom>
            <a:noFill/>
            <a:ln w="25400">
              <a:solidFill>
                <a:srgbClr val="0000FF"/>
              </a:solidFill>
              <a:round/>
              <a:headEnd/>
              <a:tailEnd/>
            </a:ln>
          </p:spPr>
          <p:txBody>
            <a:bodyPr>
              <a:spAutoFit/>
            </a:bodyPr>
            <a:lstStyle/>
            <a:p>
              <a:endParaRPr lang="en-US"/>
            </a:p>
          </p:txBody>
        </p:sp>
        <p:sp>
          <p:nvSpPr>
            <p:cNvPr id="14" name="Text Box 20"/>
            <p:cNvSpPr txBox="1">
              <a:spLocks noChangeArrowheads="1"/>
            </p:cNvSpPr>
            <p:nvPr/>
          </p:nvSpPr>
          <p:spPr bwMode="auto">
            <a:xfrm>
              <a:off x="4968" y="927"/>
              <a:ext cx="336" cy="231"/>
            </a:xfrm>
            <a:prstGeom prst="rect">
              <a:avLst/>
            </a:prstGeom>
            <a:noFill/>
            <a:ln w="9525">
              <a:noFill/>
              <a:miter lim="800000"/>
              <a:headEnd/>
              <a:tailEnd/>
            </a:ln>
          </p:spPr>
          <p:txBody>
            <a:bodyPr wrap="none" anchor="ctr" anchorCtr="1"/>
            <a:lstStyle/>
            <a:p>
              <a:pPr algn="ctr" eaLnBrk="1" hangingPunct="1">
                <a:spcBef>
                  <a:spcPct val="50000"/>
                </a:spcBef>
              </a:pPr>
              <a:r>
                <a:rPr lang="en-US" sz="2000" smtClean="0"/>
                <a:t>J/</a:t>
              </a:r>
              <a:r>
                <a:rPr lang="en-US" sz="2000" smtClean="0">
                  <a:latin typeface="VerdanaEqn" pitchFamily="34" charset="0"/>
                </a:rPr>
                <a:t>ψ</a:t>
              </a:r>
              <a:endParaRPr lang="de-DE" sz="2000" baseline="30000"/>
            </a:p>
          </p:txBody>
        </p:sp>
        <p:sp>
          <p:nvSpPr>
            <p:cNvPr id="15" name="Text Box 21"/>
            <p:cNvSpPr txBox="1">
              <a:spLocks noChangeArrowheads="1"/>
            </p:cNvSpPr>
            <p:nvPr/>
          </p:nvSpPr>
          <p:spPr bwMode="auto">
            <a:xfrm>
              <a:off x="4864" y="1240"/>
              <a:ext cx="336" cy="231"/>
            </a:xfrm>
            <a:prstGeom prst="rect">
              <a:avLst/>
            </a:prstGeom>
            <a:noFill/>
            <a:ln w="9525">
              <a:noFill/>
              <a:miter lim="800000"/>
              <a:headEnd/>
              <a:tailEnd/>
            </a:ln>
          </p:spPr>
          <p:txBody>
            <a:bodyPr wrap="none" anchor="ctr" anchorCtr="1"/>
            <a:lstStyle/>
            <a:p>
              <a:pPr algn="ctr" eaLnBrk="1" hangingPunct="1">
                <a:spcBef>
                  <a:spcPct val="50000"/>
                </a:spcBef>
              </a:pPr>
              <a:r>
                <a:rPr lang="en-US" sz="2000">
                  <a:latin typeface="VerdanaEqn" pitchFamily="34" charset="0"/>
                </a:rPr>
                <a:t>π</a:t>
              </a:r>
              <a:endParaRPr lang="de-DE" sz="2000" baseline="30000">
                <a:latin typeface="VerdanaEqn" pitchFamily="34" charset="0"/>
              </a:endParaRPr>
            </a:p>
          </p:txBody>
        </p:sp>
        <p:sp>
          <p:nvSpPr>
            <p:cNvPr id="16" name="Text Box 22"/>
            <p:cNvSpPr txBox="1">
              <a:spLocks noChangeArrowheads="1"/>
            </p:cNvSpPr>
            <p:nvPr/>
          </p:nvSpPr>
          <p:spPr bwMode="auto">
            <a:xfrm>
              <a:off x="4872" y="1512"/>
              <a:ext cx="336" cy="231"/>
            </a:xfrm>
            <a:prstGeom prst="rect">
              <a:avLst/>
            </a:prstGeom>
            <a:noFill/>
            <a:ln w="9525">
              <a:noFill/>
              <a:miter lim="800000"/>
              <a:headEnd/>
              <a:tailEnd/>
            </a:ln>
          </p:spPr>
          <p:txBody>
            <a:bodyPr wrap="none" anchor="ctr" anchorCtr="1"/>
            <a:lstStyle/>
            <a:p>
              <a:pPr algn="ctr" eaLnBrk="1" hangingPunct="1">
                <a:spcBef>
                  <a:spcPct val="50000"/>
                </a:spcBef>
              </a:pPr>
              <a:r>
                <a:rPr lang="en-US" sz="2000">
                  <a:latin typeface="VerdanaEqn" pitchFamily="34" charset="0"/>
                </a:rPr>
                <a:t>π</a:t>
              </a:r>
              <a:endParaRPr lang="de-DE" sz="2000" baseline="30000">
                <a:latin typeface="VerdanaEqn" pitchFamily="34" charset="0"/>
              </a:endParaRPr>
            </a:p>
          </p:txBody>
        </p:sp>
        <p:sp>
          <p:nvSpPr>
            <p:cNvPr id="17" name="Freeform 23"/>
            <p:cNvSpPr>
              <a:spLocks/>
            </p:cNvSpPr>
            <p:nvPr/>
          </p:nvSpPr>
          <p:spPr bwMode="auto">
            <a:xfrm>
              <a:off x="3792" y="799"/>
              <a:ext cx="264" cy="261"/>
            </a:xfrm>
            <a:custGeom>
              <a:avLst/>
              <a:gdLst>
                <a:gd name="T0" fmla="*/ 0 w 418"/>
                <a:gd name="T1" fmla="*/ 261 h 307"/>
                <a:gd name="T2" fmla="*/ 28 w 418"/>
                <a:gd name="T3" fmla="*/ 173 h 307"/>
                <a:gd name="T4" fmla="*/ 97 w 418"/>
                <a:gd name="T5" fmla="*/ 224 h 307"/>
                <a:gd name="T6" fmla="*/ 108 w 418"/>
                <a:gd name="T7" fmla="*/ 117 h 307"/>
                <a:gd name="T8" fmla="*/ 180 w 418"/>
                <a:gd name="T9" fmla="*/ 163 h 307"/>
                <a:gd name="T10" fmla="*/ 191 w 418"/>
                <a:gd name="T11" fmla="*/ 61 h 307"/>
                <a:gd name="T12" fmla="*/ 252 w 418"/>
                <a:gd name="T13" fmla="*/ 114 h 307"/>
                <a:gd name="T14" fmla="*/ 263 w 418"/>
                <a:gd name="T15" fmla="*/ 0 h 307"/>
                <a:gd name="T16" fmla="*/ 0 60000 65536"/>
                <a:gd name="T17" fmla="*/ 0 60000 65536"/>
                <a:gd name="T18" fmla="*/ 0 60000 65536"/>
                <a:gd name="T19" fmla="*/ 0 60000 65536"/>
                <a:gd name="T20" fmla="*/ 0 60000 65536"/>
                <a:gd name="T21" fmla="*/ 0 60000 65536"/>
                <a:gd name="T22" fmla="*/ 0 60000 65536"/>
                <a:gd name="T23" fmla="*/ 0 60000 65536"/>
                <a:gd name="T24" fmla="*/ 0 w 418"/>
                <a:gd name="T25" fmla="*/ 0 h 307"/>
                <a:gd name="T26" fmla="*/ 418 w 418"/>
                <a:gd name="T27" fmla="*/ 307 h 3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8" h="307">
                  <a:moveTo>
                    <a:pt x="0" y="307"/>
                  </a:moveTo>
                  <a:cubicBezTo>
                    <a:pt x="7" y="290"/>
                    <a:pt x="20" y="211"/>
                    <a:pt x="45" y="204"/>
                  </a:cubicBezTo>
                  <a:cubicBezTo>
                    <a:pt x="70" y="197"/>
                    <a:pt x="132" y="275"/>
                    <a:pt x="153" y="264"/>
                  </a:cubicBezTo>
                  <a:cubicBezTo>
                    <a:pt x="174" y="253"/>
                    <a:pt x="149" y="150"/>
                    <a:pt x="171" y="138"/>
                  </a:cubicBezTo>
                  <a:cubicBezTo>
                    <a:pt x="193" y="126"/>
                    <a:pt x="263" y="203"/>
                    <a:pt x="285" y="192"/>
                  </a:cubicBezTo>
                  <a:cubicBezTo>
                    <a:pt x="307" y="181"/>
                    <a:pt x="284" y="82"/>
                    <a:pt x="303" y="72"/>
                  </a:cubicBezTo>
                  <a:cubicBezTo>
                    <a:pt x="322" y="62"/>
                    <a:pt x="380" y="146"/>
                    <a:pt x="399" y="134"/>
                  </a:cubicBezTo>
                  <a:cubicBezTo>
                    <a:pt x="418" y="122"/>
                    <a:pt x="414" y="22"/>
                    <a:pt x="417" y="0"/>
                  </a:cubicBezTo>
                </a:path>
              </a:pathLst>
            </a:custGeom>
            <a:noFill/>
            <a:ln w="25400" cap="flat" cmpd="sng">
              <a:solidFill>
                <a:srgbClr val="CC0000"/>
              </a:solidFill>
              <a:prstDash val="solid"/>
              <a:round/>
              <a:headEnd/>
              <a:tailEnd/>
            </a:ln>
          </p:spPr>
          <p:txBody>
            <a:bodyPr wrap="none"/>
            <a:lstStyle/>
            <a:p>
              <a:endParaRPr lang="en-US"/>
            </a:p>
          </p:txBody>
        </p:sp>
        <p:sp>
          <p:nvSpPr>
            <p:cNvPr id="18" name="Freeform 24"/>
            <p:cNvSpPr>
              <a:spLocks/>
            </p:cNvSpPr>
            <p:nvPr/>
          </p:nvSpPr>
          <p:spPr bwMode="auto">
            <a:xfrm>
              <a:off x="3984" y="1215"/>
              <a:ext cx="320" cy="105"/>
            </a:xfrm>
            <a:custGeom>
              <a:avLst/>
              <a:gdLst>
                <a:gd name="T0" fmla="*/ 0 w 608"/>
                <a:gd name="T1" fmla="*/ 57 h 120"/>
                <a:gd name="T2" fmla="*/ 55 w 608"/>
                <a:gd name="T3" fmla="*/ 8 h 120"/>
                <a:gd name="T4" fmla="*/ 103 w 608"/>
                <a:gd name="T5" fmla="*/ 104 h 120"/>
                <a:gd name="T6" fmla="*/ 161 w 608"/>
                <a:gd name="T7" fmla="*/ 10 h 120"/>
                <a:gd name="T8" fmla="*/ 207 w 608"/>
                <a:gd name="T9" fmla="*/ 104 h 120"/>
                <a:gd name="T10" fmla="*/ 261 w 608"/>
                <a:gd name="T11" fmla="*/ 14 h 120"/>
                <a:gd name="T12" fmla="*/ 320 w 608"/>
                <a:gd name="T13" fmla="*/ 77 h 120"/>
                <a:gd name="T14" fmla="*/ 0 60000 65536"/>
                <a:gd name="T15" fmla="*/ 0 60000 65536"/>
                <a:gd name="T16" fmla="*/ 0 60000 65536"/>
                <a:gd name="T17" fmla="*/ 0 60000 65536"/>
                <a:gd name="T18" fmla="*/ 0 60000 65536"/>
                <a:gd name="T19" fmla="*/ 0 60000 65536"/>
                <a:gd name="T20" fmla="*/ 0 60000 65536"/>
                <a:gd name="T21" fmla="*/ 0 w 608"/>
                <a:gd name="T22" fmla="*/ 0 h 120"/>
                <a:gd name="T23" fmla="*/ 608 w 608"/>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8" h="120">
                  <a:moveTo>
                    <a:pt x="0" y="65"/>
                  </a:moveTo>
                  <a:cubicBezTo>
                    <a:pt x="35" y="32"/>
                    <a:pt x="71" y="0"/>
                    <a:pt x="104" y="9"/>
                  </a:cubicBezTo>
                  <a:cubicBezTo>
                    <a:pt x="136" y="18"/>
                    <a:pt x="163" y="118"/>
                    <a:pt x="196" y="119"/>
                  </a:cubicBezTo>
                  <a:cubicBezTo>
                    <a:pt x="230" y="119"/>
                    <a:pt x="274" y="11"/>
                    <a:pt x="306" y="11"/>
                  </a:cubicBezTo>
                  <a:cubicBezTo>
                    <a:pt x="338" y="11"/>
                    <a:pt x="361" y="118"/>
                    <a:pt x="393" y="119"/>
                  </a:cubicBezTo>
                  <a:cubicBezTo>
                    <a:pt x="425" y="120"/>
                    <a:pt x="460" y="21"/>
                    <a:pt x="496" y="16"/>
                  </a:cubicBezTo>
                  <a:cubicBezTo>
                    <a:pt x="532" y="11"/>
                    <a:pt x="585" y="73"/>
                    <a:pt x="608" y="88"/>
                  </a:cubicBezTo>
                </a:path>
              </a:pathLst>
            </a:custGeom>
            <a:noFill/>
            <a:ln w="25400" cap="flat" cmpd="sng">
              <a:solidFill>
                <a:srgbClr val="CC0000"/>
              </a:solidFill>
              <a:prstDash val="solid"/>
              <a:round/>
              <a:headEnd/>
              <a:tailEnd/>
            </a:ln>
          </p:spPr>
          <p:txBody>
            <a:bodyPr wrap="none"/>
            <a:lstStyle/>
            <a:p>
              <a:endParaRPr lang="en-US"/>
            </a:p>
          </p:txBody>
        </p:sp>
        <p:sp>
          <p:nvSpPr>
            <p:cNvPr id="19" name="Text Box 25"/>
            <p:cNvSpPr txBox="1">
              <a:spLocks noChangeArrowheads="1"/>
            </p:cNvSpPr>
            <p:nvPr/>
          </p:nvSpPr>
          <p:spPr bwMode="auto">
            <a:xfrm>
              <a:off x="3408" y="776"/>
              <a:ext cx="336" cy="231"/>
            </a:xfrm>
            <a:prstGeom prst="rect">
              <a:avLst/>
            </a:prstGeom>
            <a:noFill/>
            <a:ln w="9525">
              <a:noFill/>
              <a:miter lim="800000"/>
              <a:headEnd/>
              <a:tailEnd/>
            </a:ln>
          </p:spPr>
          <p:txBody>
            <a:bodyPr wrap="none" anchor="ctr" anchorCtr="1"/>
            <a:lstStyle/>
            <a:p>
              <a:pPr algn="ctr" eaLnBrk="1" hangingPunct="1">
                <a:spcBef>
                  <a:spcPct val="50000"/>
                </a:spcBef>
              </a:pPr>
              <a:r>
                <a:rPr lang="en-US" sz="2000"/>
                <a:t>e</a:t>
              </a:r>
              <a:r>
                <a:rPr lang="en-US" sz="2000" baseline="30000"/>
                <a:t>-</a:t>
              </a:r>
              <a:endParaRPr lang="de-DE" sz="2000" baseline="30000"/>
            </a:p>
          </p:txBody>
        </p:sp>
        <p:sp>
          <p:nvSpPr>
            <p:cNvPr id="20" name="Text Box 26"/>
            <p:cNvSpPr txBox="1">
              <a:spLocks noChangeArrowheads="1"/>
            </p:cNvSpPr>
            <p:nvPr/>
          </p:nvSpPr>
          <p:spPr bwMode="auto">
            <a:xfrm>
              <a:off x="3696" y="624"/>
              <a:ext cx="336" cy="231"/>
            </a:xfrm>
            <a:prstGeom prst="rect">
              <a:avLst/>
            </a:prstGeom>
            <a:noFill/>
            <a:ln w="9525">
              <a:noFill/>
              <a:miter lim="800000"/>
              <a:headEnd/>
              <a:tailEnd/>
            </a:ln>
          </p:spPr>
          <p:txBody>
            <a:bodyPr wrap="none" anchor="ctr" anchorCtr="1"/>
            <a:lstStyle/>
            <a:p>
              <a:pPr algn="ctr" eaLnBrk="1" hangingPunct="1">
                <a:spcBef>
                  <a:spcPct val="50000"/>
                </a:spcBef>
              </a:pPr>
              <a:r>
                <a:rPr lang="en-US" sz="2200">
                  <a:latin typeface="Symbol" pitchFamily="18" charset="2"/>
                </a:rPr>
                <a:t>g</a:t>
              </a:r>
              <a:r>
                <a:rPr lang="en-US" sz="2000" baseline="-25000"/>
                <a:t>ISR</a:t>
              </a:r>
              <a:endParaRPr lang="de-DE" sz="2000" baseline="-25000"/>
            </a:p>
          </p:txBody>
        </p:sp>
        <p:sp>
          <p:nvSpPr>
            <p:cNvPr id="21" name="Text Box 27"/>
            <p:cNvSpPr txBox="1">
              <a:spLocks noChangeArrowheads="1"/>
            </p:cNvSpPr>
            <p:nvPr/>
          </p:nvSpPr>
          <p:spPr bwMode="auto">
            <a:xfrm>
              <a:off x="4032" y="1281"/>
              <a:ext cx="336" cy="231"/>
            </a:xfrm>
            <a:prstGeom prst="rect">
              <a:avLst/>
            </a:prstGeom>
            <a:noFill/>
            <a:ln w="9525">
              <a:noFill/>
              <a:miter lim="800000"/>
              <a:headEnd/>
              <a:tailEnd/>
            </a:ln>
          </p:spPr>
          <p:txBody>
            <a:bodyPr wrap="none" anchor="ctr" anchorCtr="1"/>
            <a:lstStyle/>
            <a:p>
              <a:pPr algn="ctr" eaLnBrk="1" hangingPunct="1">
                <a:spcBef>
                  <a:spcPct val="50000"/>
                </a:spcBef>
              </a:pPr>
              <a:r>
                <a:rPr lang="en-US" sz="2200">
                  <a:latin typeface="Symbol" pitchFamily="18" charset="2"/>
                </a:rPr>
                <a:t>g</a:t>
              </a:r>
              <a:r>
                <a:rPr lang="en-US" sz="2000" baseline="30000">
                  <a:latin typeface="Symbol" pitchFamily="18" charset="2"/>
                </a:rPr>
                <a:t>*</a:t>
              </a:r>
              <a:endParaRPr lang="de-DE" sz="2000" baseline="30000">
                <a:latin typeface="Symbol" pitchFamily="18" charset="2"/>
              </a:endParaRPr>
            </a:p>
          </p:txBody>
        </p:sp>
        <p:sp>
          <p:nvSpPr>
            <p:cNvPr id="22" name="Line 28"/>
            <p:cNvSpPr>
              <a:spLocks noChangeShapeType="1"/>
            </p:cNvSpPr>
            <p:nvPr/>
          </p:nvSpPr>
          <p:spPr bwMode="auto">
            <a:xfrm flipV="1">
              <a:off x="4312" y="1273"/>
              <a:ext cx="192" cy="7"/>
            </a:xfrm>
            <a:prstGeom prst="line">
              <a:avLst/>
            </a:prstGeom>
            <a:noFill/>
            <a:ln w="38100">
              <a:solidFill>
                <a:srgbClr val="008000"/>
              </a:solidFill>
              <a:round/>
              <a:headEnd/>
              <a:tailEnd/>
            </a:ln>
          </p:spPr>
          <p:txBody>
            <a:bodyPr>
              <a:spAutoFit/>
            </a:bodyPr>
            <a:lstStyle/>
            <a:p>
              <a:endParaRPr lang="en-US"/>
            </a:p>
          </p:txBody>
        </p:sp>
        <p:sp>
          <p:nvSpPr>
            <p:cNvPr id="23" name="Text Box 29"/>
            <p:cNvSpPr txBox="1">
              <a:spLocks noChangeArrowheads="1"/>
            </p:cNvSpPr>
            <p:nvPr/>
          </p:nvSpPr>
          <p:spPr bwMode="auto">
            <a:xfrm>
              <a:off x="4240" y="1024"/>
              <a:ext cx="336" cy="231"/>
            </a:xfrm>
            <a:prstGeom prst="rect">
              <a:avLst/>
            </a:prstGeom>
            <a:noFill/>
            <a:ln w="9525">
              <a:noFill/>
              <a:miter lim="800000"/>
              <a:headEnd/>
              <a:tailEnd/>
            </a:ln>
          </p:spPr>
          <p:txBody>
            <a:bodyPr wrap="none" anchor="ctr" anchorCtr="1"/>
            <a:lstStyle/>
            <a:p>
              <a:pPr algn="ctr" eaLnBrk="1" hangingPunct="1">
                <a:spcBef>
                  <a:spcPct val="50000"/>
                </a:spcBef>
              </a:pPr>
              <a:r>
                <a:rPr lang="en-US" sz="2000">
                  <a:solidFill>
                    <a:srgbClr val="008000"/>
                  </a:solidFill>
                </a:rPr>
                <a:t>Y</a:t>
              </a:r>
              <a:endParaRPr lang="de-DE" sz="2000" baseline="30000">
                <a:solidFill>
                  <a:srgbClr val="008000"/>
                </a:solidFill>
              </a:endParaRPr>
            </a:p>
          </p:txBody>
        </p:sp>
      </p:grpSp>
      <p:sp>
        <p:nvSpPr>
          <p:cNvPr id="24" name="Text Box 3"/>
          <p:cNvSpPr txBox="1">
            <a:spLocks noChangeArrowheads="1"/>
          </p:cNvSpPr>
          <p:nvPr/>
        </p:nvSpPr>
        <p:spPr bwMode="auto">
          <a:xfrm>
            <a:off x="457200" y="1364570"/>
            <a:ext cx="8458200" cy="461665"/>
          </a:xfrm>
          <a:prstGeom prst="rect">
            <a:avLst/>
          </a:prstGeom>
          <a:noFill/>
          <a:ln w="9525">
            <a:noFill/>
            <a:miter lim="800000"/>
            <a:headEnd/>
            <a:tailEnd/>
          </a:ln>
        </p:spPr>
        <p:txBody>
          <a:bodyPr wrap="square">
            <a:spAutoFit/>
          </a:bodyPr>
          <a:lstStyle/>
          <a:p>
            <a:pPr algn="l" eaLnBrk="1" hangingPunct="1">
              <a:lnSpc>
                <a:spcPct val="120000"/>
              </a:lnSpc>
              <a:spcBef>
                <a:spcPct val="50000"/>
              </a:spcBef>
              <a:tabLst>
                <a:tab pos="4521200" algn="l"/>
              </a:tabLst>
            </a:pPr>
            <a:r>
              <a:rPr lang="en-US" sz="2000" smtClean="0">
                <a:solidFill>
                  <a:srgbClr val="0000FF"/>
                </a:solidFill>
              </a:rPr>
              <a:t>Initial State Radiation 	</a:t>
            </a:r>
            <a:r>
              <a:rPr lang="en-US" sz="2000" smtClean="0">
                <a:sym typeface="Symbol" pitchFamily="18" charset="2"/>
              </a:rPr>
              <a:t>e.g.</a:t>
            </a:r>
            <a:r>
              <a:rPr lang="de-DE" sz="2000" smtClean="0">
                <a:ea typeface="Calibri" pitchFamily="34" charset="0"/>
                <a:cs typeface="Calibri" pitchFamily="34" charset="0"/>
              </a:rPr>
              <a:t> </a:t>
            </a:r>
            <a:r>
              <a:rPr lang="en-US" sz="2000" smtClean="0">
                <a:ea typeface="Calibri" pitchFamily="34" charset="0"/>
                <a:cs typeface="Calibri" pitchFamily="34" charset="0"/>
              </a:rPr>
              <a:t>Y(4260)</a:t>
            </a:r>
            <a:endParaRPr lang="en-US" sz="2000" smtClean="0">
              <a:solidFill>
                <a:srgbClr val="0000FF"/>
              </a:solidFill>
            </a:endParaRPr>
          </a:p>
        </p:txBody>
      </p:sp>
      <p:sp>
        <p:nvSpPr>
          <p:cNvPr id="25" name="Rechteck 24"/>
          <p:cNvSpPr/>
          <p:nvPr/>
        </p:nvSpPr>
        <p:spPr>
          <a:xfrm>
            <a:off x="7192366" y="2895600"/>
            <a:ext cx="1342034" cy="422488"/>
          </a:xfrm>
          <a:prstGeom prst="rect">
            <a:avLst/>
          </a:prstGeom>
        </p:spPr>
        <p:txBody>
          <a:bodyPr wrap="none">
            <a:spAutoFit/>
          </a:bodyPr>
          <a:lstStyle/>
          <a:p>
            <a:pPr>
              <a:lnSpc>
                <a:spcPct val="120000"/>
              </a:lnSpc>
            </a:pPr>
            <a:r>
              <a:rPr lang="de-DE" sz="2000" smtClean="0">
                <a:solidFill>
                  <a:srgbClr val="CC0000"/>
                </a:solidFill>
              </a:rPr>
              <a:t>J</a:t>
            </a:r>
            <a:r>
              <a:rPr lang="de-DE" sz="2000" baseline="30000" smtClean="0">
                <a:solidFill>
                  <a:srgbClr val="CC0000"/>
                </a:solidFill>
              </a:rPr>
              <a:t>PC</a:t>
            </a:r>
            <a:r>
              <a:rPr lang="de-DE" sz="2000" smtClean="0">
                <a:solidFill>
                  <a:srgbClr val="CC0000"/>
                </a:solidFill>
              </a:rPr>
              <a:t> = </a:t>
            </a:r>
            <a:r>
              <a:rPr lang="de-DE" sz="2000" smtClean="0">
                <a:solidFill>
                  <a:srgbClr val="CC0000"/>
                </a:solidFill>
                <a:latin typeface="VerdanaEqn" pitchFamily="34" charset="0"/>
              </a:rPr>
              <a:t>1</a:t>
            </a:r>
            <a:r>
              <a:rPr lang="de-DE" sz="2000" baseline="30000" smtClean="0">
                <a:solidFill>
                  <a:srgbClr val="CC0000"/>
                </a:solidFill>
                <a:latin typeface="VerdanaEqn" pitchFamily="34" charset="0"/>
              </a:rPr>
              <a:t>--</a:t>
            </a:r>
            <a:endParaRPr lang="de-DE" sz="2000">
              <a:solidFill>
                <a:srgbClr val="CC0000"/>
              </a:solidFill>
              <a:latin typeface="VerdanaEqn"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hteck 73"/>
          <p:cNvSpPr/>
          <p:nvPr/>
        </p:nvSpPr>
        <p:spPr bwMode="auto">
          <a:xfrm>
            <a:off x="2211252" y="3048000"/>
            <a:ext cx="4846320" cy="2377440"/>
          </a:xfrm>
          <a:prstGeom prst="rect">
            <a:avLst/>
          </a:prstGeom>
          <a:solidFill>
            <a:srgbClr val="DDDDD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2773" name="Rectangle 2"/>
          <p:cNvSpPr>
            <a:spLocks noGrp="1" noChangeArrowheads="1"/>
          </p:cNvSpPr>
          <p:nvPr>
            <p:ph type="title"/>
          </p:nvPr>
        </p:nvSpPr>
        <p:spPr/>
        <p:txBody>
          <a:bodyPr/>
          <a:lstStyle/>
          <a:p>
            <a:pPr eaLnBrk="1" hangingPunct="1"/>
            <a:r>
              <a:rPr lang="en-US" smtClean="0"/>
              <a:t>Spectroscopy at B-factories</a:t>
            </a:r>
          </a:p>
        </p:txBody>
      </p:sp>
      <p:grpSp>
        <p:nvGrpSpPr>
          <p:cNvPr id="3" name="Group 38"/>
          <p:cNvGrpSpPr>
            <a:grpSpLocks/>
          </p:cNvGrpSpPr>
          <p:nvPr/>
        </p:nvGrpSpPr>
        <p:grpSpPr bwMode="auto">
          <a:xfrm>
            <a:off x="3291114" y="3458028"/>
            <a:ext cx="2667000" cy="1524000"/>
            <a:chOff x="3648" y="480"/>
            <a:chExt cx="1680" cy="960"/>
          </a:xfrm>
        </p:grpSpPr>
        <p:sp>
          <p:nvSpPr>
            <p:cNvPr id="25" name="Line 26"/>
            <p:cNvSpPr>
              <a:spLocks noChangeShapeType="1"/>
            </p:cNvSpPr>
            <p:nvPr/>
          </p:nvSpPr>
          <p:spPr bwMode="auto">
            <a:xfrm flipV="1">
              <a:off x="3936" y="609"/>
              <a:ext cx="624" cy="240"/>
            </a:xfrm>
            <a:prstGeom prst="line">
              <a:avLst/>
            </a:prstGeom>
            <a:noFill/>
            <a:ln w="25400">
              <a:solidFill>
                <a:srgbClr val="0000FF"/>
              </a:solidFill>
              <a:round/>
              <a:headEnd/>
              <a:tailEnd/>
            </a:ln>
          </p:spPr>
          <p:txBody>
            <a:bodyPr>
              <a:spAutoFit/>
            </a:bodyPr>
            <a:lstStyle/>
            <a:p>
              <a:endParaRPr lang="en-US"/>
            </a:p>
          </p:txBody>
        </p:sp>
        <p:sp>
          <p:nvSpPr>
            <p:cNvPr id="26" name="Line 27"/>
            <p:cNvSpPr>
              <a:spLocks noChangeShapeType="1"/>
            </p:cNvSpPr>
            <p:nvPr/>
          </p:nvSpPr>
          <p:spPr bwMode="auto">
            <a:xfrm>
              <a:off x="3936" y="849"/>
              <a:ext cx="576" cy="192"/>
            </a:xfrm>
            <a:prstGeom prst="line">
              <a:avLst/>
            </a:prstGeom>
            <a:noFill/>
            <a:ln w="38100">
              <a:solidFill>
                <a:srgbClr val="008000"/>
              </a:solidFill>
              <a:round/>
              <a:headEnd/>
              <a:tailEnd/>
            </a:ln>
          </p:spPr>
          <p:txBody>
            <a:bodyPr>
              <a:spAutoFit/>
            </a:bodyPr>
            <a:lstStyle/>
            <a:p>
              <a:endParaRPr lang="en-US"/>
            </a:p>
          </p:txBody>
        </p:sp>
        <p:sp>
          <p:nvSpPr>
            <p:cNvPr id="27" name="Line 28"/>
            <p:cNvSpPr>
              <a:spLocks noChangeShapeType="1"/>
            </p:cNvSpPr>
            <p:nvPr/>
          </p:nvSpPr>
          <p:spPr bwMode="auto">
            <a:xfrm flipV="1">
              <a:off x="4512" y="897"/>
              <a:ext cx="480" cy="144"/>
            </a:xfrm>
            <a:prstGeom prst="line">
              <a:avLst/>
            </a:prstGeom>
            <a:noFill/>
            <a:ln w="25400">
              <a:solidFill>
                <a:srgbClr val="0000FF"/>
              </a:solidFill>
              <a:round/>
              <a:headEnd/>
              <a:tailEnd/>
            </a:ln>
          </p:spPr>
          <p:txBody>
            <a:bodyPr>
              <a:spAutoFit/>
            </a:bodyPr>
            <a:lstStyle/>
            <a:p>
              <a:endParaRPr lang="en-US"/>
            </a:p>
          </p:txBody>
        </p:sp>
        <p:sp>
          <p:nvSpPr>
            <p:cNvPr id="28" name="Line 29"/>
            <p:cNvSpPr>
              <a:spLocks noChangeShapeType="1"/>
            </p:cNvSpPr>
            <p:nvPr/>
          </p:nvSpPr>
          <p:spPr bwMode="auto">
            <a:xfrm>
              <a:off x="4512" y="1041"/>
              <a:ext cx="480" cy="96"/>
            </a:xfrm>
            <a:prstGeom prst="line">
              <a:avLst/>
            </a:prstGeom>
            <a:noFill/>
            <a:ln w="25400">
              <a:solidFill>
                <a:srgbClr val="0000FF"/>
              </a:solidFill>
              <a:round/>
              <a:headEnd/>
              <a:tailEnd/>
            </a:ln>
          </p:spPr>
          <p:txBody>
            <a:bodyPr>
              <a:spAutoFit/>
            </a:bodyPr>
            <a:lstStyle/>
            <a:p>
              <a:endParaRPr lang="en-US"/>
            </a:p>
          </p:txBody>
        </p:sp>
        <p:sp>
          <p:nvSpPr>
            <p:cNvPr id="29" name="Text Box 30"/>
            <p:cNvSpPr txBox="1">
              <a:spLocks noChangeArrowheads="1"/>
            </p:cNvSpPr>
            <p:nvPr/>
          </p:nvSpPr>
          <p:spPr bwMode="auto">
            <a:xfrm>
              <a:off x="3648" y="705"/>
              <a:ext cx="336" cy="231"/>
            </a:xfrm>
            <a:prstGeom prst="rect">
              <a:avLst/>
            </a:prstGeom>
            <a:noFill/>
            <a:ln w="9525">
              <a:noFill/>
              <a:miter lim="800000"/>
              <a:headEnd/>
              <a:tailEnd/>
            </a:ln>
          </p:spPr>
          <p:txBody>
            <a:bodyPr wrap="none" anchor="ctr" anchorCtr="1"/>
            <a:lstStyle/>
            <a:p>
              <a:pPr algn="ctr" eaLnBrk="1" hangingPunct="1">
                <a:spcBef>
                  <a:spcPct val="50000"/>
                </a:spcBef>
              </a:pPr>
              <a:r>
                <a:rPr lang="en-US" sz="2000"/>
                <a:t>B</a:t>
              </a:r>
              <a:endParaRPr lang="de-DE" sz="2000" baseline="30000"/>
            </a:p>
          </p:txBody>
        </p:sp>
        <p:sp>
          <p:nvSpPr>
            <p:cNvPr id="30" name="Text Box 31"/>
            <p:cNvSpPr txBox="1">
              <a:spLocks noChangeArrowheads="1"/>
            </p:cNvSpPr>
            <p:nvPr/>
          </p:nvSpPr>
          <p:spPr bwMode="auto">
            <a:xfrm>
              <a:off x="4536" y="480"/>
              <a:ext cx="336" cy="231"/>
            </a:xfrm>
            <a:prstGeom prst="rect">
              <a:avLst/>
            </a:prstGeom>
            <a:noFill/>
            <a:ln w="9525">
              <a:noFill/>
              <a:miter lim="800000"/>
              <a:headEnd/>
              <a:tailEnd/>
            </a:ln>
          </p:spPr>
          <p:txBody>
            <a:bodyPr wrap="none" anchor="ctr" anchorCtr="1"/>
            <a:lstStyle/>
            <a:p>
              <a:pPr algn="ctr" eaLnBrk="1" hangingPunct="1">
                <a:spcBef>
                  <a:spcPct val="50000"/>
                </a:spcBef>
              </a:pPr>
              <a:r>
                <a:rPr lang="en-US" sz="2000"/>
                <a:t>K</a:t>
              </a:r>
              <a:endParaRPr lang="de-DE" sz="2000" baseline="30000"/>
            </a:p>
          </p:txBody>
        </p:sp>
        <p:sp>
          <p:nvSpPr>
            <p:cNvPr id="31" name="Text Box 32"/>
            <p:cNvSpPr txBox="1">
              <a:spLocks noChangeArrowheads="1"/>
            </p:cNvSpPr>
            <p:nvPr/>
          </p:nvSpPr>
          <p:spPr bwMode="auto">
            <a:xfrm>
              <a:off x="3984" y="945"/>
              <a:ext cx="336" cy="231"/>
            </a:xfrm>
            <a:prstGeom prst="rect">
              <a:avLst/>
            </a:prstGeom>
            <a:noFill/>
            <a:ln w="9525">
              <a:noFill/>
              <a:miter lim="800000"/>
              <a:headEnd/>
              <a:tailEnd/>
            </a:ln>
          </p:spPr>
          <p:txBody>
            <a:bodyPr wrap="none" anchor="ctr" anchorCtr="1"/>
            <a:lstStyle/>
            <a:p>
              <a:pPr algn="ctr" eaLnBrk="1" hangingPunct="1">
                <a:spcBef>
                  <a:spcPct val="50000"/>
                </a:spcBef>
              </a:pPr>
              <a:r>
                <a:rPr lang="en-US" sz="2000">
                  <a:solidFill>
                    <a:srgbClr val="008000"/>
                  </a:solidFill>
                </a:rPr>
                <a:t>X</a:t>
              </a:r>
              <a:endParaRPr lang="de-DE" sz="2000" baseline="30000">
                <a:solidFill>
                  <a:srgbClr val="008000"/>
                </a:solidFill>
              </a:endParaRPr>
            </a:p>
          </p:txBody>
        </p:sp>
        <p:sp>
          <p:nvSpPr>
            <p:cNvPr id="32" name="Line 33"/>
            <p:cNvSpPr>
              <a:spLocks noChangeShapeType="1"/>
            </p:cNvSpPr>
            <p:nvPr/>
          </p:nvSpPr>
          <p:spPr bwMode="auto">
            <a:xfrm>
              <a:off x="4512" y="1041"/>
              <a:ext cx="480" cy="288"/>
            </a:xfrm>
            <a:prstGeom prst="line">
              <a:avLst/>
            </a:prstGeom>
            <a:noFill/>
            <a:ln w="25400">
              <a:solidFill>
                <a:srgbClr val="0000FF"/>
              </a:solidFill>
              <a:round/>
              <a:headEnd/>
              <a:tailEnd/>
            </a:ln>
          </p:spPr>
          <p:txBody>
            <a:bodyPr>
              <a:spAutoFit/>
            </a:bodyPr>
            <a:lstStyle/>
            <a:p>
              <a:endParaRPr lang="en-US"/>
            </a:p>
          </p:txBody>
        </p:sp>
        <p:sp>
          <p:nvSpPr>
            <p:cNvPr id="33" name="Text Box 34"/>
            <p:cNvSpPr txBox="1">
              <a:spLocks noChangeArrowheads="1"/>
            </p:cNvSpPr>
            <p:nvPr/>
          </p:nvSpPr>
          <p:spPr bwMode="auto">
            <a:xfrm>
              <a:off x="4992" y="753"/>
              <a:ext cx="336" cy="231"/>
            </a:xfrm>
            <a:prstGeom prst="rect">
              <a:avLst/>
            </a:prstGeom>
            <a:noFill/>
            <a:ln w="9525">
              <a:noFill/>
              <a:miter lim="800000"/>
              <a:headEnd/>
              <a:tailEnd/>
            </a:ln>
          </p:spPr>
          <p:txBody>
            <a:bodyPr wrap="none" anchor="ctr" anchorCtr="1"/>
            <a:lstStyle/>
            <a:p>
              <a:pPr algn="ctr" eaLnBrk="1" hangingPunct="1">
                <a:spcBef>
                  <a:spcPct val="50000"/>
                </a:spcBef>
              </a:pPr>
              <a:r>
                <a:rPr lang="en-US" sz="2000" smtClean="0"/>
                <a:t>J/</a:t>
              </a:r>
              <a:r>
                <a:rPr lang="en-US" sz="2000" smtClean="0">
                  <a:latin typeface="VerdanaEqn" pitchFamily="34" charset="0"/>
                </a:rPr>
                <a:t>ψ</a:t>
              </a:r>
              <a:endParaRPr lang="de-DE" sz="2000" baseline="30000"/>
            </a:p>
          </p:txBody>
        </p:sp>
        <p:sp>
          <p:nvSpPr>
            <p:cNvPr id="34" name="Text Box 35"/>
            <p:cNvSpPr txBox="1">
              <a:spLocks noChangeArrowheads="1"/>
            </p:cNvSpPr>
            <p:nvPr/>
          </p:nvSpPr>
          <p:spPr bwMode="auto">
            <a:xfrm>
              <a:off x="4920" y="1009"/>
              <a:ext cx="336" cy="231"/>
            </a:xfrm>
            <a:prstGeom prst="rect">
              <a:avLst/>
            </a:prstGeom>
            <a:noFill/>
            <a:ln w="9525">
              <a:noFill/>
              <a:miter lim="800000"/>
              <a:headEnd/>
              <a:tailEnd/>
            </a:ln>
          </p:spPr>
          <p:txBody>
            <a:bodyPr wrap="none" anchor="ctr" anchorCtr="1"/>
            <a:lstStyle/>
            <a:p>
              <a:pPr algn="ctr" eaLnBrk="1" hangingPunct="1">
                <a:spcBef>
                  <a:spcPct val="50000"/>
                </a:spcBef>
              </a:pPr>
              <a:r>
                <a:rPr lang="en-US" sz="2000" smtClean="0">
                  <a:latin typeface="VerdanaEqn" pitchFamily="34" charset="0"/>
                </a:rPr>
                <a:t>π</a:t>
              </a:r>
              <a:endParaRPr lang="de-DE" sz="2000" baseline="30000">
                <a:latin typeface="VerdanaEqn" pitchFamily="34" charset="0"/>
              </a:endParaRPr>
            </a:p>
          </p:txBody>
        </p:sp>
        <p:sp>
          <p:nvSpPr>
            <p:cNvPr id="35" name="Text Box 36"/>
            <p:cNvSpPr txBox="1">
              <a:spLocks noChangeArrowheads="1"/>
            </p:cNvSpPr>
            <p:nvPr/>
          </p:nvSpPr>
          <p:spPr bwMode="auto">
            <a:xfrm>
              <a:off x="4920" y="1209"/>
              <a:ext cx="336" cy="231"/>
            </a:xfrm>
            <a:prstGeom prst="rect">
              <a:avLst/>
            </a:prstGeom>
            <a:noFill/>
            <a:ln w="9525">
              <a:noFill/>
              <a:miter lim="800000"/>
              <a:headEnd/>
              <a:tailEnd/>
            </a:ln>
          </p:spPr>
          <p:txBody>
            <a:bodyPr wrap="none" anchor="ctr" anchorCtr="1"/>
            <a:lstStyle/>
            <a:p>
              <a:pPr algn="ctr" eaLnBrk="1" hangingPunct="1">
                <a:spcBef>
                  <a:spcPct val="50000"/>
                </a:spcBef>
              </a:pPr>
              <a:r>
                <a:rPr lang="en-US" sz="2000" smtClean="0">
                  <a:latin typeface="VerdanaEqn" pitchFamily="34" charset="0"/>
                </a:rPr>
                <a:t>π</a:t>
              </a:r>
              <a:endParaRPr lang="de-DE" sz="2000" baseline="30000">
                <a:latin typeface="VerdanaEqn" pitchFamily="34" charset="0"/>
              </a:endParaRPr>
            </a:p>
          </p:txBody>
        </p:sp>
      </p:grpSp>
      <p:sp>
        <p:nvSpPr>
          <p:cNvPr id="17" name="Text Box 3"/>
          <p:cNvSpPr txBox="1">
            <a:spLocks noChangeArrowheads="1"/>
          </p:cNvSpPr>
          <p:nvPr/>
        </p:nvSpPr>
        <p:spPr bwMode="auto">
          <a:xfrm>
            <a:off x="457200" y="1364570"/>
            <a:ext cx="8458200" cy="984885"/>
          </a:xfrm>
          <a:prstGeom prst="rect">
            <a:avLst/>
          </a:prstGeom>
          <a:noFill/>
          <a:ln w="9525">
            <a:noFill/>
            <a:miter lim="800000"/>
            <a:headEnd/>
            <a:tailEnd/>
          </a:ln>
        </p:spPr>
        <p:txBody>
          <a:bodyPr wrap="square">
            <a:spAutoFit/>
          </a:bodyPr>
          <a:lstStyle/>
          <a:p>
            <a:pPr algn="l" eaLnBrk="1" hangingPunct="1">
              <a:lnSpc>
                <a:spcPct val="120000"/>
              </a:lnSpc>
              <a:spcBef>
                <a:spcPct val="50000"/>
              </a:spcBef>
              <a:tabLst>
                <a:tab pos="4521200" algn="l"/>
              </a:tabLst>
            </a:pPr>
            <a:r>
              <a:rPr lang="en-US" sz="2000" smtClean="0">
                <a:solidFill>
                  <a:srgbClr val="0000FF"/>
                </a:solidFill>
              </a:rPr>
              <a:t>Initial State Radiation 	</a:t>
            </a:r>
            <a:r>
              <a:rPr lang="en-US" sz="2000" smtClean="0">
                <a:sym typeface="Symbol" pitchFamily="18" charset="2"/>
              </a:rPr>
              <a:t>e.g.</a:t>
            </a:r>
            <a:r>
              <a:rPr lang="de-DE" sz="2000" smtClean="0">
                <a:ea typeface="Calibri" pitchFamily="34" charset="0"/>
                <a:cs typeface="Calibri" pitchFamily="34" charset="0"/>
              </a:rPr>
              <a:t> </a:t>
            </a:r>
            <a:r>
              <a:rPr lang="en-US" sz="2000" smtClean="0">
                <a:ea typeface="Calibri" pitchFamily="34" charset="0"/>
                <a:cs typeface="Calibri" pitchFamily="34" charset="0"/>
              </a:rPr>
              <a:t>Y(4260)</a:t>
            </a:r>
            <a:endParaRPr lang="en-US" sz="2000" smtClean="0">
              <a:solidFill>
                <a:srgbClr val="0000FF"/>
              </a:solidFill>
            </a:endParaRPr>
          </a:p>
          <a:p>
            <a:pPr algn="l" eaLnBrk="1" hangingPunct="1">
              <a:lnSpc>
                <a:spcPct val="120000"/>
              </a:lnSpc>
              <a:spcBef>
                <a:spcPct val="50000"/>
              </a:spcBef>
              <a:tabLst>
                <a:tab pos="4521200" algn="l"/>
              </a:tabLst>
            </a:pPr>
            <a:r>
              <a:rPr lang="en-US" sz="2000" smtClean="0">
                <a:solidFill>
                  <a:srgbClr val="0000FF"/>
                </a:solidFill>
              </a:rPr>
              <a:t>B-decay	</a:t>
            </a:r>
            <a:r>
              <a:rPr lang="en-US" sz="2000" smtClean="0">
                <a:sym typeface="Symbol" pitchFamily="18" charset="2"/>
              </a:rPr>
              <a:t>e.g.</a:t>
            </a:r>
            <a:r>
              <a:rPr lang="de-DE" sz="2000" smtClean="0">
                <a:ea typeface="Calibri" pitchFamily="34" charset="0"/>
                <a:cs typeface="Calibri" pitchFamily="34" charset="0"/>
              </a:rPr>
              <a:t> X</a:t>
            </a:r>
            <a:r>
              <a:rPr lang="en-US" sz="2000" smtClean="0">
                <a:ea typeface="Calibri" pitchFamily="34" charset="0"/>
                <a:cs typeface="Calibri" pitchFamily="34" charset="0"/>
              </a:rPr>
              <a:t>(3872), Z(4430)</a:t>
            </a:r>
            <a:r>
              <a:rPr lang="en-US" sz="2000" baseline="30000" smtClean="0">
                <a:latin typeface="VerdanaEqn" pitchFamily="34" charset="0"/>
                <a:ea typeface="Calibri" pitchFamily="34" charset="0"/>
                <a:cs typeface="Calibri" pitchFamily="34" charset="0"/>
              </a:rPr>
              <a:t>-</a:t>
            </a:r>
            <a:endParaRPr lang="en-US" sz="2000" baseline="30000">
              <a:solidFill>
                <a:srgbClr val="0000FF"/>
              </a:solidFill>
              <a:latin typeface="VerdanaEqn"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hteck 73"/>
          <p:cNvSpPr/>
          <p:nvPr/>
        </p:nvSpPr>
        <p:spPr bwMode="auto">
          <a:xfrm>
            <a:off x="2211252" y="3489960"/>
            <a:ext cx="4846320" cy="2377440"/>
          </a:xfrm>
          <a:prstGeom prst="rect">
            <a:avLst/>
          </a:prstGeom>
          <a:solidFill>
            <a:srgbClr val="DDDDD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2773" name="Rectangle 2"/>
          <p:cNvSpPr>
            <a:spLocks noGrp="1" noChangeArrowheads="1"/>
          </p:cNvSpPr>
          <p:nvPr>
            <p:ph type="title"/>
          </p:nvPr>
        </p:nvSpPr>
        <p:spPr/>
        <p:txBody>
          <a:bodyPr/>
          <a:lstStyle/>
          <a:p>
            <a:pPr eaLnBrk="1" hangingPunct="1"/>
            <a:r>
              <a:rPr lang="en-US" smtClean="0"/>
              <a:t>Spectroscopy at B-factories</a:t>
            </a:r>
          </a:p>
        </p:txBody>
      </p:sp>
      <p:grpSp>
        <p:nvGrpSpPr>
          <p:cNvPr id="4" name="Gruppieren 91"/>
          <p:cNvGrpSpPr/>
          <p:nvPr/>
        </p:nvGrpSpPr>
        <p:grpSpPr>
          <a:xfrm>
            <a:off x="2759135" y="3744647"/>
            <a:ext cx="3765037" cy="1926811"/>
            <a:chOff x="5378963" y="4303340"/>
            <a:chExt cx="3765037" cy="1926811"/>
          </a:xfrm>
        </p:grpSpPr>
        <p:sp>
          <p:nvSpPr>
            <p:cNvPr id="54" name="Line 12"/>
            <p:cNvSpPr>
              <a:spLocks noChangeShapeType="1"/>
            </p:cNvSpPr>
            <p:nvPr/>
          </p:nvSpPr>
          <p:spPr bwMode="auto">
            <a:xfrm flipV="1">
              <a:off x="5785363" y="5076453"/>
              <a:ext cx="533400" cy="609600"/>
            </a:xfrm>
            <a:prstGeom prst="line">
              <a:avLst/>
            </a:prstGeom>
            <a:noFill/>
            <a:ln w="25400">
              <a:solidFill>
                <a:srgbClr val="0000FF"/>
              </a:solidFill>
              <a:round/>
              <a:headEnd/>
              <a:tailEnd/>
            </a:ln>
          </p:spPr>
          <p:txBody>
            <a:bodyPr>
              <a:spAutoFit/>
            </a:bodyPr>
            <a:lstStyle/>
            <a:p>
              <a:endParaRPr lang="en-US"/>
            </a:p>
          </p:txBody>
        </p:sp>
        <p:sp>
          <p:nvSpPr>
            <p:cNvPr id="55" name="Line 13"/>
            <p:cNvSpPr>
              <a:spLocks noChangeShapeType="1"/>
            </p:cNvSpPr>
            <p:nvPr/>
          </p:nvSpPr>
          <p:spPr bwMode="auto">
            <a:xfrm>
              <a:off x="5785363" y="4543053"/>
              <a:ext cx="533400" cy="533400"/>
            </a:xfrm>
            <a:prstGeom prst="line">
              <a:avLst/>
            </a:prstGeom>
            <a:noFill/>
            <a:ln w="25400">
              <a:solidFill>
                <a:srgbClr val="0000FF"/>
              </a:solidFill>
              <a:round/>
              <a:headEnd/>
              <a:tailEnd/>
            </a:ln>
          </p:spPr>
          <p:txBody>
            <a:bodyPr>
              <a:spAutoFit/>
            </a:bodyPr>
            <a:lstStyle/>
            <a:p>
              <a:endParaRPr lang="en-US"/>
            </a:p>
          </p:txBody>
        </p:sp>
        <p:sp>
          <p:nvSpPr>
            <p:cNvPr id="56" name="Line 14"/>
            <p:cNvSpPr>
              <a:spLocks noChangeShapeType="1"/>
            </p:cNvSpPr>
            <p:nvPr/>
          </p:nvSpPr>
          <p:spPr bwMode="auto">
            <a:xfrm flipV="1">
              <a:off x="6827733" y="4771653"/>
              <a:ext cx="685800" cy="319088"/>
            </a:xfrm>
            <a:prstGeom prst="line">
              <a:avLst/>
            </a:prstGeom>
            <a:noFill/>
            <a:ln w="25400">
              <a:solidFill>
                <a:srgbClr val="0000FF"/>
              </a:solidFill>
              <a:round/>
              <a:headEnd/>
              <a:tailEnd/>
            </a:ln>
          </p:spPr>
          <p:txBody>
            <a:bodyPr>
              <a:spAutoFit/>
            </a:bodyPr>
            <a:lstStyle/>
            <a:p>
              <a:endParaRPr lang="en-US"/>
            </a:p>
          </p:txBody>
        </p:sp>
        <p:sp>
          <p:nvSpPr>
            <p:cNvPr id="57" name="Text Box 16"/>
            <p:cNvSpPr txBox="1">
              <a:spLocks noChangeArrowheads="1"/>
            </p:cNvSpPr>
            <p:nvPr/>
          </p:nvSpPr>
          <p:spPr bwMode="auto">
            <a:xfrm>
              <a:off x="5378963" y="5446340"/>
              <a:ext cx="533400" cy="366713"/>
            </a:xfrm>
            <a:prstGeom prst="rect">
              <a:avLst/>
            </a:prstGeom>
            <a:noFill/>
            <a:ln w="9525">
              <a:noFill/>
              <a:miter lim="800000"/>
              <a:headEnd/>
              <a:tailEnd/>
            </a:ln>
          </p:spPr>
          <p:txBody>
            <a:bodyPr wrap="none" anchor="ctr" anchorCtr="1"/>
            <a:lstStyle/>
            <a:p>
              <a:pPr algn="ctr" eaLnBrk="1" hangingPunct="1">
                <a:spcBef>
                  <a:spcPct val="50000"/>
                </a:spcBef>
              </a:pPr>
              <a:r>
                <a:rPr lang="en-US" sz="2000"/>
                <a:t>e</a:t>
              </a:r>
              <a:r>
                <a:rPr lang="en-US" sz="2000" baseline="30000"/>
                <a:t>+</a:t>
              </a:r>
              <a:endParaRPr lang="de-DE" sz="2000" baseline="30000"/>
            </a:p>
          </p:txBody>
        </p:sp>
        <p:sp>
          <p:nvSpPr>
            <p:cNvPr id="58" name="Line 19"/>
            <p:cNvSpPr>
              <a:spLocks noChangeShapeType="1"/>
            </p:cNvSpPr>
            <p:nvPr/>
          </p:nvSpPr>
          <p:spPr bwMode="auto">
            <a:xfrm>
              <a:off x="6827733" y="5090740"/>
              <a:ext cx="685800" cy="595313"/>
            </a:xfrm>
            <a:prstGeom prst="line">
              <a:avLst/>
            </a:prstGeom>
            <a:noFill/>
            <a:ln w="38100">
              <a:solidFill>
                <a:srgbClr val="008000"/>
              </a:solidFill>
              <a:round/>
              <a:headEnd/>
              <a:tailEnd/>
            </a:ln>
          </p:spPr>
          <p:txBody>
            <a:bodyPr>
              <a:spAutoFit/>
            </a:bodyPr>
            <a:lstStyle/>
            <a:p>
              <a:endParaRPr lang="en-US"/>
            </a:p>
          </p:txBody>
        </p:sp>
        <p:sp>
          <p:nvSpPr>
            <p:cNvPr id="59" name="Text Box 20"/>
            <p:cNvSpPr txBox="1">
              <a:spLocks noChangeArrowheads="1"/>
            </p:cNvSpPr>
            <p:nvPr/>
          </p:nvSpPr>
          <p:spPr bwMode="auto">
            <a:xfrm>
              <a:off x="7564333" y="4543053"/>
              <a:ext cx="533400" cy="366713"/>
            </a:xfrm>
            <a:prstGeom prst="rect">
              <a:avLst/>
            </a:prstGeom>
            <a:noFill/>
            <a:ln w="9525">
              <a:noFill/>
              <a:miter lim="800000"/>
              <a:headEnd/>
              <a:tailEnd/>
            </a:ln>
          </p:spPr>
          <p:txBody>
            <a:bodyPr wrap="none" anchor="ctr" anchorCtr="1"/>
            <a:lstStyle/>
            <a:p>
              <a:pPr algn="ctr" eaLnBrk="1" hangingPunct="1">
                <a:spcBef>
                  <a:spcPct val="50000"/>
                </a:spcBef>
              </a:pPr>
              <a:r>
                <a:rPr lang="en-US" sz="2000" smtClean="0"/>
                <a:t>J/</a:t>
              </a:r>
              <a:r>
                <a:rPr lang="en-US" sz="2000" smtClean="0">
                  <a:latin typeface="VerdanaEqn" pitchFamily="34" charset="0"/>
                </a:rPr>
                <a:t>ψ</a:t>
              </a:r>
              <a:endParaRPr lang="de-DE" sz="2000" baseline="30000"/>
            </a:p>
          </p:txBody>
        </p:sp>
        <p:sp>
          <p:nvSpPr>
            <p:cNvPr id="60" name="Text Box 22"/>
            <p:cNvSpPr txBox="1">
              <a:spLocks noChangeArrowheads="1"/>
            </p:cNvSpPr>
            <p:nvPr/>
          </p:nvSpPr>
          <p:spPr bwMode="auto">
            <a:xfrm>
              <a:off x="6788479" y="5499449"/>
              <a:ext cx="533400" cy="366713"/>
            </a:xfrm>
            <a:prstGeom prst="rect">
              <a:avLst/>
            </a:prstGeom>
            <a:noFill/>
            <a:ln w="9525">
              <a:noFill/>
              <a:miter lim="800000"/>
              <a:headEnd/>
              <a:tailEnd/>
            </a:ln>
          </p:spPr>
          <p:txBody>
            <a:bodyPr wrap="none" anchor="ctr" anchorCtr="1"/>
            <a:lstStyle/>
            <a:p>
              <a:pPr algn="ctr" eaLnBrk="1" hangingPunct="1">
                <a:spcBef>
                  <a:spcPct val="50000"/>
                </a:spcBef>
              </a:pPr>
              <a:r>
                <a:rPr lang="en-US" sz="2000" smtClean="0">
                  <a:solidFill>
                    <a:srgbClr val="008000"/>
                  </a:solidFill>
                  <a:latin typeface="VerdanaEqn" pitchFamily="34" charset="0"/>
                </a:rPr>
                <a:t>X</a:t>
              </a:r>
              <a:endParaRPr lang="de-DE" sz="2000" baseline="30000">
                <a:solidFill>
                  <a:srgbClr val="008000"/>
                </a:solidFill>
                <a:latin typeface="VerdanaEqn" pitchFamily="34" charset="0"/>
              </a:endParaRPr>
            </a:p>
          </p:txBody>
        </p:sp>
        <p:sp>
          <p:nvSpPr>
            <p:cNvPr id="61" name="Freeform 24"/>
            <p:cNvSpPr>
              <a:spLocks/>
            </p:cNvSpPr>
            <p:nvPr/>
          </p:nvSpPr>
          <p:spPr bwMode="auto">
            <a:xfrm>
              <a:off x="6318763" y="5000253"/>
              <a:ext cx="508000" cy="166688"/>
            </a:xfrm>
            <a:custGeom>
              <a:avLst/>
              <a:gdLst>
                <a:gd name="T0" fmla="*/ 0 w 608"/>
                <a:gd name="T1" fmla="*/ 57 h 120"/>
                <a:gd name="T2" fmla="*/ 55 w 608"/>
                <a:gd name="T3" fmla="*/ 8 h 120"/>
                <a:gd name="T4" fmla="*/ 103 w 608"/>
                <a:gd name="T5" fmla="*/ 104 h 120"/>
                <a:gd name="T6" fmla="*/ 161 w 608"/>
                <a:gd name="T7" fmla="*/ 10 h 120"/>
                <a:gd name="T8" fmla="*/ 207 w 608"/>
                <a:gd name="T9" fmla="*/ 104 h 120"/>
                <a:gd name="T10" fmla="*/ 261 w 608"/>
                <a:gd name="T11" fmla="*/ 14 h 120"/>
                <a:gd name="T12" fmla="*/ 320 w 608"/>
                <a:gd name="T13" fmla="*/ 77 h 120"/>
                <a:gd name="T14" fmla="*/ 0 60000 65536"/>
                <a:gd name="T15" fmla="*/ 0 60000 65536"/>
                <a:gd name="T16" fmla="*/ 0 60000 65536"/>
                <a:gd name="T17" fmla="*/ 0 60000 65536"/>
                <a:gd name="T18" fmla="*/ 0 60000 65536"/>
                <a:gd name="T19" fmla="*/ 0 60000 65536"/>
                <a:gd name="T20" fmla="*/ 0 60000 65536"/>
                <a:gd name="T21" fmla="*/ 0 w 608"/>
                <a:gd name="T22" fmla="*/ 0 h 120"/>
                <a:gd name="T23" fmla="*/ 608 w 608"/>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8" h="120">
                  <a:moveTo>
                    <a:pt x="0" y="65"/>
                  </a:moveTo>
                  <a:cubicBezTo>
                    <a:pt x="35" y="32"/>
                    <a:pt x="71" y="0"/>
                    <a:pt x="104" y="9"/>
                  </a:cubicBezTo>
                  <a:cubicBezTo>
                    <a:pt x="136" y="18"/>
                    <a:pt x="163" y="118"/>
                    <a:pt x="196" y="119"/>
                  </a:cubicBezTo>
                  <a:cubicBezTo>
                    <a:pt x="230" y="119"/>
                    <a:pt x="274" y="11"/>
                    <a:pt x="306" y="11"/>
                  </a:cubicBezTo>
                  <a:cubicBezTo>
                    <a:pt x="338" y="11"/>
                    <a:pt x="361" y="118"/>
                    <a:pt x="393" y="119"/>
                  </a:cubicBezTo>
                  <a:cubicBezTo>
                    <a:pt x="425" y="120"/>
                    <a:pt x="460" y="21"/>
                    <a:pt x="496" y="16"/>
                  </a:cubicBezTo>
                  <a:cubicBezTo>
                    <a:pt x="532" y="11"/>
                    <a:pt x="585" y="73"/>
                    <a:pt x="608" y="88"/>
                  </a:cubicBezTo>
                </a:path>
              </a:pathLst>
            </a:custGeom>
            <a:noFill/>
            <a:ln w="25400" cap="flat" cmpd="sng">
              <a:solidFill>
                <a:srgbClr val="CC0000"/>
              </a:solidFill>
              <a:prstDash val="solid"/>
              <a:round/>
              <a:headEnd/>
              <a:tailEnd/>
            </a:ln>
          </p:spPr>
          <p:txBody>
            <a:bodyPr wrap="none"/>
            <a:lstStyle/>
            <a:p>
              <a:endParaRPr lang="en-US"/>
            </a:p>
          </p:txBody>
        </p:sp>
        <p:sp>
          <p:nvSpPr>
            <p:cNvPr id="62" name="Text Box 25"/>
            <p:cNvSpPr txBox="1">
              <a:spLocks noChangeArrowheads="1"/>
            </p:cNvSpPr>
            <p:nvPr/>
          </p:nvSpPr>
          <p:spPr bwMode="auto">
            <a:xfrm>
              <a:off x="5404363" y="4303340"/>
              <a:ext cx="533400" cy="366713"/>
            </a:xfrm>
            <a:prstGeom prst="rect">
              <a:avLst/>
            </a:prstGeom>
            <a:noFill/>
            <a:ln w="9525">
              <a:noFill/>
              <a:miter lim="800000"/>
              <a:headEnd/>
              <a:tailEnd/>
            </a:ln>
          </p:spPr>
          <p:txBody>
            <a:bodyPr wrap="none" anchor="ctr" anchorCtr="1"/>
            <a:lstStyle/>
            <a:p>
              <a:pPr algn="ctr" eaLnBrk="1" hangingPunct="1">
                <a:spcBef>
                  <a:spcPct val="50000"/>
                </a:spcBef>
              </a:pPr>
              <a:r>
                <a:rPr lang="en-US" sz="2000"/>
                <a:t>e</a:t>
              </a:r>
              <a:r>
                <a:rPr lang="en-US" sz="2000" baseline="30000"/>
                <a:t>-</a:t>
              </a:r>
              <a:endParaRPr lang="de-DE" sz="2000" baseline="30000"/>
            </a:p>
          </p:txBody>
        </p:sp>
        <p:sp>
          <p:nvSpPr>
            <p:cNvPr id="63" name="Text Box 27"/>
            <p:cNvSpPr txBox="1">
              <a:spLocks noChangeArrowheads="1"/>
            </p:cNvSpPr>
            <p:nvPr/>
          </p:nvSpPr>
          <p:spPr bwMode="auto">
            <a:xfrm>
              <a:off x="6394963" y="5105028"/>
              <a:ext cx="533400" cy="366713"/>
            </a:xfrm>
            <a:prstGeom prst="rect">
              <a:avLst/>
            </a:prstGeom>
            <a:noFill/>
            <a:ln w="9525">
              <a:noFill/>
              <a:miter lim="800000"/>
              <a:headEnd/>
              <a:tailEnd/>
            </a:ln>
          </p:spPr>
          <p:txBody>
            <a:bodyPr wrap="none" anchor="ctr" anchorCtr="1"/>
            <a:lstStyle/>
            <a:p>
              <a:pPr algn="ctr" eaLnBrk="1" hangingPunct="1">
                <a:spcBef>
                  <a:spcPct val="50000"/>
                </a:spcBef>
              </a:pPr>
              <a:r>
                <a:rPr lang="en-US" sz="2200">
                  <a:latin typeface="Symbol" pitchFamily="18" charset="2"/>
                </a:rPr>
                <a:t>g</a:t>
              </a:r>
              <a:r>
                <a:rPr lang="en-US" sz="2000" baseline="30000">
                  <a:latin typeface="Symbol" pitchFamily="18" charset="2"/>
                </a:rPr>
                <a:t>*</a:t>
              </a:r>
              <a:endParaRPr lang="de-DE" sz="2000" baseline="30000">
                <a:latin typeface="Symbol" pitchFamily="18" charset="2"/>
              </a:endParaRPr>
            </a:p>
          </p:txBody>
        </p:sp>
        <p:sp>
          <p:nvSpPr>
            <p:cNvPr id="64" name="Line 11"/>
            <p:cNvSpPr>
              <a:spLocks noChangeShapeType="1"/>
            </p:cNvSpPr>
            <p:nvPr/>
          </p:nvSpPr>
          <p:spPr bwMode="auto">
            <a:xfrm flipV="1">
              <a:off x="7495248" y="5313057"/>
              <a:ext cx="1104240" cy="385281"/>
            </a:xfrm>
            <a:prstGeom prst="line">
              <a:avLst/>
            </a:prstGeom>
            <a:noFill/>
            <a:ln w="25400">
              <a:solidFill>
                <a:srgbClr val="0000FF"/>
              </a:solidFill>
              <a:round/>
              <a:headEnd/>
              <a:tailEnd/>
            </a:ln>
          </p:spPr>
          <p:txBody>
            <a:bodyPr wrap="square">
              <a:spAutoFit/>
            </a:bodyPr>
            <a:lstStyle/>
            <a:p>
              <a:endParaRPr lang="en-US"/>
            </a:p>
          </p:txBody>
        </p:sp>
        <p:sp>
          <p:nvSpPr>
            <p:cNvPr id="65" name="Text Box 13"/>
            <p:cNvSpPr txBox="1">
              <a:spLocks noChangeArrowheads="1"/>
            </p:cNvSpPr>
            <p:nvPr/>
          </p:nvSpPr>
          <p:spPr bwMode="auto">
            <a:xfrm>
              <a:off x="8549409" y="5084618"/>
              <a:ext cx="594591" cy="370833"/>
            </a:xfrm>
            <a:prstGeom prst="rect">
              <a:avLst/>
            </a:prstGeom>
            <a:noFill/>
            <a:ln w="9525">
              <a:noFill/>
              <a:miter lim="800000"/>
              <a:headEnd/>
              <a:tailEnd/>
            </a:ln>
          </p:spPr>
          <p:txBody>
            <a:bodyPr wrap="none" anchor="ctr" anchorCtr="1"/>
            <a:lstStyle/>
            <a:p>
              <a:pPr algn="ctr" eaLnBrk="1" hangingPunct="1">
                <a:spcBef>
                  <a:spcPct val="50000"/>
                </a:spcBef>
              </a:pPr>
              <a:r>
                <a:rPr lang="en-US" sz="2000"/>
                <a:t>J/</a:t>
              </a:r>
              <a:r>
                <a:rPr lang="el-GR" sz="1800"/>
                <a:t>ψ</a:t>
              </a:r>
              <a:endParaRPr lang="de-DE" sz="1800"/>
            </a:p>
          </p:txBody>
        </p:sp>
        <p:sp>
          <p:nvSpPr>
            <p:cNvPr id="66" name="Text Box 15"/>
            <p:cNvSpPr txBox="1">
              <a:spLocks noChangeArrowheads="1"/>
            </p:cNvSpPr>
            <p:nvPr/>
          </p:nvSpPr>
          <p:spPr bwMode="auto">
            <a:xfrm>
              <a:off x="8409709" y="5541818"/>
              <a:ext cx="594591" cy="370833"/>
            </a:xfrm>
            <a:prstGeom prst="rect">
              <a:avLst/>
            </a:prstGeom>
            <a:noFill/>
            <a:ln w="9525">
              <a:noFill/>
              <a:miter lim="800000"/>
              <a:headEnd/>
              <a:tailEnd/>
            </a:ln>
          </p:spPr>
          <p:txBody>
            <a:bodyPr wrap="none" anchor="ctr" anchorCtr="1"/>
            <a:lstStyle/>
            <a:p>
              <a:pPr algn="ctr" eaLnBrk="1" hangingPunct="1">
                <a:spcBef>
                  <a:spcPct val="50000"/>
                </a:spcBef>
              </a:pPr>
              <a:r>
                <a:rPr lang="en-US" sz="2000">
                  <a:latin typeface="VerdanaEqn" pitchFamily="34" charset="0"/>
                </a:rPr>
                <a:t>π</a:t>
              </a:r>
              <a:endParaRPr lang="de-DE" sz="2000" baseline="30000">
                <a:latin typeface="VerdanaEqn" pitchFamily="34" charset="0"/>
              </a:endParaRPr>
            </a:p>
          </p:txBody>
        </p:sp>
        <p:sp>
          <p:nvSpPr>
            <p:cNvPr id="67" name="Text Box 16"/>
            <p:cNvSpPr txBox="1">
              <a:spLocks noChangeArrowheads="1"/>
            </p:cNvSpPr>
            <p:nvPr/>
          </p:nvSpPr>
          <p:spPr bwMode="auto">
            <a:xfrm>
              <a:off x="8409709" y="5859318"/>
              <a:ext cx="594591" cy="370833"/>
            </a:xfrm>
            <a:prstGeom prst="rect">
              <a:avLst/>
            </a:prstGeom>
            <a:noFill/>
            <a:ln w="9525">
              <a:noFill/>
              <a:miter lim="800000"/>
              <a:headEnd/>
              <a:tailEnd/>
            </a:ln>
          </p:spPr>
          <p:txBody>
            <a:bodyPr wrap="none" anchor="ctr" anchorCtr="1"/>
            <a:lstStyle/>
            <a:p>
              <a:pPr algn="ctr" eaLnBrk="1" hangingPunct="1">
                <a:spcBef>
                  <a:spcPct val="50000"/>
                </a:spcBef>
              </a:pPr>
              <a:r>
                <a:rPr lang="en-US" sz="2000">
                  <a:latin typeface="VerdanaEqn" pitchFamily="34" charset="0"/>
                </a:rPr>
                <a:t>π</a:t>
              </a:r>
              <a:endParaRPr lang="de-DE" sz="2000" baseline="30000">
                <a:latin typeface="VerdanaEqn" pitchFamily="34" charset="0"/>
              </a:endParaRPr>
            </a:p>
          </p:txBody>
        </p:sp>
        <p:sp>
          <p:nvSpPr>
            <p:cNvPr id="68" name="Line 23"/>
            <p:cNvSpPr>
              <a:spLocks noChangeShapeType="1"/>
            </p:cNvSpPr>
            <p:nvPr/>
          </p:nvSpPr>
          <p:spPr bwMode="auto">
            <a:xfrm>
              <a:off x="7493478" y="5674045"/>
              <a:ext cx="1106009" cy="329094"/>
            </a:xfrm>
            <a:prstGeom prst="line">
              <a:avLst/>
            </a:prstGeom>
            <a:noFill/>
            <a:ln w="25400">
              <a:solidFill>
                <a:srgbClr val="0000FF"/>
              </a:solidFill>
              <a:round/>
              <a:headEnd/>
              <a:tailEnd/>
            </a:ln>
          </p:spPr>
          <p:txBody>
            <a:bodyPr wrap="square">
              <a:spAutoFit/>
            </a:bodyPr>
            <a:lstStyle/>
            <a:p>
              <a:endParaRPr lang="en-US"/>
            </a:p>
          </p:txBody>
        </p:sp>
        <p:sp>
          <p:nvSpPr>
            <p:cNvPr id="69" name="Line 34"/>
            <p:cNvSpPr>
              <a:spLocks noChangeShapeType="1"/>
            </p:cNvSpPr>
            <p:nvPr/>
          </p:nvSpPr>
          <p:spPr bwMode="auto">
            <a:xfrm>
              <a:off x="7495248" y="5676845"/>
              <a:ext cx="1104240" cy="77056"/>
            </a:xfrm>
            <a:prstGeom prst="line">
              <a:avLst/>
            </a:prstGeom>
            <a:noFill/>
            <a:ln w="25400">
              <a:solidFill>
                <a:srgbClr val="0000FF"/>
              </a:solidFill>
              <a:round/>
              <a:headEnd/>
              <a:tailEnd/>
            </a:ln>
          </p:spPr>
          <p:txBody>
            <a:bodyPr wrap="square">
              <a:spAutoFit/>
            </a:bodyPr>
            <a:lstStyle/>
            <a:p>
              <a:endParaRPr lang="en-US"/>
            </a:p>
          </p:txBody>
        </p:sp>
      </p:grpSp>
      <p:sp>
        <p:nvSpPr>
          <p:cNvPr id="22" name="Text Box 3"/>
          <p:cNvSpPr txBox="1">
            <a:spLocks noChangeArrowheads="1"/>
          </p:cNvSpPr>
          <p:nvPr/>
        </p:nvSpPr>
        <p:spPr bwMode="auto">
          <a:xfrm>
            <a:off x="457200" y="1364570"/>
            <a:ext cx="8458200" cy="1508105"/>
          </a:xfrm>
          <a:prstGeom prst="rect">
            <a:avLst/>
          </a:prstGeom>
          <a:noFill/>
          <a:ln w="9525">
            <a:noFill/>
            <a:miter lim="800000"/>
            <a:headEnd/>
            <a:tailEnd/>
          </a:ln>
        </p:spPr>
        <p:txBody>
          <a:bodyPr wrap="square">
            <a:spAutoFit/>
          </a:bodyPr>
          <a:lstStyle/>
          <a:p>
            <a:pPr algn="l" eaLnBrk="1" hangingPunct="1">
              <a:lnSpc>
                <a:spcPct val="120000"/>
              </a:lnSpc>
              <a:spcBef>
                <a:spcPct val="50000"/>
              </a:spcBef>
              <a:tabLst>
                <a:tab pos="4521200" algn="l"/>
              </a:tabLst>
            </a:pPr>
            <a:r>
              <a:rPr lang="en-US" sz="2000" smtClean="0">
                <a:solidFill>
                  <a:srgbClr val="0000FF"/>
                </a:solidFill>
              </a:rPr>
              <a:t>Initial State Radiation 	</a:t>
            </a:r>
            <a:r>
              <a:rPr lang="en-US" sz="2000" smtClean="0">
                <a:sym typeface="Symbol" pitchFamily="18" charset="2"/>
              </a:rPr>
              <a:t>e.g.</a:t>
            </a:r>
            <a:r>
              <a:rPr lang="de-DE" sz="2000" smtClean="0">
                <a:ea typeface="Calibri" pitchFamily="34" charset="0"/>
                <a:cs typeface="Calibri" pitchFamily="34" charset="0"/>
              </a:rPr>
              <a:t> </a:t>
            </a:r>
            <a:r>
              <a:rPr lang="en-US" sz="2000" smtClean="0">
                <a:ea typeface="Calibri" pitchFamily="34" charset="0"/>
                <a:cs typeface="Calibri" pitchFamily="34" charset="0"/>
              </a:rPr>
              <a:t>Y(4260)</a:t>
            </a:r>
            <a:endParaRPr lang="en-US" sz="2000" smtClean="0">
              <a:solidFill>
                <a:srgbClr val="0000FF"/>
              </a:solidFill>
            </a:endParaRPr>
          </a:p>
          <a:p>
            <a:pPr algn="l" eaLnBrk="1" hangingPunct="1">
              <a:lnSpc>
                <a:spcPct val="120000"/>
              </a:lnSpc>
              <a:spcBef>
                <a:spcPct val="50000"/>
              </a:spcBef>
              <a:tabLst>
                <a:tab pos="4521200" algn="l"/>
              </a:tabLst>
            </a:pPr>
            <a:r>
              <a:rPr lang="en-US" sz="2000" smtClean="0">
                <a:solidFill>
                  <a:srgbClr val="0000FF"/>
                </a:solidFill>
              </a:rPr>
              <a:t>B-decay	</a:t>
            </a:r>
            <a:r>
              <a:rPr lang="en-US" sz="2000" smtClean="0">
                <a:sym typeface="Symbol" pitchFamily="18" charset="2"/>
              </a:rPr>
              <a:t>e.g.</a:t>
            </a:r>
            <a:r>
              <a:rPr lang="de-DE" sz="2000" smtClean="0">
                <a:ea typeface="Calibri" pitchFamily="34" charset="0"/>
                <a:cs typeface="Calibri" pitchFamily="34" charset="0"/>
              </a:rPr>
              <a:t> X</a:t>
            </a:r>
            <a:r>
              <a:rPr lang="en-US" sz="2000" smtClean="0">
                <a:ea typeface="Calibri" pitchFamily="34" charset="0"/>
                <a:cs typeface="Calibri" pitchFamily="34" charset="0"/>
              </a:rPr>
              <a:t>(3872), Z(4430)</a:t>
            </a:r>
            <a:r>
              <a:rPr lang="en-US" sz="2000" baseline="30000" smtClean="0">
                <a:latin typeface="VerdanaEqn" pitchFamily="34" charset="0"/>
                <a:ea typeface="Calibri" pitchFamily="34" charset="0"/>
                <a:cs typeface="Calibri" pitchFamily="34" charset="0"/>
              </a:rPr>
              <a:t>-</a:t>
            </a:r>
            <a:endParaRPr lang="en-US" sz="2000" baseline="30000">
              <a:solidFill>
                <a:srgbClr val="0000FF"/>
              </a:solidFill>
            </a:endParaRPr>
          </a:p>
          <a:p>
            <a:pPr algn="l" eaLnBrk="1" hangingPunct="1">
              <a:lnSpc>
                <a:spcPct val="120000"/>
              </a:lnSpc>
              <a:spcBef>
                <a:spcPct val="50000"/>
              </a:spcBef>
              <a:tabLst>
                <a:tab pos="4521200" algn="l"/>
              </a:tabLst>
            </a:pPr>
            <a:r>
              <a:rPr lang="en-US" sz="2000" smtClean="0">
                <a:solidFill>
                  <a:srgbClr val="0000FF"/>
                </a:solidFill>
              </a:rPr>
              <a:t>Double Charmonium Production	</a:t>
            </a:r>
            <a:r>
              <a:rPr lang="en-US" sz="2000" smtClean="0">
                <a:sym typeface="Symbol" pitchFamily="18" charset="2"/>
              </a:rPr>
              <a:t>e.g.</a:t>
            </a:r>
            <a:r>
              <a:rPr lang="de-DE" sz="2000" smtClean="0">
                <a:ea typeface="Calibri" pitchFamily="34" charset="0"/>
                <a:cs typeface="Calibri" pitchFamily="34" charset="0"/>
              </a:rPr>
              <a:t> X</a:t>
            </a:r>
            <a:r>
              <a:rPr lang="en-US" sz="2000" smtClean="0">
                <a:ea typeface="Calibri" pitchFamily="34" charset="0"/>
                <a:cs typeface="Calibri" pitchFamily="34" charset="0"/>
              </a:rPr>
              <a:t>(3940)</a:t>
            </a:r>
            <a:endParaRPr lang="en-US" sz="2000">
              <a:solidFill>
                <a:srgbClr val="0000F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hteck 73"/>
          <p:cNvSpPr/>
          <p:nvPr/>
        </p:nvSpPr>
        <p:spPr bwMode="auto">
          <a:xfrm>
            <a:off x="2211252" y="3718560"/>
            <a:ext cx="4846320" cy="2377440"/>
          </a:xfrm>
          <a:prstGeom prst="rect">
            <a:avLst/>
          </a:prstGeom>
          <a:solidFill>
            <a:srgbClr val="DDDDD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2773" name="Rectangle 2"/>
          <p:cNvSpPr>
            <a:spLocks noGrp="1" noChangeArrowheads="1"/>
          </p:cNvSpPr>
          <p:nvPr>
            <p:ph type="title"/>
          </p:nvPr>
        </p:nvSpPr>
        <p:spPr/>
        <p:txBody>
          <a:bodyPr/>
          <a:lstStyle/>
          <a:p>
            <a:pPr eaLnBrk="1" hangingPunct="1"/>
            <a:r>
              <a:rPr lang="en-US" smtClean="0"/>
              <a:t>Spectroscopy at B-factories</a:t>
            </a:r>
          </a:p>
        </p:txBody>
      </p:sp>
      <p:sp>
        <p:nvSpPr>
          <p:cNvPr id="32774" name="Text Box 3"/>
          <p:cNvSpPr txBox="1">
            <a:spLocks noChangeArrowheads="1"/>
          </p:cNvSpPr>
          <p:nvPr/>
        </p:nvSpPr>
        <p:spPr bwMode="auto">
          <a:xfrm>
            <a:off x="457200" y="1364570"/>
            <a:ext cx="8458200" cy="2031325"/>
          </a:xfrm>
          <a:prstGeom prst="rect">
            <a:avLst/>
          </a:prstGeom>
          <a:noFill/>
          <a:ln w="9525">
            <a:noFill/>
            <a:miter lim="800000"/>
            <a:headEnd/>
            <a:tailEnd/>
          </a:ln>
        </p:spPr>
        <p:txBody>
          <a:bodyPr wrap="square">
            <a:spAutoFit/>
          </a:bodyPr>
          <a:lstStyle/>
          <a:p>
            <a:pPr algn="l" eaLnBrk="1" hangingPunct="1">
              <a:lnSpc>
                <a:spcPct val="120000"/>
              </a:lnSpc>
              <a:spcBef>
                <a:spcPct val="50000"/>
              </a:spcBef>
              <a:tabLst>
                <a:tab pos="4521200" algn="l"/>
              </a:tabLst>
            </a:pPr>
            <a:r>
              <a:rPr lang="en-US" sz="2000" smtClean="0">
                <a:solidFill>
                  <a:srgbClr val="0000FF"/>
                </a:solidFill>
              </a:rPr>
              <a:t>Initial State Radiation 	</a:t>
            </a:r>
            <a:r>
              <a:rPr lang="en-US" sz="2000" smtClean="0">
                <a:sym typeface="Symbol" pitchFamily="18" charset="2"/>
              </a:rPr>
              <a:t>e.g.</a:t>
            </a:r>
            <a:r>
              <a:rPr lang="de-DE" sz="2000" smtClean="0">
                <a:ea typeface="Calibri" pitchFamily="34" charset="0"/>
                <a:cs typeface="Calibri" pitchFamily="34" charset="0"/>
              </a:rPr>
              <a:t> </a:t>
            </a:r>
            <a:r>
              <a:rPr lang="en-US" sz="2000" smtClean="0">
                <a:ea typeface="Calibri" pitchFamily="34" charset="0"/>
                <a:cs typeface="Calibri" pitchFamily="34" charset="0"/>
              </a:rPr>
              <a:t>Y(4260)</a:t>
            </a:r>
            <a:endParaRPr lang="en-US" sz="2000" smtClean="0">
              <a:solidFill>
                <a:srgbClr val="0000FF"/>
              </a:solidFill>
            </a:endParaRPr>
          </a:p>
          <a:p>
            <a:pPr algn="l" eaLnBrk="1" hangingPunct="1">
              <a:lnSpc>
                <a:spcPct val="120000"/>
              </a:lnSpc>
              <a:spcBef>
                <a:spcPct val="50000"/>
              </a:spcBef>
              <a:tabLst>
                <a:tab pos="4521200" algn="l"/>
              </a:tabLst>
            </a:pPr>
            <a:r>
              <a:rPr lang="en-US" sz="2000" smtClean="0">
                <a:solidFill>
                  <a:srgbClr val="0000FF"/>
                </a:solidFill>
              </a:rPr>
              <a:t>B-decay	</a:t>
            </a:r>
            <a:r>
              <a:rPr lang="en-US" sz="2000" smtClean="0">
                <a:sym typeface="Symbol" pitchFamily="18" charset="2"/>
              </a:rPr>
              <a:t>e.g.</a:t>
            </a:r>
            <a:r>
              <a:rPr lang="de-DE" sz="2000" smtClean="0">
                <a:ea typeface="Calibri" pitchFamily="34" charset="0"/>
                <a:cs typeface="Calibri" pitchFamily="34" charset="0"/>
              </a:rPr>
              <a:t> X</a:t>
            </a:r>
            <a:r>
              <a:rPr lang="en-US" sz="2000" smtClean="0">
                <a:ea typeface="Calibri" pitchFamily="34" charset="0"/>
                <a:cs typeface="Calibri" pitchFamily="34" charset="0"/>
              </a:rPr>
              <a:t>(3872), Z(4430)</a:t>
            </a:r>
            <a:r>
              <a:rPr lang="en-US" sz="2000" baseline="30000" smtClean="0">
                <a:latin typeface="VerdanaEqn" pitchFamily="34" charset="0"/>
                <a:ea typeface="Calibri" pitchFamily="34" charset="0"/>
                <a:cs typeface="Calibri" pitchFamily="34" charset="0"/>
              </a:rPr>
              <a:t>-</a:t>
            </a:r>
            <a:endParaRPr lang="en-US" sz="2000" baseline="30000">
              <a:solidFill>
                <a:srgbClr val="0000FF"/>
              </a:solidFill>
            </a:endParaRPr>
          </a:p>
          <a:p>
            <a:pPr algn="l" eaLnBrk="1" hangingPunct="1">
              <a:lnSpc>
                <a:spcPct val="120000"/>
              </a:lnSpc>
              <a:spcBef>
                <a:spcPct val="50000"/>
              </a:spcBef>
              <a:tabLst>
                <a:tab pos="4521200" algn="l"/>
              </a:tabLst>
            </a:pPr>
            <a:r>
              <a:rPr lang="en-US" sz="2000" smtClean="0">
                <a:solidFill>
                  <a:srgbClr val="0000FF"/>
                </a:solidFill>
              </a:rPr>
              <a:t>Double Charmonium Production	</a:t>
            </a:r>
            <a:r>
              <a:rPr lang="en-US" sz="2000" smtClean="0">
                <a:sym typeface="Symbol" pitchFamily="18" charset="2"/>
              </a:rPr>
              <a:t>e.g.</a:t>
            </a:r>
            <a:r>
              <a:rPr lang="de-DE" sz="2000" smtClean="0">
                <a:ea typeface="Calibri" pitchFamily="34" charset="0"/>
                <a:cs typeface="Calibri" pitchFamily="34" charset="0"/>
              </a:rPr>
              <a:t> X</a:t>
            </a:r>
            <a:r>
              <a:rPr lang="en-US" sz="2000" smtClean="0">
                <a:ea typeface="Calibri" pitchFamily="34" charset="0"/>
                <a:cs typeface="Calibri" pitchFamily="34" charset="0"/>
              </a:rPr>
              <a:t>(3940)</a:t>
            </a:r>
            <a:endParaRPr lang="en-US" sz="2000">
              <a:solidFill>
                <a:srgbClr val="0000FF"/>
              </a:solidFill>
            </a:endParaRPr>
          </a:p>
          <a:p>
            <a:pPr algn="l" eaLnBrk="1" hangingPunct="1">
              <a:lnSpc>
                <a:spcPct val="120000"/>
              </a:lnSpc>
              <a:spcBef>
                <a:spcPct val="50000"/>
              </a:spcBef>
              <a:tabLst>
                <a:tab pos="4521200" algn="l"/>
              </a:tabLst>
            </a:pPr>
            <a:r>
              <a:rPr lang="de-DE" sz="2000" smtClean="0">
                <a:solidFill>
                  <a:srgbClr val="0000FF"/>
                </a:solidFill>
                <a:sym typeface="Symbol" pitchFamily="18" charset="2"/>
              </a:rPr>
              <a:t></a:t>
            </a:r>
            <a:r>
              <a:rPr lang="en-US" sz="2000" smtClean="0">
                <a:solidFill>
                  <a:srgbClr val="0000FF"/>
                </a:solidFill>
                <a:sym typeface="Symbol" pitchFamily="18" charset="2"/>
              </a:rPr>
              <a:t>-R</a:t>
            </a:r>
            <a:r>
              <a:rPr lang="en-US" sz="2000" smtClean="0">
                <a:solidFill>
                  <a:srgbClr val="0000FF"/>
                </a:solidFill>
              </a:rPr>
              <a:t>eaction	</a:t>
            </a:r>
            <a:r>
              <a:rPr lang="en-US" sz="2000" smtClean="0">
                <a:sym typeface="Symbol" pitchFamily="18" charset="2"/>
              </a:rPr>
              <a:t>e.g.</a:t>
            </a:r>
            <a:r>
              <a:rPr lang="de-DE" sz="2000" smtClean="0">
                <a:ea typeface="Calibri" pitchFamily="34" charset="0"/>
                <a:cs typeface="Calibri" pitchFamily="34" charset="0"/>
              </a:rPr>
              <a:t> Z(3930), X(</a:t>
            </a:r>
            <a:r>
              <a:rPr lang="en-US" sz="2000" smtClean="0">
                <a:ea typeface="Calibri" pitchFamily="34" charset="0"/>
                <a:cs typeface="Calibri" pitchFamily="34" charset="0"/>
              </a:rPr>
              <a:t>3915)</a:t>
            </a:r>
            <a:endParaRPr lang="de-DE" sz="2000">
              <a:solidFill>
                <a:srgbClr val="0000FF"/>
              </a:solidFill>
            </a:endParaRPr>
          </a:p>
        </p:txBody>
      </p:sp>
      <p:grpSp>
        <p:nvGrpSpPr>
          <p:cNvPr id="5" name="Gruppieren 73"/>
          <p:cNvGrpSpPr/>
          <p:nvPr/>
        </p:nvGrpSpPr>
        <p:grpSpPr>
          <a:xfrm>
            <a:off x="3043958" y="4141276"/>
            <a:ext cx="3433042" cy="1787810"/>
            <a:chOff x="4724400" y="4426086"/>
            <a:chExt cx="3433042" cy="1787810"/>
          </a:xfrm>
        </p:grpSpPr>
        <p:sp>
          <p:nvSpPr>
            <p:cNvPr id="37" name="Line 12"/>
            <p:cNvSpPr>
              <a:spLocks noChangeShapeType="1"/>
            </p:cNvSpPr>
            <p:nvPr/>
          </p:nvSpPr>
          <p:spPr bwMode="auto">
            <a:xfrm flipV="1">
              <a:off x="4876800" y="5697747"/>
              <a:ext cx="1066800" cy="152397"/>
            </a:xfrm>
            <a:prstGeom prst="line">
              <a:avLst/>
            </a:prstGeom>
            <a:noFill/>
            <a:ln w="25400">
              <a:solidFill>
                <a:srgbClr val="0000FF"/>
              </a:solidFill>
              <a:round/>
              <a:headEnd/>
              <a:tailEnd/>
            </a:ln>
          </p:spPr>
          <p:txBody>
            <a:bodyPr wrap="square">
              <a:spAutoFit/>
            </a:bodyPr>
            <a:lstStyle/>
            <a:p>
              <a:endParaRPr lang="en-US"/>
            </a:p>
          </p:txBody>
        </p:sp>
        <p:sp>
          <p:nvSpPr>
            <p:cNvPr id="38" name="Line 13"/>
            <p:cNvSpPr>
              <a:spLocks noChangeShapeType="1"/>
            </p:cNvSpPr>
            <p:nvPr/>
          </p:nvSpPr>
          <p:spPr bwMode="auto">
            <a:xfrm>
              <a:off x="4876800" y="4495801"/>
              <a:ext cx="1066800" cy="173400"/>
            </a:xfrm>
            <a:prstGeom prst="line">
              <a:avLst/>
            </a:prstGeom>
            <a:noFill/>
            <a:ln w="25400">
              <a:solidFill>
                <a:srgbClr val="0000FF"/>
              </a:solidFill>
              <a:round/>
              <a:headEnd/>
              <a:tailEnd/>
            </a:ln>
          </p:spPr>
          <p:txBody>
            <a:bodyPr wrap="square">
              <a:spAutoFit/>
            </a:bodyPr>
            <a:lstStyle/>
            <a:p>
              <a:endParaRPr lang="en-US"/>
            </a:p>
          </p:txBody>
        </p:sp>
        <p:sp>
          <p:nvSpPr>
            <p:cNvPr id="39" name="Line 14"/>
            <p:cNvSpPr>
              <a:spLocks noChangeShapeType="1"/>
            </p:cNvSpPr>
            <p:nvPr/>
          </p:nvSpPr>
          <p:spPr bwMode="auto">
            <a:xfrm flipV="1">
              <a:off x="5943600" y="4426086"/>
              <a:ext cx="1600200" cy="242888"/>
            </a:xfrm>
            <a:prstGeom prst="line">
              <a:avLst/>
            </a:prstGeom>
            <a:noFill/>
            <a:ln w="25400">
              <a:solidFill>
                <a:srgbClr val="0000FF"/>
              </a:solidFill>
              <a:round/>
              <a:headEnd/>
              <a:tailEnd/>
            </a:ln>
          </p:spPr>
          <p:txBody>
            <a:bodyPr wrap="square">
              <a:spAutoFit/>
            </a:bodyPr>
            <a:lstStyle/>
            <a:p>
              <a:endParaRPr lang="en-US"/>
            </a:p>
          </p:txBody>
        </p:sp>
        <p:sp>
          <p:nvSpPr>
            <p:cNvPr id="40" name="Text Box 16"/>
            <p:cNvSpPr txBox="1">
              <a:spLocks noChangeArrowheads="1"/>
            </p:cNvSpPr>
            <p:nvPr/>
          </p:nvSpPr>
          <p:spPr bwMode="auto">
            <a:xfrm>
              <a:off x="4724400" y="5847183"/>
              <a:ext cx="533400" cy="366713"/>
            </a:xfrm>
            <a:prstGeom prst="rect">
              <a:avLst/>
            </a:prstGeom>
            <a:noFill/>
            <a:ln w="9525">
              <a:noFill/>
              <a:miter lim="800000"/>
              <a:headEnd/>
              <a:tailEnd/>
            </a:ln>
          </p:spPr>
          <p:txBody>
            <a:bodyPr wrap="none" anchor="ctr" anchorCtr="1"/>
            <a:lstStyle/>
            <a:p>
              <a:pPr algn="ctr" eaLnBrk="1" hangingPunct="1">
                <a:spcBef>
                  <a:spcPct val="50000"/>
                </a:spcBef>
              </a:pPr>
              <a:r>
                <a:rPr lang="en-US" sz="2000"/>
                <a:t>e</a:t>
              </a:r>
              <a:r>
                <a:rPr lang="en-US" sz="2000" baseline="30000"/>
                <a:t>+</a:t>
              </a:r>
              <a:endParaRPr lang="de-DE" sz="2000" baseline="30000"/>
            </a:p>
          </p:txBody>
        </p:sp>
        <p:sp>
          <p:nvSpPr>
            <p:cNvPr id="43" name="Text Box 22"/>
            <p:cNvSpPr txBox="1">
              <a:spLocks noChangeArrowheads="1"/>
            </p:cNvSpPr>
            <p:nvPr/>
          </p:nvSpPr>
          <p:spPr bwMode="auto">
            <a:xfrm>
              <a:off x="6016020" y="5172974"/>
              <a:ext cx="533400" cy="366713"/>
            </a:xfrm>
            <a:prstGeom prst="rect">
              <a:avLst/>
            </a:prstGeom>
            <a:noFill/>
            <a:ln w="9525">
              <a:noFill/>
              <a:miter lim="800000"/>
              <a:headEnd/>
              <a:tailEnd/>
            </a:ln>
          </p:spPr>
          <p:txBody>
            <a:bodyPr wrap="none" anchor="ctr" anchorCtr="1"/>
            <a:lstStyle/>
            <a:p>
              <a:pPr algn="ctr" eaLnBrk="1" hangingPunct="1">
                <a:spcBef>
                  <a:spcPct val="50000"/>
                </a:spcBef>
              </a:pPr>
              <a:r>
                <a:rPr lang="en-US" sz="2000" smtClean="0">
                  <a:solidFill>
                    <a:srgbClr val="008000"/>
                  </a:solidFill>
                  <a:latin typeface="VerdanaEqn" pitchFamily="34" charset="0"/>
                </a:rPr>
                <a:t>X</a:t>
              </a:r>
              <a:endParaRPr lang="de-DE" sz="2000" baseline="30000">
                <a:solidFill>
                  <a:srgbClr val="008000"/>
                </a:solidFill>
                <a:latin typeface="VerdanaEqn" pitchFamily="34" charset="0"/>
              </a:endParaRPr>
            </a:p>
          </p:txBody>
        </p:sp>
        <p:sp>
          <p:nvSpPr>
            <p:cNvPr id="44" name="Freeform 24"/>
            <p:cNvSpPr>
              <a:spLocks/>
            </p:cNvSpPr>
            <p:nvPr/>
          </p:nvSpPr>
          <p:spPr bwMode="auto">
            <a:xfrm rot="-4800000">
              <a:off x="5737326" y="5345618"/>
              <a:ext cx="508000" cy="166688"/>
            </a:xfrm>
            <a:custGeom>
              <a:avLst/>
              <a:gdLst>
                <a:gd name="T0" fmla="*/ 0 w 608"/>
                <a:gd name="T1" fmla="*/ 57 h 120"/>
                <a:gd name="T2" fmla="*/ 55 w 608"/>
                <a:gd name="T3" fmla="*/ 8 h 120"/>
                <a:gd name="T4" fmla="*/ 103 w 608"/>
                <a:gd name="T5" fmla="*/ 104 h 120"/>
                <a:gd name="T6" fmla="*/ 161 w 608"/>
                <a:gd name="T7" fmla="*/ 10 h 120"/>
                <a:gd name="T8" fmla="*/ 207 w 608"/>
                <a:gd name="T9" fmla="*/ 104 h 120"/>
                <a:gd name="T10" fmla="*/ 261 w 608"/>
                <a:gd name="T11" fmla="*/ 14 h 120"/>
                <a:gd name="T12" fmla="*/ 320 w 608"/>
                <a:gd name="T13" fmla="*/ 77 h 120"/>
                <a:gd name="T14" fmla="*/ 0 60000 65536"/>
                <a:gd name="T15" fmla="*/ 0 60000 65536"/>
                <a:gd name="T16" fmla="*/ 0 60000 65536"/>
                <a:gd name="T17" fmla="*/ 0 60000 65536"/>
                <a:gd name="T18" fmla="*/ 0 60000 65536"/>
                <a:gd name="T19" fmla="*/ 0 60000 65536"/>
                <a:gd name="T20" fmla="*/ 0 60000 65536"/>
                <a:gd name="T21" fmla="*/ 0 w 608"/>
                <a:gd name="T22" fmla="*/ 0 h 120"/>
                <a:gd name="T23" fmla="*/ 608 w 608"/>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8" h="120">
                  <a:moveTo>
                    <a:pt x="0" y="65"/>
                  </a:moveTo>
                  <a:cubicBezTo>
                    <a:pt x="35" y="32"/>
                    <a:pt x="71" y="0"/>
                    <a:pt x="104" y="9"/>
                  </a:cubicBezTo>
                  <a:cubicBezTo>
                    <a:pt x="136" y="18"/>
                    <a:pt x="163" y="118"/>
                    <a:pt x="196" y="119"/>
                  </a:cubicBezTo>
                  <a:cubicBezTo>
                    <a:pt x="230" y="119"/>
                    <a:pt x="274" y="11"/>
                    <a:pt x="306" y="11"/>
                  </a:cubicBezTo>
                  <a:cubicBezTo>
                    <a:pt x="338" y="11"/>
                    <a:pt x="361" y="118"/>
                    <a:pt x="393" y="119"/>
                  </a:cubicBezTo>
                  <a:cubicBezTo>
                    <a:pt x="425" y="120"/>
                    <a:pt x="460" y="21"/>
                    <a:pt x="496" y="16"/>
                  </a:cubicBezTo>
                  <a:cubicBezTo>
                    <a:pt x="532" y="11"/>
                    <a:pt x="585" y="73"/>
                    <a:pt x="608" y="88"/>
                  </a:cubicBezTo>
                </a:path>
              </a:pathLst>
            </a:custGeom>
            <a:noFill/>
            <a:ln w="25400" cap="flat" cmpd="sng">
              <a:solidFill>
                <a:srgbClr val="CC0000"/>
              </a:solidFill>
              <a:prstDash val="solid"/>
              <a:round/>
              <a:headEnd/>
              <a:tailEnd/>
            </a:ln>
          </p:spPr>
          <p:txBody>
            <a:bodyPr wrap="none"/>
            <a:lstStyle/>
            <a:p>
              <a:endParaRPr lang="en-US"/>
            </a:p>
          </p:txBody>
        </p:sp>
        <p:sp>
          <p:nvSpPr>
            <p:cNvPr id="45" name="Text Box 25"/>
            <p:cNvSpPr txBox="1">
              <a:spLocks noChangeArrowheads="1"/>
            </p:cNvSpPr>
            <p:nvPr/>
          </p:nvSpPr>
          <p:spPr bwMode="auto">
            <a:xfrm>
              <a:off x="4724400" y="4495800"/>
              <a:ext cx="533400" cy="366713"/>
            </a:xfrm>
            <a:prstGeom prst="rect">
              <a:avLst/>
            </a:prstGeom>
            <a:noFill/>
            <a:ln w="9525">
              <a:noFill/>
              <a:miter lim="800000"/>
              <a:headEnd/>
              <a:tailEnd/>
            </a:ln>
          </p:spPr>
          <p:txBody>
            <a:bodyPr wrap="none" anchor="ctr" anchorCtr="1"/>
            <a:lstStyle/>
            <a:p>
              <a:pPr algn="ctr" eaLnBrk="1" hangingPunct="1">
                <a:spcBef>
                  <a:spcPct val="50000"/>
                </a:spcBef>
              </a:pPr>
              <a:r>
                <a:rPr lang="en-US" sz="2000"/>
                <a:t>e</a:t>
              </a:r>
              <a:r>
                <a:rPr lang="en-US" sz="2000" baseline="30000"/>
                <a:t>-</a:t>
              </a:r>
              <a:endParaRPr lang="de-DE" sz="2000" baseline="30000"/>
            </a:p>
          </p:txBody>
        </p:sp>
        <p:sp>
          <p:nvSpPr>
            <p:cNvPr id="46" name="Text Box 27"/>
            <p:cNvSpPr txBox="1">
              <a:spLocks noChangeArrowheads="1"/>
            </p:cNvSpPr>
            <p:nvPr/>
          </p:nvSpPr>
          <p:spPr bwMode="auto">
            <a:xfrm>
              <a:off x="5444704" y="4791974"/>
              <a:ext cx="533400" cy="366713"/>
            </a:xfrm>
            <a:prstGeom prst="rect">
              <a:avLst/>
            </a:prstGeom>
            <a:noFill/>
            <a:ln w="9525">
              <a:noFill/>
              <a:miter lim="800000"/>
              <a:headEnd/>
              <a:tailEnd/>
            </a:ln>
          </p:spPr>
          <p:txBody>
            <a:bodyPr wrap="none" anchor="ctr" anchorCtr="1"/>
            <a:lstStyle/>
            <a:p>
              <a:pPr algn="ctr" eaLnBrk="1" hangingPunct="1">
                <a:spcBef>
                  <a:spcPct val="50000"/>
                </a:spcBef>
              </a:pPr>
              <a:r>
                <a:rPr lang="en-US" sz="2200" smtClean="0">
                  <a:latin typeface="Symbol" pitchFamily="18" charset="2"/>
                </a:rPr>
                <a:t>g</a:t>
              </a:r>
              <a:r>
                <a:rPr lang="en-US" sz="2000" baseline="30000" smtClean="0">
                  <a:latin typeface="Symbol" pitchFamily="18" charset="2"/>
                </a:rPr>
                <a:t>(*)</a:t>
              </a:r>
              <a:endParaRPr lang="de-DE" sz="2000" baseline="30000">
                <a:latin typeface="Symbol" pitchFamily="18" charset="2"/>
              </a:endParaRPr>
            </a:p>
          </p:txBody>
        </p:sp>
        <p:sp>
          <p:nvSpPr>
            <p:cNvPr id="47" name="Line 11"/>
            <p:cNvSpPr>
              <a:spLocks noChangeShapeType="1"/>
            </p:cNvSpPr>
            <p:nvPr/>
          </p:nvSpPr>
          <p:spPr bwMode="auto">
            <a:xfrm flipV="1">
              <a:off x="6465560" y="4760664"/>
              <a:ext cx="1104240" cy="385281"/>
            </a:xfrm>
            <a:prstGeom prst="line">
              <a:avLst/>
            </a:prstGeom>
            <a:noFill/>
            <a:ln w="25400">
              <a:solidFill>
                <a:srgbClr val="0000FF"/>
              </a:solidFill>
              <a:round/>
              <a:headEnd/>
              <a:tailEnd/>
            </a:ln>
          </p:spPr>
          <p:txBody>
            <a:bodyPr wrap="square">
              <a:spAutoFit/>
            </a:bodyPr>
            <a:lstStyle/>
            <a:p>
              <a:endParaRPr lang="en-US"/>
            </a:p>
          </p:txBody>
        </p:sp>
        <p:sp>
          <p:nvSpPr>
            <p:cNvPr id="48" name="Text Box 13"/>
            <p:cNvSpPr txBox="1">
              <a:spLocks noChangeArrowheads="1"/>
            </p:cNvSpPr>
            <p:nvPr/>
          </p:nvSpPr>
          <p:spPr bwMode="auto">
            <a:xfrm>
              <a:off x="7562851" y="4583981"/>
              <a:ext cx="594591" cy="370833"/>
            </a:xfrm>
            <a:prstGeom prst="rect">
              <a:avLst/>
            </a:prstGeom>
            <a:noFill/>
            <a:ln w="9525">
              <a:noFill/>
              <a:miter lim="800000"/>
              <a:headEnd/>
              <a:tailEnd/>
            </a:ln>
          </p:spPr>
          <p:txBody>
            <a:bodyPr wrap="none" anchor="ctr" anchorCtr="1"/>
            <a:lstStyle/>
            <a:p>
              <a:pPr algn="ctr" eaLnBrk="1" hangingPunct="1">
                <a:spcBef>
                  <a:spcPct val="50000"/>
                </a:spcBef>
              </a:pPr>
              <a:r>
                <a:rPr lang="en-US" sz="2000"/>
                <a:t>J/</a:t>
              </a:r>
              <a:r>
                <a:rPr lang="el-GR" sz="1800"/>
                <a:t>ψ</a:t>
              </a:r>
              <a:endParaRPr lang="de-DE" sz="1800"/>
            </a:p>
          </p:txBody>
        </p:sp>
        <p:sp>
          <p:nvSpPr>
            <p:cNvPr id="49" name="Text Box 15"/>
            <p:cNvSpPr txBox="1">
              <a:spLocks noChangeArrowheads="1"/>
            </p:cNvSpPr>
            <p:nvPr/>
          </p:nvSpPr>
          <p:spPr bwMode="auto">
            <a:xfrm>
              <a:off x="7423151" y="5041181"/>
              <a:ext cx="594591" cy="370833"/>
            </a:xfrm>
            <a:prstGeom prst="rect">
              <a:avLst/>
            </a:prstGeom>
            <a:noFill/>
            <a:ln w="9525">
              <a:noFill/>
              <a:miter lim="800000"/>
              <a:headEnd/>
              <a:tailEnd/>
            </a:ln>
          </p:spPr>
          <p:txBody>
            <a:bodyPr wrap="none" anchor="ctr" anchorCtr="1"/>
            <a:lstStyle/>
            <a:p>
              <a:pPr algn="ctr" eaLnBrk="1" hangingPunct="1">
                <a:spcBef>
                  <a:spcPct val="50000"/>
                </a:spcBef>
              </a:pPr>
              <a:r>
                <a:rPr lang="en-US" sz="2000">
                  <a:latin typeface="VerdanaEqn" pitchFamily="34" charset="0"/>
                </a:rPr>
                <a:t>π</a:t>
              </a:r>
              <a:endParaRPr lang="de-DE" sz="2000" baseline="30000">
                <a:latin typeface="VerdanaEqn" pitchFamily="34" charset="0"/>
              </a:endParaRPr>
            </a:p>
          </p:txBody>
        </p:sp>
        <p:sp>
          <p:nvSpPr>
            <p:cNvPr id="51" name="Line 23"/>
            <p:cNvSpPr>
              <a:spLocks noChangeShapeType="1"/>
            </p:cNvSpPr>
            <p:nvPr/>
          </p:nvSpPr>
          <p:spPr bwMode="auto">
            <a:xfrm>
              <a:off x="6463790" y="5147530"/>
              <a:ext cx="1106009" cy="329094"/>
            </a:xfrm>
            <a:prstGeom prst="line">
              <a:avLst/>
            </a:prstGeom>
            <a:noFill/>
            <a:ln w="25400">
              <a:solidFill>
                <a:srgbClr val="0000FF"/>
              </a:solidFill>
              <a:round/>
              <a:headEnd/>
              <a:tailEnd/>
            </a:ln>
          </p:spPr>
          <p:txBody>
            <a:bodyPr wrap="square">
              <a:spAutoFit/>
            </a:bodyPr>
            <a:lstStyle/>
            <a:p>
              <a:endParaRPr lang="en-US"/>
            </a:p>
          </p:txBody>
        </p:sp>
        <p:sp>
          <p:nvSpPr>
            <p:cNvPr id="52" name="Line 34"/>
            <p:cNvSpPr>
              <a:spLocks noChangeShapeType="1"/>
            </p:cNvSpPr>
            <p:nvPr/>
          </p:nvSpPr>
          <p:spPr bwMode="auto">
            <a:xfrm>
              <a:off x="6465560" y="5150330"/>
              <a:ext cx="1104240" cy="77056"/>
            </a:xfrm>
            <a:prstGeom prst="line">
              <a:avLst/>
            </a:prstGeom>
            <a:noFill/>
            <a:ln w="25400">
              <a:solidFill>
                <a:srgbClr val="0000FF"/>
              </a:solidFill>
              <a:round/>
              <a:headEnd/>
              <a:tailEnd/>
            </a:ln>
          </p:spPr>
          <p:txBody>
            <a:bodyPr wrap="square">
              <a:spAutoFit/>
            </a:bodyPr>
            <a:lstStyle/>
            <a:p>
              <a:endParaRPr lang="en-US"/>
            </a:p>
          </p:txBody>
        </p:sp>
        <p:sp>
          <p:nvSpPr>
            <p:cNvPr id="70" name="Line 14"/>
            <p:cNvSpPr>
              <a:spLocks noChangeShapeType="1"/>
            </p:cNvSpPr>
            <p:nvPr/>
          </p:nvSpPr>
          <p:spPr bwMode="auto">
            <a:xfrm>
              <a:off x="5943600" y="5697748"/>
              <a:ext cx="1600200" cy="228826"/>
            </a:xfrm>
            <a:prstGeom prst="line">
              <a:avLst/>
            </a:prstGeom>
            <a:noFill/>
            <a:ln w="25400">
              <a:solidFill>
                <a:srgbClr val="0000FF"/>
              </a:solidFill>
              <a:round/>
              <a:headEnd/>
              <a:tailEnd/>
            </a:ln>
          </p:spPr>
          <p:txBody>
            <a:bodyPr wrap="square">
              <a:spAutoFit/>
            </a:bodyPr>
            <a:lstStyle/>
            <a:p>
              <a:endParaRPr lang="en-US"/>
            </a:p>
          </p:txBody>
        </p:sp>
        <p:sp>
          <p:nvSpPr>
            <p:cNvPr id="71" name="Freeform 24"/>
            <p:cNvSpPr>
              <a:spLocks/>
            </p:cNvSpPr>
            <p:nvPr/>
          </p:nvSpPr>
          <p:spPr bwMode="auto">
            <a:xfrm rot="4500000">
              <a:off x="5742997" y="4835956"/>
              <a:ext cx="508000" cy="166688"/>
            </a:xfrm>
            <a:custGeom>
              <a:avLst/>
              <a:gdLst>
                <a:gd name="T0" fmla="*/ 0 w 608"/>
                <a:gd name="T1" fmla="*/ 57 h 120"/>
                <a:gd name="T2" fmla="*/ 55 w 608"/>
                <a:gd name="T3" fmla="*/ 8 h 120"/>
                <a:gd name="T4" fmla="*/ 103 w 608"/>
                <a:gd name="T5" fmla="*/ 104 h 120"/>
                <a:gd name="T6" fmla="*/ 161 w 608"/>
                <a:gd name="T7" fmla="*/ 10 h 120"/>
                <a:gd name="T8" fmla="*/ 207 w 608"/>
                <a:gd name="T9" fmla="*/ 104 h 120"/>
                <a:gd name="T10" fmla="*/ 261 w 608"/>
                <a:gd name="T11" fmla="*/ 14 h 120"/>
                <a:gd name="T12" fmla="*/ 320 w 608"/>
                <a:gd name="T13" fmla="*/ 77 h 120"/>
                <a:gd name="T14" fmla="*/ 0 60000 65536"/>
                <a:gd name="T15" fmla="*/ 0 60000 65536"/>
                <a:gd name="T16" fmla="*/ 0 60000 65536"/>
                <a:gd name="T17" fmla="*/ 0 60000 65536"/>
                <a:gd name="T18" fmla="*/ 0 60000 65536"/>
                <a:gd name="T19" fmla="*/ 0 60000 65536"/>
                <a:gd name="T20" fmla="*/ 0 60000 65536"/>
                <a:gd name="T21" fmla="*/ 0 w 608"/>
                <a:gd name="T22" fmla="*/ 0 h 120"/>
                <a:gd name="T23" fmla="*/ 608 w 608"/>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8" h="120">
                  <a:moveTo>
                    <a:pt x="0" y="65"/>
                  </a:moveTo>
                  <a:cubicBezTo>
                    <a:pt x="35" y="32"/>
                    <a:pt x="71" y="0"/>
                    <a:pt x="104" y="9"/>
                  </a:cubicBezTo>
                  <a:cubicBezTo>
                    <a:pt x="136" y="18"/>
                    <a:pt x="163" y="118"/>
                    <a:pt x="196" y="119"/>
                  </a:cubicBezTo>
                  <a:cubicBezTo>
                    <a:pt x="230" y="119"/>
                    <a:pt x="274" y="11"/>
                    <a:pt x="306" y="11"/>
                  </a:cubicBezTo>
                  <a:cubicBezTo>
                    <a:pt x="338" y="11"/>
                    <a:pt x="361" y="118"/>
                    <a:pt x="393" y="119"/>
                  </a:cubicBezTo>
                  <a:cubicBezTo>
                    <a:pt x="425" y="120"/>
                    <a:pt x="460" y="21"/>
                    <a:pt x="496" y="16"/>
                  </a:cubicBezTo>
                  <a:cubicBezTo>
                    <a:pt x="532" y="11"/>
                    <a:pt x="585" y="73"/>
                    <a:pt x="608" y="88"/>
                  </a:cubicBezTo>
                </a:path>
              </a:pathLst>
            </a:custGeom>
            <a:noFill/>
            <a:ln w="25400" cap="flat" cmpd="sng">
              <a:solidFill>
                <a:srgbClr val="CC0000"/>
              </a:solidFill>
              <a:prstDash val="solid"/>
              <a:round/>
              <a:headEnd/>
              <a:tailEnd/>
            </a:ln>
          </p:spPr>
          <p:txBody>
            <a:bodyPr wrap="none"/>
            <a:lstStyle/>
            <a:p>
              <a:endParaRPr lang="en-US"/>
            </a:p>
          </p:txBody>
        </p:sp>
        <p:sp>
          <p:nvSpPr>
            <p:cNvPr id="72" name="Text Box 27"/>
            <p:cNvSpPr txBox="1">
              <a:spLocks noChangeArrowheads="1"/>
            </p:cNvSpPr>
            <p:nvPr/>
          </p:nvSpPr>
          <p:spPr bwMode="auto">
            <a:xfrm>
              <a:off x="5444704" y="5246209"/>
              <a:ext cx="533400" cy="366713"/>
            </a:xfrm>
            <a:prstGeom prst="rect">
              <a:avLst/>
            </a:prstGeom>
            <a:noFill/>
            <a:ln w="9525">
              <a:noFill/>
              <a:miter lim="800000"/>
              <a:headEnd/>
              <a:tailEnd/>
            </a:ln>
          </p:spPr>
          <p:txBody>
            <a:bodyPr wrap="none" anchor="ctr" anchorCtr="1"/>
            <a:lstStyle/>
            <a:p>
              <a:pPr algn="ctr" eaLnBrk="1" hangingPunct="1">
                <a:spcBef>
                  <a:spcPct val="50000"/>
                </a:spcBef>
              </a:pPr>
              <a:r>
                <a:rPr lang="en-US" sz="2200" smtClean="0">
                  <a:latin typeface="Symbol" pitchFamily="18" charset="2"/>
                </a:rPr>
                <a:t>g</a:t>
              </a:r>
              <a:r>
                <a:rPr lang="en-US" sz="2000" baseline="30000" smtClean="0">
                  <a:latin typeface="Symbol" pitchFamily="18" charset="2"/>
                </a:rPr>
                <a:t>(*)</a:t>
              </a:r>
              <a:endParaRPr lang="de-DE" sz="2000" baseline="30000">
                <a:latin typeface="Symbol" pitchFamily="18" charset="2"/>
              </a:endParaRPr>
            </a:p>
          </p:txBody>
        </p:sp>
        <p:sp>
          <p:nvSpPr>
            <p:cNvPr id="41" name="Line 19"/>
            <p:cNvSpPr>
              <a:spLocks noChangeShapeType="1"/>
            </p:cNvSpPr>
            <p:nvPr/>
          </p:nvSpPr>
          <p:spPr bwMode="auto">
            <a:xfrm flipV="1">
              <a:off x="6033834" y="5154830"/>
              <a:ext cx="456230" cy="25400"/>
            </a:xfrm>
            <a:prstGeom prst="line">
              <a:avLst/>
            </a:prstGeom>
            <a:noFill/>
            <a:ln w="38100">
              <a:solidFill>
                <a:srgbClr val="008000"/>
              </a:solidFill>
              <a:round/>
              <a:headEnd/>
              <a:tailEnd/>
            </a:ln>
          </p:spPr>
          <p:txBody>
            <a:bodyPr wrap="square">
              <a:spAutoFit/>
            </a:bodyPr>
            <a:lstStyle/>
            <a:p>
              <a:endParaRPr lang="en-US"/>
            </a:p>
          </p:txBody>
        </p:sp>
        <p:sp>
          <p:nvSpPr>
            <p:cNvPr id="73" name="Text Box 15"/>
            <p:cNvSpPr txBox="1">
              <a:spLocks noChangeArrowheads="1"/>
            </p:cNvSpPr>
            <p:nvPr/>
          </p:nvSpPr>
          <p:spPr bwMode="auto">
            <a:xfrm>
              <a:off x="7423151" y="5335541"/>
              <a:ext cx="594591" cy="370833"/>
            </a:xfrm>
            <a:prstGeom prst="rect">
              <a:avLst/>
            </a:prstGeom>
            <a:noFill/>
            <a:ln w="9525">
              <a:noFill/>
              <a:miter lim="800000"/>
              <a:headEnd/>
              <a:tailEnd/>
            </a:ln>
          </p:spPr>
          <p:txBody>
            <a:bodyPr wrap="none" anchor="ctr" anchorCtr="1"/>
            <a:lstStyle/>
            <a:p>
              <a:pPr algn="ctr" eaLnBrk="1" hangingPunct="1">
                <a:spcBef>
                  <a:spcPct val="50000"/>
                </a:spcBef>
              </a:pPr>
              <a:r>
                <a:rPr lang="en-US" sz="2000">
                  <a:latin typeface="VerdanaEqn" pitchFamily="34" charset="0"/>
                </a:rPr>
                <a:t>π</a:t>
              </a:r>
              <a:endParaRPr lang="de-DE" sz="2000" baseline="30000">
                <a:latin typeface="VerdanaEqn" pitchFamily="34" charset="0"/>
              </a:endParaRPr>
            </a:p>
          </p:txBody>
        </p:sp>
      </p:grpSp>
      <p:sp>
        <p:nvSpPr>
          <p:cNvPr id="24" name="Rechteck 23"/>
          <p:cNvSpPr/>
          <p:nvPr/>
        </p:nvSpPr>
        <p:spPr>
          <a:xfrm>
            <a:off x="7192366" y="3739484"/>
            <a:ext cx="1890261" cy="830997"/>
          </a:xfrm>
          <a:prstGeom prst="rect">
            <a:avLst/>
          </a:prstGeom>
        </p:spPr>
        <p:txBody>
          <a:bodyPr wrap="none">
            <a:spAutoFit/>
          </a:bodyPr>
          <a:lstStyle/>
          <a:p>
            <a:pPr algn="l">
              <a:lnSpc>
                <a:spcPct val="120000"/>
              </a:lnSpc>
            </a:pPr>
            <a:r>
              <a:rPr lang="de-DE" sz="2000" smtClean="0">
                <a:solidFill>
                  <a:srgbClr val="CC0000"/>
                </a:solidFill>
              </a:rPr>
              <a:t>J</a:t>
            </a:r>
            <a:r>
              <a:rPr lang="de-DE" sz="2000" baseline="30000" smtClean="0">
                <a:solidFill>
                  <a:srgbClr val="CC0000"/>
                </a:solidFill>
              </a:rPr>
              <a:t>PC</a:t>
            </a:r>
            <a:r>
              <a:rPr lang="de-DE" sz="2000" smtClean="0">
                <a:solidFill>
                  <a:srgbClr val="CC0000"/>
                </a:solidFill>
              </a:rPr>
              <a:t> = </a:t>
            </a:r>
            <a:r>
              <a:rPr lang="de-DE" sz="2000" smtClean="0">
                <a:solidFill>
                  <a:srgbClr val="CC0000"/>
                </a:solidFill>
                <a:latin typeface="VerdanaEqn" pitchFamily="34" charset="0"/>
              </a:rPr>
              <a:t>0</a:t>
            </a:r>
            <a:r>
              <a:rPr lang="en-US" sz="2000" baseline="30000" smtClean="0">
                <a:solidFill>
                  <a:srgbClr val="CC0000"/>
                </a:solidFill>
                <a:latin typeface="VerdanaEqn" pitchFamily="34" charset="0"/>
                <a:cs typeface="Times New Roman"/>
              </a:rPr>
              <a:t>±</a:t>
            </a:r>
            <a:r>
              <a:rPr lang="de-DE" sz="2000" baseline="30000" smtClean="0">
                <a:solidFill>
                  <a:srgbClr val="CC0000"/>
                </a:solidFill>
                <a:latin typeface="VerdanaEqn" pitchFamily="34" charset="0"/>
              </a:rPr>
              <a:t>+</a:t>
            </a:r>
            <a:r>
              <a:rPr lang="de-DE" sz="2000" smtClean="0">
                <a:solidFill>
                  <a:srgbClr val="CC0000"/>
                </a:solidFill>
                <a:latin typeface="VerdanaEqn" pitchFamily="34" charset="0"/>
              </a:rPr>
              <a:t>, 2</a:t>
            </a:r>
            <a:r>
              <a:rPr lang="en-US" sz="2000" baseline="30000" smtClean="0">
                <a:solidFill>
                  <a:srgbClr val="CC0000"/>
                </a:solidFill>
                <a:latin typeface="VerdanaEqn" pitchFamily="34" charset="0"/>
                <a:cs typeface="Times New Roman"/>
              </a:rPr>
              <a:t>±</a:t>
            </a:r>
            <a:r>
              <a:rPr lang="de-DE" sz="2000" baseline="30000" smtClean="0">
                <a:solidFill>
                  <a:srgbClr val="CC0000"/>
                </a:solidFill>
                <a:latin typeface="VerdanaEqn" pitchFamily="34" charset="0"/>
              </a:rPr>
              <a:t>+</a:t>
            </a:r>
            <a:endParaRPr lang="de-DE" sz="2000" smtClean="0">
              <a:solidFill>
                <a:srgbClr val="CC0000"/>
              </a:solidFill>
              <a:latin typeface="VerdanaEqn" pitchFamily="34" charset="0"/>
            </a:endParaRPr>
          </a:p>
          <a:p>
            <a:pPr algn="l">
              <a:lnSpc>
                <a:spcPct val="120000"/>
              </a:lnSpc>
            </a:pPr>
            <a:endParaRPr lang="de-DE" sz="2000">
              <a:solidFill>
                <a:srgbClr val="CC0000"/>
              </a:solidFill>
              <a:latin typeface="VerdanaEqn"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Identified ?</a:t>
            </a:r>
            <a:endParaRPr lang="en-US" dirty="0">
              <a:latin typeface="+mn-lt"/>
            </a:endParaRPr>
          </a:p>
        </p:txBody>
      </p:sp>
      <p:pic>
        <p:nvPicPr>
          <p:cNvPr id="13" name="Picture 3"/>
          <p:cNvPicPr>
            <a:picLocks noChangeAspect="1" noChangeArrowheads="1"/>
          </p:cNvPicPr>
          <p:nvPr/>
        </p:nvPicPr>
        <p:blipFill>
          <a:blip r:embed="rId3" cstate="print"/>
          <a:srcRect/>
          <a:stretch>
            <a:fillRect/>
          </a:stretch>
        </p:blipFill>
        <p:spPr bwMode="auto">
          <a:xfrm>
            <a:off x="2982684" y="762000"/>
            <a:ext cx="2438400" cy="2276468"/>
          </a:xfrm>
          <a:prstGeom prst="rect">
            <a:avLst/>
          </a:prstGeom>
          <a:noFill/>
          <a:ln w="9525">
            <a:noFill/>
            <a:miter lim="800000"/>
            <a:headEnd/>
            <a:tailEnd/>
          </a:ln>
        </p:spPr>
      </p:pic>
      <p:sp>
        <p:nvSpPr>
          <p:cNvPr id="18" name="Textfeld 17"/>
          <p:cNvSpPr txBox="1"/>
          <p:nvPr/>
        </p:nvSpPr>
        <p:spPr>
          <a:xfrm>
            <a:off x="281355" y="949506"/>
            <a:ext cx="3886200" cy="1463478"/>
          </a:xfrm>
          <a:prstGeom prst="rect">
            <a:avLst/>
          </a:prstGeom>
          <a:noFill/>
        </p:spPr>
        <p:txBody>
          <a:bodyPr wrap="square" rtlCol="0">
            <a:spAutoFit/>
          </a:bodyPr>
          <a:lstStyle/>
          <a:p>
            <a:pPr algn="l">
              <a:lnSpc>
                <a:spcPct val="110000"/>
              </a:lnSpc>
            </a:pPr>
            <a:r>
              <a:rPr lang="en-US" sz="2000" smtClean="0">
                <a:solidFill>
                  <a:srgbClr val="C00000"/>
                </a:solidFill>
              </a:rPr>
              <a:t>Z(3930) </a:t>
            </a:r>
            <a:r>
              <a:rPr lang="en-US" sz="2000" smtClean="0">
                <a:solidFill>
                  <a:srgbClr val="C00000"/>
                </a:solidFill>
                <a:sym typeface="Symbol" pitchFamily="18" charset="2"/>
              </a:rPr>
              <a:t> D</a:t>
            </a:r>
            <a:r>
              <a:rPr lang="en-US" sz="2000" smtClean="0">
                <a:solidFill>
                  <a:srgbClr val="C00000"/>
                </a:solidFill>
                <a:latin typeface="VerdanaBar" pitchFamily="34" charset="0"/>
                <a:sym typeface="Symbol" pitchFamily="18" charset="2"/>
              </a:rPr>
              <a:t>D</a:t>
            </a:r>
            <a:r>
              <a:rPr lang="en-US" sz="2000" smtClean="0">
                <a:solidFill>
                  <a:srgbClr val="C00000"/>
                </a:solidFill>
                <a:sym typeface="Symbol" pitchFamily="18" charset="2"/>
              </a:rPr>
              <a:t> </a:t>
            </a:r>
            <a:r>
              <a:rPr lang="en-US" sz="1700" smtClean="0">
                <a:sym typeface="Symbol" pitchFamily="18" charset="2"/>
              </a:rPr>
              <a:t/>
            </a:r>
            <a:br>
              <a:rPr lang="en-US" sz="1700" smtClean="0">
                <a:sym typeface="Symbol" pitchFamily="18" charset="2"/>
              </a:rPr>
            </a:br>
            <a:r>
              <a:rPr lang="en-US" sz="1700" smtClean="0">
                <a:latin typeface="VerdanaEqn" pitchFamily="34" charset="0"/>
                <a:cs typeface="Times New Roman"/>
              </a:rPr>
              <a:t>in </a:t>
            </a:r>
            <a:r>
              <a:rPr lang="el-GR" sz="1700" smtClean="0">
                <a:latin typeface="VerdanaEqn" pitchFamily="34" charset="0"/>
                <a:cs typeface="Times New Roman"/>
              </a:rPr>
              <a:t>γγ</a:t>
            </a:r>
            <a:r>
              <a:rPr lang="en-US" sz="1700" smtClean="0">
                <a:cs typeface="Times New Roman"/>
              </a:rPr>
              <a:t>-reactions</a:t>
            </a:r>
            <a:endParaRPr lang="en-US" sz="1700" smtClean="0"/>
          </a:p>
          <a:p>
            <a:pPr algn="l">
              <a:lnSpc>
                <a:spcPct val="110000"/>
              </a:lnSpc>
            </a:pPr>
            <a:endParaRPr lang="en-US" smtClean="0">
              <a:sym typeface="Symbol" pitchFamily="18" charset="2"/>
            </a:endParaRPr>
          </a:p>
          <a:p>
            <a:pPr algn="l">
              <a:lnSpc>
                <a:spcPct val="110000"/>
              </a:lnSpc>
            </a:pPr>
            <a:r>
              <a:rPr lang="en-US" sz="1700" smtClean="0">
                <a:latin typeface="VerdanaEqn" pitchFamily="34" charset="0"/>
                <a:cs typeface="Times New Roman"/>
              </a:rPr>
              <a:t>L=2 is favored</a:t>
            </a:r>
            <a:br>
              <a:rPr lang="en-US" sz="1700" smtClean="0">
                <a:latin typeface="VerdanaEqn" pitchFamily="34" charset="0"/>
                <a:cs typeface="Times New Roman"/>
              </a:rPr>
            </a:br>
            <a:r>
              <a:rPr lang="en-US" sz="1700" smtClean="0">
                <a:sym typeface="Symbol" pitchFamily="18" charset="2"/>
              </a:rPr>
              <a:t> </a:t>
            </a:r>
            <a:r>
              <a:rPr lang="el-GR" sz="1700" smtClean="0">
                <a:latin typeface="VerdanaEqn" pitchFamily="34" charset="0"/>
                <a:cs typeface="Times New Roman"/>
              </a:rPr>
              <a:t>χ</a:t>
            </a:r>
            <a:r>
              <a:rPr lang="en-US" sz="1700" baseline="-25000" smtClean="0">
                <a:latin typeface="VerdanaEqn" pitchFamily="34" charset="0"/>
                <a:cs typeface="Times New Roman"/>
              </a:rPr>
              <a:t>c2</a:t>
            </a:r>
            <a:r>
              <a:rPr lang="en-US" sz="1700" smtClean="0">
                <a:latin typeface="VerdanaEqn" pitchFamily="34" charset="0"/>
                <a:cs typeface="Times New Roman"/>
              </a:rPr>
              <a:t>(2P) with J</a:t>
            </a:r>
            <a:r>
              <a:rPr lang="en-US" sz="1700" baseline="30000" smtClean="0">
                <a:latin typeface="VerdanaEqn" pitchFamily="34" charset="0"/>
                <a:cs typeface="Times New Roman"/>
              </a:rPr>
              <a:t>PC </a:t>
            </a:r>
            <a:r>
              <a:rPr lang="en-US" sz="1700" smtClean="0">
                <a:latin typeface="VerdanaEqn" pitchFamily="34" charset="0"/>
                <a:cs typeface="Times New Roman"/>
              </a:rPr>
              <a:t>= 2</a:t>
            </a:r>
            <a:r>
              <a:rPr lang="en-US" sz="1700" baseline="30000" smtClean="0">
                <a:latin typeface="VerdanaEqn" pitchFamily="34" charset="0"/>
                <a:cs typeface="Times New Roman"/>
              </a:rPr>
              <a:t>++</a:t>
            </a:r>
            <a:r>
              <a:rPr lang="en-US" sz="1700" smtClean="0">
                <a:latin typeface="VerdanaEqn" pitchFamily="34" charset="0"/>
                <a:cs typeface="Times New Roman"/>
              </a:rPr>
              <a:t> </a:t>
            </a:r>
          </a:p>
        </p:txBody>
      </p:sp>
      <p:sp>
        <p:nvSpPr>
          <p:cNvPr id="24" name="Textfeld 23"/>
          <p:cNvSpPr txBox="1"/>
          <p:nvPr/>
        </p:nvSpPr>
        <p:spPr>
          <a:xfrm>
            <a:off x="281355" y="2836953"/>
            <a:ext cx="3886200" cy="1463478"/>
          </a:xfrm>
          <a:prstGeom prst="rect">
            <a:avLst/>
          </a:prstGeom>
          <a:noFill/>
        </p:spPr>
        <p:txBody>
          <a:bodyPr wrap="square" rtlCol="0">
            <a:spAutoFit/>
          </a:bodyPr>
          <a:lstStyle/>
          <a:p>
            <a:pPr algn="l">
              <a:lnSpc>
                <a:spcPct val="110000"/>
              </a:lnSpc>
            </a:pPr>
            <a:r>
              <a:rPr lang="en-US" sz="2000" smtClean="0">
                <a:solidFill>
                  <a:srgbClr val="C00000"/>
                </a:solidFill>
              </a:rPr>
              <a:t>X(4160) </a:t>
            </a:r>
            <a:r>
              <a:rPr lang="en-US" sz="2000" smtClean="0">
                <a:solidFill>
                  <a:srgbClr val="C00000"/>
                </a:solidFill>
                <a:sym typeface="Symbol" pitchFamily="18" charset="2"/>
              </a:rPr>
              <a:t> D*</a:t>
            </a:r>
            <a:r>
              <a:rPr lang="en-US" sz="2000" smtClean="0">
                <a:solidFill>
                  <a:srgbClr val="C00000"/>
                </a:solidFill>
                <a:latin typeface="VerdanaBar" pitchFamily="34" charset="0"/>
                <a:sym typeface="Symbol" pitchFamily="18" charset="2"/>
              </a:rPr>
              <a:t>D</a:t>
            </a:r>
            <a:r>
              <a:rPr lang="en-US" sz="2000" smtClean="0">
                <a:solidFill>
                  <a:srgbClr val="C00000"/>
                </a:solidFill>
                <a:sym typeface="Symbol" pitchFamily="18" charset="2"/>
              </a:rPr>
              <a:t>* </a:t>
            </a:r>
            <a:r>
              <a:rPr lang="en-US" sz="1700" smtClean="0">
                <a:sym typeface="Symbol" pitchFamily="18" charset="2"/>
              </a:rPr>
              <a:t/>
            </a:r>
            <a:br>
              <a:rPr lang="en-US" sz="1700" smtClean="0">
                <a:sym typeface="Symbol" pitchFamily="18" charset="2"/>
              </a:rPr>
            </a:br>
            <a:r>
              <a:rPr lang="en-US" sz="1700" smtClean="0">
                <a:sym typeface="Symbol" pitchFamily="18" charset="2"/>
              </a:rPr>
              <a:t>in double charmonium </a:t>
            </a:r>
            <a:endParaRPr lang="en-US" sz="1700" smtClean="0"/>
          </a:p>
          <a:p>
            <a:pPr algn="l">
              <a:lnSpc>
                <a:spcPct val="110000"/>
              </a:lnSpc>
            </a:pPr>
            <a:endParaRPr lang="en-US" smtClean="0">
              <a:latin typeface="VerdanaEqn" pitchFamily="34" charset="0"/>
              <a:cs typeface="Times New Roman"/>
            </a:endParaRPr>
          </a:p>
          <a:p>
            <a:pPr algn="l">
              <a:lnSpc>
                <a:spcPct val="110000"/>
              </a:lnSpc>
            </a:pPr>
            <a:r>
              <a:rPr lang="en-US" sz="1700" smtClean="0">
                <a:latin typeface="VerdanaEqn" pitchFamily="34" charset="0"/>
                <a:cs typeface="Times New Roman"/>
              </a:rPr>
              <a:t>J</a:t>
            </a:r>
            <a:r>
              <a:rPr lang="en-US" sz="1700" baseline="30000" smtClean="0">
                <a:latin typeface="VerdanaEqn" pitchFamily="34" charset="0"/>
                <a:cs typeface="Times New Roman"/>
              </a:rPr>
              <a:t>PC </a:t>
            </a:r>
            <a:r>
              <a:rPr lang="en-US" sz="1700" smtClean="0">
                <a:latin typeface="VerdanaEqn" pitchFamily="34" charset="0"/>
                <a:cs typeface="Times New Roman"/>
              </a:rPr>
              <a:t>= 0</a:t>
            </a:r>
            <a:r>
              <a:rPr lang="en-US" sz="1700" baseline="30000" smtClean="0">
                <a:latin typeface="VerdanaEqn" pitchFamily="34" charset="0"/>
                <a:cs typeface="Times New Roman"/>
              </a:rPr>
              <a:t>±+</a:t>
            </a:r>
            <a:r>
              <a:rPr lang="en-US" sz="1700" smtClean="0">
                <a:latin typeface="VerdanaEqn" pitchFamily="34" charset="0"/>
                <a:cs typeface="Times New Roman"/>
              </a:rPr>
              <a:t>, 2</a:t>
            </a:r>
            <a:r>
              <a:rPr lang="en-US" sz="1700" baseline="30000" smtClean="0">
                <a:latin typeface="VerdanaEqn" pitchFamily="34" charset="0"/>
                <a:cs typeface="Times New Roman"/>
              </a:rPr>
              <a:t>±+</a:t>
            </a:r>
            <a:r>
              <a:rPr lang="en-US" sz="1700" smtClean="0">
                <a:latin typeface="VerdanaEqn" pitchFamily="34" charset="0"/>
                <a:cs typeface="Times New Roman"/>
              </a:rPr>
              <a:t> possible</a:t>
            </a:r>
          </a:p>
          <a:p>
            <a:pPr algn="l">
              <a:lnSpc>
                <a:spcPct val="110000"/>
              </a:lnSpc>
            </a:pPr>
            <a:r>
              <a:rPr lang="en-US" sz="1700" smtClean="0">
                <a:sym typeface="Symbol" pitchFamily="18" charset="2"/>
              </a:rPr>
              <a:t> </a:t>
            </a:r>
            <a:r>
              <a:rPr lang="el-GR" sz="1700" smtClean="0">
                <a:latin typeface="VerdanaEqn" pitchFamily="34" charset="0"/>
                <a:cs typeface="Times New Roman"/>
              </a:rPr>
              <a:t>η</a:t>
            </a:r>
            <a:r>
              <a:rPr lang="en-US" sz="1700" baseline="-25000" smtClean="0">
                <a:latin typeface="VerdanaEqn" pitchFamily="34" charset="0"/>
                <a:cs typeface="Times New Roman"/>
              </a:rPr>
              <a:t>c</a:t>
            </a:r>
            <a:r>
              <a:rPr lang="en-US" sz="1700" smtClean="0">
                <a:latin typeface="VerdanaEqn" pitchFamily="34" charset="0"/>
                <a:cs typeface="Times New Roman"/>
              </a:rPr>
              <a:t>(3S) with J</a:t>
            </a:r>
            <a:r>
              <a:rPr lang="en-US" sz="1700" baseline="30000" smtClean="0">
                <a:latin typeface="VerdanaEqn" pitchFamily="34" charset="0"/>
                <a:cs typeface="Times New Roman"/>
              </a:rPr>
              <a:t>PC </a:t>
            </a:r>
            <a:r>
              <a:rPr lang="en-US" sz="1700" smtClean="0">
                <a:latin typeface="VerdanaEqn" pitchFamily="34" charset="0"/>
                <a:cs typeface="Times New Roman"/>
              </a:rPr>
              <a:t>= 0</a:t>
            </a:r>
            <a:r>
              <a:rPr lang="en-US" sz="1700" baseline="30000" smtClean="0">
                <a:latin typeface="VerdanaEqn" pitchFamily="34" charset="0"/>
                <a:cs typeface="Times New Roman"/>
              </a:rPr>
              <a:t>-+</a:t>
            </a:r>
            <a:endParaRPr lang="en-US" sz="1700" smtClean="0">
              <a:latin typeface="VerdanaEqn" pitchFamily="34" charset="0"/>
              <a:cs typeface="Times New Roman"/>
            </a:endParaRPr>
          </a:p>
        </p:txBody>
      </p:sp>
      <p:pic>
        <p:nvPicPr>
          <p:cNvPr id="508929" name="Picture 1"/>
          <p:cNvPicPr>
            <a:picLocks noChangeAspect="1" noChangeArrowheads="1"/>
          </p:cNvPicPr>
          <p:nvPr/>
        </p:nvPicPr>
        <p:blipFill>
          <a:blip r:embed="rId4" cstate="print"/>
          <a:srcRect l="3967" t="1691" r="3471" b="6667"/>
          <a:stretch>
            <a:fillRect/>
          </a:stretch>
        </p:blipFill>
        <p:spPr bwMode="auto">
          <a:xfrm>
            <a:off x="2935635" y="3200400"/>
            <a:ext cx="3298251" cy="1295400"/>
          </a:xfrm>
          <a:prstGeom prst="rect">
            <a:avLst/>
          </a:prstGeom>
          <a:noFill/>
          <a:ln w="9525">
            <a:noFill/>
            <a:miter lim="800000"/>
            <a:headEnd/>
            <a:tailEnd/>
          </a:ln>
        </p:spPr>
      </p:pic>
      <p:sp>
        <p:nvSpPr>
          <p:cNvPr id="25" name="Text Box 1055"/>
          <p:cNvSpPr txBox="1">
            <a:spLocks noChangeArrowheads="1"/>
          </p:cNvSpPr>
          <p:nvPr/>
        </p:nvSpPr>
        <p:spPr bwMode="auto">
          <a:xfrm>
            <a:off x="4249007" y="904806"/>
            <a:ext cx="1258888" cy="466794"/>
          </a:xfrm>
          <a:prstGeom prst="rect">
            <a:avLst/>
          </a:prstGeom>
          <a:solidFill>
            <a:srgbClr val="99CCFF"/>
          </a:solidFill>
          <a:ln w="9525">
            <a:noFill/>
            <a:miter lim="800000"/>
            <a:headEnd/>
            <a:tailEnd/>
          </a:ln>
          <a:effectLst/>
        </p:spPr>
        <p:txBody>
          <a:bodyPr wrap="square">
            <a:spAutoFit/>
          </a:bodyPr>
          <a:lstStyle/>
          <a:p>
            <a:pPr algn="ctr">
              <a:spcBef>
                <a:spcPts val="400"/>
              </a:spcBef>
            </a:pPr>
            <a:r>
              <a:rPr lang="de-DE" sz="1200" i="1" smtClean="0"/>
              <a:t>Belle</a:t>
            </a:r>
          </a:p>
          <a:p>
            <a:pPr algn="ctr">
              <a:spcBef>
                <a:spcPts val="400"/>
              </a:spcBef>
            </a:pPr>
            <a:r>
              <a:rPr lang="en-US" sz="900" i="1" smtClean="0"/>
              <a:t>PRL 96,082003 </a:t>
            </a:r>
            <a:endParaRPr lang="de-DE" sz="900" i="1" baseline="30000"/>
          </a:p>
        </p:txBody>
      </p:sp>
      <p:sp>
        <p:nvSpPr>
          <p:cNvPr id="28" name="Textfeld 27"/>
          <p:cNvSpPr txBox="1"/>
          <p:nvPr/>
        </p:nvSpPr>
        <p:spPr>
          <a:xfrm>
            <a:off x="281355" y="4648200"/>
            <a:ext cx="3886200" cy="1581972"/>
          </a:xfrm>
          <a:prstGeom prst="rect">
            <a:avLst/>
          </a:prstGeom>
          <a:noFill/>
        </p:spPr>
        <p:txBody>
          <a:bodyPr wrap="square" rtlCol="0">
            <a:spAutoFit/>
          </a:bodyPr>
          <a:lstStyle/>
          <a:p>
            <a:pPr algn="l">
              <a:lnSpc>
                <a:spcPct val="110000"/>
              </a:lnSpc>
            </a:pPr>
            <a:r>
              <a:rPr lang="en-US" sz="2000" smtClean="0">
                <a:solidFill>
                  <a:srgbClr val="C00000"/>
                </a:solidFill>
              </a:rPr>
              <a:t>Y(4350) </a:t>
            </a:r>
            <a:r>
              <a:rPr lang="en-US" sz="2000" smtClean="0">
                <a:solidFill>
                  <a:srgbClr val="C00000"/>
                </a:solidFill>
                <a:sym typeface="Symbol" pitchFamily="18" charset="2"/>
              </a:rPr>
              <a:t> </a:t>
            </a:r>
            <a:r>
              <a:rPr lang="el-GR" sz="2000" smtClean="0">
                <a:solidFill>
                  <a:srgbClr val="C00000"/>
                </a:solidFill>
                <a:latin typeface="VerdanaEqn" pitchFamily="34" charset="0"/>
                <a:sym typeface="Symbol" pitchFamily="18" charset="2"/>
              </a:rPr>
              <a:t>ψ</a:t>
            </a:r>
            <a:r>
              <a:rPr lang="en-US" sz="2000" smtClean="0">
                <a:solidFill>
                  <a:srgbClr val="C00000"/>
                </a:solidFill>
                <a:sym typeface="Symbol" pitchFamily="18" charset="2"/>
              </a:rPr>
              <a:t>(2S) </a:t>
            </a:r>
            <a:r>
              <a:rPr lang="el-GR" sz="2000" smtClean="0">
                <a:solidFill>
                  <a:srgbClr val="C00000"/>
                </a:solidFill>
                <a:latin typeface="VerdanaEqn" pitchFamily="34" charset="0"/>
                <a:sym typeface="Symbol" pitchFamily="18" charset="2"/>
              </a:rPr>
              <a:t>ππ</a:t>
            </a:r>
            <a:r>
              <a:rPr lang="en-US" sz="2000" smtClean="0">
                <a:solidFill>
                  <a:srgbClr val="C00000"/>
                </a:solidFill>
                <a:sym typeface="Symbol" pitchFamily="18" charset="2"/>
              </a:rPr>
              <a:t> </a:t>
            </a:r>
            <a:br>
              <a:rPr lang="en-US" sz="2000" smtClean="0">
                <a:solidFill>
                  <a:srgbClr val="C00000"/>
                </a:solidFill>
                <a:sym typeface="Symbol" pitchFamily="18" charset="2"/>
              </a:rPr>
            </a:br>
            <a:r>
              <a:rPr lang="en-US" sz="1700" smtClean="0">
                <a:sym typeface="Symbol" pitchFamily="18" charset="2"/>
              </a:rPr>
              <a:t>in ISR</a:t>
            </a:r>
            <a:endParaRPr lang="en-US" sz="1700" smtClean="0">
              <a:latin typeface="VerdanaEqn" pitchFamily="34" charset="0"/>
              <a:cs typeface="Times New Roman"/>
            </a:endParaRPr>
          </a:p>
          <a:p>
            <a:pPr algn="l">
              <a:lnSpc>
                <a:spcPct val="110000"/>
              </a:lnSpc>
            </a:pPr>
            <a:r>
              <a:rPr lang="en-US" sz="1700" smtClean="0">
                <a:latin typeface="VerdanaEqn" pitchFamily="34" charset="0"/>
                <a:cs typeface="Times New Roman"/>
              </a:rPr>
              <a:t/>
            </a:r>
            <a:br>
              <a:rPr lang="en-US" sz="1700" smtClean="0">
                <a:latin typeface="VerdanaEqn" pitchFamily="34" charset="0"/>
                <a:cs typeface="Times New Roman"/>
              </a:rPr>
            </a:br>
            <a:r>
              <a:rPr lang="en-US" sz="1700" smtClean="0">
                <a:latin typeface="VerdanaEqn" pitchFamily="34" charset="0"/>
                <a:cs typeface="Times New Roman"/>
              </a:rPr>
              <a:t>J</a:t>
            </a:r>
            <a:r>
              <a:rPr lang="en-US" sz="1700" baseline="30000" smtClean="0">
                <a:latin typeface="VerdanaEqn" pitchFamily="34" charset="0"/>
                <a:cs typeface="Times New Roman"/>
              </a:rPr>
              <a:t>PC </a:t>
            </a:r>
            <a:r>
              <a:rPr lang="en-US" sz="1700" smtClean="0">
                <a:latin typeface="VerdanaEqn" pitchFamily="34" charset="0"/>
                <a:cs typeface="Times New Roman"/>
              </a:rPr>
              <a:t>= 1</a:t>
            </a:r>
            <a:r>
              <a:rPr lang="en-US" sz="1700" baseline="30000" smtClean="0">
                <a:latin typeface="VerdanaEqn" pitchFamily="34" charset="0"/>
                <a:cs typeface="Times New Roman"/>
              </a:rPr>
              <a:t>--</a:t>
            </a:r>
            <a:endParaRPr lang="en-US" sz="1700" smtClean="0">
              <a:latin typeface="VerdanaEqn" pitchFamily="34" charset="0"/>
              <a:cs typeface="Times New Roman"/>
            </a:endParaRPr>
          </a:p>
          <a:p>
            <a:pPr algn="l">
              <a:lnSpc>
                <a:spcPct val="110000"/>
              </a:lnSpc>
            </a:pPr>
            <a:r>
              <a:rPr lang="en-US" sz="1700" smtClean="0">
                <a:sym typeface="Symbol" pitchFamily="18" charset="2"/>
              </a:rPr>
              <a:t> </a:t>
            </a:r>
            <a:r>
              <a:rPr lang="el-GR" sz="1700" smtClean="0">
                <a:latin typeface="VerdanaEqn" pitchFamily="34" charset="0"/>
                <a:sym typeface="Symbol" pitchFamily="18" charset="2"/>
              </a:rPr>
              <a:t>ψ</a:t>
            </a:r>
            <a:r>
              <a:rPr lang="en-US" sz="1700" smtClean="0">
                <a:latin typeface="VerdanaEqn" pitchFamily="34" charset="0"/>
                <a:cs typeface="Times New Roman"/>
              </a:rPr>
              <a:t>(4S) or </a:t>
            </a:r>
            <a:r>
              <a:rPr lang="el-GR" sz="1700" smtClean="0">
                <a:latin typeface="VerdanaEqn" pitchFamily="34" charset="0"/>
                <a:sym typeface="Symbol" pitchFamily="18" charset="2"/>
              </a:rPr>
              <a:t>ψ</a:t>
            </a:r>
            <a:r>
              <a:rPr lang="en-US" sz="1700" smtClean="0">
                <a:latin typeface="VerdanaEqn" pitchFamily="34" charset="0"/>
                <a:cs typeface="Times New Roman"/>
              </a:rPr>
              <a:t>(3D)</a:t>
            </a:r>
          </a:p>
        </p:txBody>
      </p:sp>
      <p:pic>
        <p:nvPicPr>
          <p:cNvPr id="32" name="Picture 10"/>
          <p:cNvPicPr>
            <a:picLocks noChangeAspect="1" noChangeArrowheads="1"/>
          </p:cNvPicPr>
          <p:nvPr/>
        </p:nvPicPr>
        <p:blipFill>
          <a:blip r:embed="rId5" cstate="print"/>
          <a:srcRect/>
          <a:stretch>
            <a:fillRect/>
          </a:stretch>
        </p:blipFill>
        <p:spPr bwMode="auto">
          <a:xfrm>
            <a:off x="3095172" y="4800600"/>
            <a:ext cx="2470141" cy="1676400"/>
          </a:xfrm>
          <a:prstGeom prst="rect">
            <a:avLst/>
          </a:prstGeom>
          <a:noFill/>
          <a:ln w="9525">
            <a:noFill/>
            <a:miter lim="800000"/>
            <a:headEnd/>
            <a:tailEnd/>
          </a:ln>
        </p:spPr>
      </p:pic>
      <p:graphicFrame>
        <p:nvGraphicFramePr>
          <p:cNvPr id="34" name="Group 1072"/>
          <p:cNvGraphicFramePr>
            <a:graphicFrameLocks noGrp="1"/>
          </p:cNvGraphicFramePr>
          <p:nvPr/>
        </p:nvGraphicFramePr>
        <p:xfrm>
          <a:off x="5685972" y="4781070"/>
          <a:ext cx="3200400" cy="1437735"/>
        </p:xfrm>
        <a:graphic>
          <a:graphicData uri="http://schemas.openxmlformats.org/drawingml/2006/table">
            <a:tbl>
              <a:tblPr>
                <a:tableStyleId>{5202B0CA-FC54-4496-8BCA-5EF66A818D29}</a:tableStyleId>
              </a:tblPr>
              <a:tblGrid>
                <a:gridCol w="822960"/>
                <a:gridCol w="1188720"/>
                <a:gridCol w="1188720"/>
              </a:tblGrid>
              <a:tr h="64008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700" b="0" i="0" u="none" strike="noStrike" cap="none" normalizeH="0" baseline="0" smtClean="0">
                        <a:ln>
                          <a:noFill/>
                        </a:ln>
                        <a:solidFill>
                          <a:schemeClr val="tx1"/>
                        </a:solidFill>
                        <a:effectLst/>
                        <a:latin typeface="Verdana" pitchFamily="34" charset="0"/>
                      </a:endParaRPr>
                    </a:p>
                  </a:txBody>
                  <a:tcPr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DDDDD"/>
                    </a:solidFill>
                  </a:tcPr>
                </a:tc>
                <a:tc>
                  <a:txBody>
                    <a:bodyPr/>
                    <a:lstStyle/>
                    <a:p>
                      <a:pPr marL="0" marR="0" lvl="0" indent="0" algn="ctr" defTabSz="914400" rtl="0" eaLnBrk="1" fontAlgn="base" latinLnBrk="0" hangingPunct="1">
                        <a:lnSpc>
                          <a:spcPct val="120000"/>
                        </a:lnSpc>
                        <a:spcBef>
                          <a:spcPct val="40000"/>
                        </a:spcBef>
                        <a:spcAft>
                          <a:spcPct val="0"/>
                        </a:spcAft>
                        <a:buClrTx/>
                        <a:buSzTx/>
                        <a:buFontTx/>
                        <a:buNone/>
                        <a:tabLst/>
                      </a:pPr>
                      <a:r>
                        <a:rPr kumimoji="0" lang="en-US" sz="1600" i="0" u="none" strike="noStrike" cap="none" normalizeH="0" baseline="0" smtClean="0">
                          <a:ln>
                            <a:noFill/>
                          </a:ln>
                          <a:effectLst/>
                        </a:rPr>
                        <a:t>Mass </a:t>
                      </a:r>
                      <a:r>
                        <a:rPr kumimoji="0" lang="en-US" sz="1300" i="0" u="none" strike="noStrike" cap="none" normalizeH="0" baseline="0" smtClean="0">
                          <a:ln>
                            <a:noFill/>
                          </a:ln>
                          <a:effectLst/>
                        </a:rPr>
                        <a:t>[MeV/c</a:t>
                      </a:r>
                      <a:r>
                        <a:rPr kumimoji="0" lang="en-US" sz="1300" i="0" u="none" strike="noStrike" cap="none" normalizeH="0" baseline="30000" smtClean="0">
                          <a:ln>
                            <a:noFill/>
                          </a:ln>
                          <a:effectLst/>
                        </a:rPr>
                        <a:t>2</a:t>
                      </a:r>
                      <a:r>
                        <a:rPr kumimoji="0" lang="en-US" sz="1300" i="0" u="none" strike="noStrike" cap="none" normalizeH="0" baseline="0" smtClean="0">
                          <a:ln>
                            <a:noFill/>
                          </a:ln>
                          <a:effectLst/>
                        </a:rPr>
                        <a:t>]</a:t>
                      </a:r>
                      <a:endParaRPr kumimoji="0" lang="en-US" sz="13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DDDDD"/>
                    </a:solidFill>
                  </a:tcPr>
                </a:tc>
                <a:tc>
                  <a:txBody>
                    <a:bodyPr/>
                    <a:lstStyle/>
                    <a:p>
                      <a:pPr marL="0" marR="0" lvl="0" indent="0" algn="ctr" defTabSz="914400" rtl="0" eaLnBrk="1" fontAlgn="base" latinLnBrk="0" hangingPunct="1">
                        <a:lnSpc>
                          <a:spcPct val="120000"/>
                        </a:lnSpc>
                        <a:spcBef>
                          <a:spcPct val="40000"/>
                        </a:spcBef>
                        <a:spcAft>
                          <a:spcPct val="0"/>
                        </a:spcAft>
                        <a:buClrTx/>
                        <a:buSzTx/>
                        <a:buFontTx/>
                        <a:buNone/>
                        <a:tabLst/>
                      </a:pPr>
                      <a:r>
                        <a:rPr kumimoji="0" lang="en-US" sz="1600" i="0" u="none" strike="noStrike" cap="none" normalizeH="0" baseline="0" smtClean="0">
                          <a:ln>
                            <a:noFill/>
                          </a:ln>
                          <a:effectLst/>
                        </a:rPr>
                        <a:t>Width</a:t>
                      </a:r>
                      <a:br>
                        <a:rPr kumimoji="0" lang="en-US" sz="1600" i="0" u="none" strike="noStrike" cap="none" normalizeH="0" baseline="0" smtClean="0">
                          <a:ln>
                            <a:noFill/>
                          </a:ln>
                          <a:effectLst/>
                        </a:rPr>
                      </a:br>
                      <a:r>
                        <a:rPr kumimoji="0" lang="en-US" sz="1300" i="0" u="none" strike="noStrike" cap="none" normalizeH="0" baseline="0" smtClean="0">
                          <a:ln>
                            <a:noFill/>
                          </a:ln>
                          <a:effectLst/>
                        </a:rPr>
                        <a:t>[MeV]</a:t>
                      </a:r>
                      <a:endParaRPr kumimoji="0" lang="de-DE" sz="13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DDDDDD"/>
                    </a:solidFill>
                  </a:tcPr>
                </a:tc>
              </a:tr>
              <a:tr h="398037">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600" i="0" u="none" strike="noStrike" cap="none" normalizeH="0" baseline="0" smtClean="0">
                          <a:ln>
                            <a:noFill/>
                          </a:ln>
                          <a:effectLst/>
                        </a:rPr>
                        <a:t>BaBar</a:t>
                      </a:r>
                      <a:endParaRPr kumimoji="0" lang="de-DE" sz="1600" b="0" i="0" u="none" strike="noStrike" cap="none" normalizeH="0" baseline="0" smtClean="0">
                        <a:ln>
                          <a:noFill/>
                        </a:ln>
                        <a:solidFill>
                          <a:schemeClr val="tx1"/>
                        </a:solidFill>
                        <a:effectLst/>
                        <a:latin typeface="Verdana" pitchFamily="34" charset="0"/>
                      </a:endParaRPr>
                    </a:p>
                  </a:txBody>
                  <a:tcPr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ED39"/>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300" i="0" u="none" strike="noStrike" cap="none" normalizeH="0" baseline="0" smtClean="0">
                          <a:ln>
                            <a:noFill/>
                          </a:ln>
                          <a:effectLst/>
                        </a:rPr>
                        <a:t>4324 ± 24 </a:t>
                      </a:r>
                      <a:endParaRPr kumimoji="0" lang="de-DE" sz="1300" b="0" i="0" u="none" strike="noStrike" cap="none" normalizeH="0" baseline="-25000" smtClean="0">
                        <a:ln>
                          <a:noFill/>
                        </a:ln>
                        <a:solidFill>
                          <a:schemeClr val="tx1"/>
                        </a:solidFill>
                        <a:effectLst/>
                        <a:latin typeface="Verdana"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ED39"/>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300" i="0" u="none" strike="noStrike" cap="none" normalizeH="0" baseline="0" smtClean="0">
                          <a:ln>
                            <a:noFill/>
                          </a:ln>
                          <a:effectLst/>
                        </a:rPr>
                        <a:t>  172 ± 33 </a:t>
                      </a:r>
                      <a:endParaRPr kumimoji="0" lang="de-DE" sz="13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ED39"/>
                    </a:solidFill>
                  </a:tcPr>
                </a:tc>
              </a:tr>
              <a:tr h="399618">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600" i="0" u="none" strike="noStrike" cap="none" normalizeH="0" baseline="0" smtClean="0">
                          <a:ln>
                            <a:noFill/>
                          </a:ln>
                          <a:effectLst/>
                        </a:rPr>
                        <a:t>Belle</a:t>
                      </a:r>
                      <a:endParaRPr kumimoji="0" lang="de-DE" sz="1600" b="0" i="0" u="none" strike="noStrike" cap="none" normalizeH="0" baseline="0" smtClean="0">
                        <a:ln>
                          <a:noFill/>
                        </a:ln>
                        <a:solidFill>
                          <a:schemeClr val="tx1"/>
                        </a:solidFill>
                        <a:effectLst/>
                        <a:latin typeface="Verdana" pitchFamily="34" charset="0"/>
                      </a:endParaRPr>
                    </a:p>
                  </a:txBody>
                  <a:tcPr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99CCF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300" i="0" u="none" strike="noStrike" cap="none" normalizeH="0" baseline="0" smtClean="0">
                          <a:ln>
                            <a:noFill/>
                          </a:ln>
                          <a:effectLst/>
                        </a:rPr>
                        <a:t>4361 ±   9</a:t>
                      </a:r>
                      <a:endParaRPr kumimoji="0" lang="de-DE" sz="1300" b="0" i="0" u="none" strike="noStrike" cap="none" normalizeH="0" baseline="0" smtClean="0">
                        <a:ln>
                          <a:noFill/>
                        </a:ln>
                        <a:solidFill>
                          <a:schemeClr val="tx1"/>
                        </a:solidFill>
                        <a:effectLst/>
                        <a:latin typeface="Verdana"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99CCF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300" i="0" u="none" strike="noStrike" cap="none" normalizeH="0" baseline="0" smtClean="0">
                          <a:ln>
                            <a:noFill/>
                          </a:ln>
                          <a:effectLst/>
                        </a:rPr>
                        <a:t>   74 ± 15</a:t>
                      </a:r>
                      <a:endParaRPr kumimoji="0" lang="de-DE" sz="1300" b="0" i="0" u="none" strike="noStrike" cap="none" normalizeH="0" baseline="0" smtClean="0">
                        <a:ln>
                          <a:noFill/>
                        </a:ln>
                        <a:solidFill>
                          <a:schemeClr val="tx1"/>
                        </a:solidFill>
                        <a:effectLst/>
                        <a:latin typeface="Verdana"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99CCFF"/>
                    </a:solidFill>
                  </a:tcPr>
                </a:tc>
              </a:tr>
            </a:tbl>
          </a:graphicData>
        </a:graphic>
      </p:graphicFrame>
      <p:graphicFrame>
        <p:nvGraphicFramePr>
          <p:cNvPr id="35" name="Group 1072"/>
          <p:cNvGraphicFramePr>
            <a:graphicFrameLocks noGrp="1"/>
          </p:cNvGraphicFramePr>
          <p:nvPr/>
        </p:nvGraphicFramePr>
        <p:xfrm>
          <a:off x="5685972" y="1066800"/>
          <a:ext cx="3200400" cy="1437735"/>
        </p:xfrm>
        <a:graphic>
          <a:graphicData uri="http://schemas.openxmlformats.org/drawingml/2006/table">
            <a:tbl>
              <a:tblPr>
                <a:tableStyleId>{5202B0CA-FC54-4496-8BCA-5EF66A818D29}</a:tableStyleId>
              </a:tblPr>
              <a:tblGrid>
                <a:gridCol w="822960"/>
                <a:gridCol w="1188720"/>
                <a:gridCol w="1188720"/>
              </a:tblGrid>
              <a:tr h="64008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700" b="0" i="0" u="none" strike="noStrike" cap="none" normalizeH="0" baseline="0" smtClean="0">
                        <a:ln>
                          <a:noFill/>
                        </a:ln>
                        <a:solidFill>
                          <a:schemeClr val="tx1"/>
                        </a:solidFill>
                        <a:effectLst/>
                        <a:latin typeface="Verdana" pitchFamily="34" charset="0"/>
                      </a:endParaRPr>
                    </a:p>
                  </a:txBody>
                  <a:tcPr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DDDDD"/>
                    </a:solidFill>
                  </a:tcPr>
                </a:tc>
                <a:tc>
                  <a:txBody>
                    <a:bodyPr/>
                    <a:lstStyle/>
                    <a:p>
                      <a:pPr marL="0" marR="0" lvl="0" indent="0" algn="ctr" defTabSz="914400" rtl="0" eaLnBrk="1" fontAlgn="base" latinLnBrk="0" hangingPunct="1">
                        <a:lnSpc>
                          <a:spcPct val="120000"/>
                        </a:lnSpc>
                        <a:spcBef>
                          <a:spcPct val="40000"/>
                        </a:spcBef>
                        <a:spcAft>
                          <a:spcPct val="0"/>
                        </a:spcAft>
                        <a:buClrTx/>
                        <a:buSzTx/>
                        <a:buFontTx/>
                        <a:buNone/>
                        <a:tabLst/>
                      </a:pPr>
                      <a:r>
                        <a:rPr kumimoji="0" lang="en-US" sz="1600" i="0" u="none" strike="noStrike" cap="none" normalizeH="0" baseline="0" smtClean="0">
                          <a:ln>
                            <a:noFill/>
                          </a:ln>
                          <a:effectLst/>
                        </a:rPr>
                        <a:t>Mass</a:t>
                      </a:r>
                      <a:br>
                        <a:rPr kumimoji="0" lang="en-US" sz="1600" i="0" u="none" strike="noStrike" cap="none" normalizeH="0" baseline="0" smtClean="0">
                          <a:ln>
                            <a:noFill/>
                          </a:ln>
                          <a:effectLst/>
                        </a:rPr>
                      </a:br>
                      <a:r>
                        <a:rPr kumimoji="0" lang="en-US" sz="1300" i="0" u="none" strike="noStrike" cap="none" normalizeH="0" baseline="0" smtClean="0">
                          <a:ln>
                            <a:noFill/>
                          </a:ln>
                          <a:effectLst/>
                        </a:rPr>
                        <a:t>[MeV/c</a:t>
                      </a:r>
                      <a:r>
                        <a:rPr kumimoji="0" lang="en-US" sz="1300" i="0" u="none" strike="noStrike" cap="none" normalizeH="0" baseline="30000" smtClean="0">
                          <a:ln>
                            <a:noFill/>
                          </a:ln>
                          <a:effectLst/>
                        </a:rPr>
                        <a:t>2</a:t>
                      </a:r>
                      <a:r>
                        <a:rPr kumimoji="0" lang="en-US" sz="1300" i="0" u="none" strike="noStrike" cap="none" normalizeH="0" baseline="0" smtClean="0">
                          <a:ln>
                            <a:noFill/>
                          </a:ln>
                          <a:effectLst/>
                        </a:rPr>
                        <a:t>]</a:t>
                      </a:r>
                      <a:endParaRPr kumimoji="0" lang="en-US" sz="1300" b="0" i="0" u="none" strike="noStrike" cap="none" normalizeH="0" baseline="0" smtClean="0">
                        <a:ln>
                          <a:noFill/>
                        </a:ln>
                        <a:solidFill>
                          <a:schemeClr val="tx1"/>
                        </a:solidFill>
                        <a:effectLst/>
                        <a:latin typeface="Verdana"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DDDDD"/>
                    </a:solidFill>
                  </a:tcPr>
                </a:tc>
                <a:tc>
                  <a:txBody>
                    <a:bodyPr/>
                    <a:lstStyle/>
                    <a:p>
                      <a:pPr marL="0" marR="0" lvl="0" indent="0" algn="ctr" defTabSz="914400" rtl="0" eaLnBrk="1" fontAlgn="base" latinLnBrk="0" hangingPunct="1">
                        <a:lnSpc>
                          <a:spcPct val="120000"/>
                        </a:lnSpc>
                        <a:spcBef>
                          <a:spcPct val="40000"/>
                        </a:spcBef>
                        <a:spcAft>
                          <a:spcPct val="0"/>
                        </a:spcAft>
                        <a:buClrTx/>
                        <a:buSzTx/>
                        <a:buFontTx/>
                        <a:buNone/>
                        <a:tabLst/>
                      </a:pPr>
                      <a:r>
                        <a:rPr kumimoji="0" lang="en-US" sz="1600" i="0" u="none" strike="noStrike" cap="none" normalizeH="0" baseline="0" smtClean="0">
                          <a:ln>
                            <a:noFill/>
                          </a:ln>
                          <a:effectLst/>
                        </a:rPr>
                        <a:t>Width </a:t>
                      </a:r>
                      <a:r>
                        <a:rPr kumimoji="0" lang="en-US" sz="1300" i="0" u="none" strike="noStrike" cap="none" normalizeH="0" baseline="0" smtClean="0">
                          <a:ln>
                            <a:noFill/>
                          </a:ln>
                          <a:effectLst/>
                        </a:rPr>
                        <a:t>[MeV]</a:t>
                      </a:r>
                      <a:endParaRPr kumimoji="0" lang="de-DE" sz="13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DDDDDD"/>
                    </a:solidFill>
                  </a:tcPr>
                </a:tc>
              </a:tr>
              <a:tr h="398037">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600" i="0" u="none" strike="noStrike" cap="none" normalizeH="0" baseline="0" smtClean="0">
                          <a:ln>
                            <a:noFill/>
                          </a:ln>
                          <a:effectLst/>
                        </a:rPr>
                        <a:t>Belle</a:t>
                      </a:r>
                      <a:endParaRPr kumimoji="0" lang="de-DE" sz="1600" b="0" i="0" u="none" strike="noStrike" cap="none" normalizeH="0" baseline="0" smtClean="0">
                        <a:ln>
                          <a:noFill/>
                        </a:ln>
                        <a:solidFill>
                          <a:schemeClr val="tx1"/>
                        </a:solidFill>
                        <a:effectLst/>
                        <a:latin typeface="Verdana" pitchFamily="34" charset="0"/>
                      </a:endParaRPr>
                    </a:p>
                  </a:txBody>
                  <a:tcPr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300" i="0" u="none" strike="noStrike" cap="none" normalizeH="0" baseline="0" smtClean="0">
                          <a:ln>
                            <a:noFill/>
                          </a:ln>
                          <a:effectLst/>
                        </a:rPr>
                        <a:t>3929 ± 5 </a:t>
                      </a:r>
                      <a:endParaRPr kumimoji="0" lang="de-DE" sz="1300" b="0" i="0" u="none" strike="noStrike" cap="none" normalizeH="0" baseline="-25000" smtClean="0">
                        <a:ln>
                          <a:noFill/>
                        </a:ln>
                        <a:solidFill>
                          <a:schemeClr val="tx1"/>
                        </a:solidFill>
                        <a:effectLst/>
                        <a:latin typeface="Verdana" pitchFamily="34" charset="0"/>
                        <a:cs typeface="Arial" charset="0"/>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300" i="0" u="none" strike="noStrike" cap="none" normalizeH="0" baseline="0" smtClean="0">
                          <a:ln>
                            <a:noFill/>
                          </a:ln>
                          <a:effectLst/>
                        </a:rPr>
                        <a:t>   29 ± 10 </a:t>
                      </a:r>
                      <a:endParaRPr kumimoji="0" lang="de-DE" sz="13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r>
              <a:tr h="399618">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600" i="0" u="none" strike="noStrike" cap="none" normalizeH="0" baseline="0" smtClean="0">
                          <a:ln>
                            <a:noFill/>
                          </a:ln>
                          <a:effectLst/>
                        </a:rPr>
                        <a:t>BaBar</a:t>
                      </a:r>
                      <a:endParaRPr kumimoji="0" lang="de-DE" sz="1600" b="0" i="0" u="none" strike="noStrike" cap="none" normalizeH="0" baseline="0" smtClean="0">
                        <a:ln>
                          <a:noFill/>
                        </a:ln>
                        <a:solidFill>
                          <a:schemeClr val="tx1"/>
                        </a:solidFill>
                        <a:effectLst/>
                        <a:latin typeface="Verdana" pitchFamily="34" charset="0"/>
                      </a:endParaRPr>
                    </a:p>
                  </a:txBody>
                  <a:tcPr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1ED39"/>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300" i="0" u="none" strike="noStrike" cap="none" normalizeH="0" baseline="0" smtClean="0">
                          <a:ln>
                            <a:noFill/>
                          </a:ln>
                          <a:effectLst/>
                        </a:rPr>
                        <a:t>3926.7 ± 2.7</a:t>
                      </a:r>
                      <a:endParaRPr kumimoji="0" lang="de-DE" sz="1300" b="0" i="0" u="none" strike="noStrike" cap="none" normalizeH="0" baseline="0" smtClean="0">
                        <a:ln>
                          <a:noFill/>
                        </a:ln>
                        <a:solidFill>
                          <a:schemeClr val="tx1"/>
                        </a:solidFill>
                        <a:effectLst/>
                        <a:latin typeface="Verdana" pitchFamily="34" charset="0"/>
                        <a:cs typeface="Arial" charset="0"/>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1ED39"/>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300" i="0" u="none" strike="noStrike" cap="none" normalizeH="0" baseline="0" smtClean="0">
                          <a:ln>
                            <a:noFill/>
                          </a:ln>
                          <a:effectLst/>
                        </a:rPr>
                        <a:t> 21.3 ± 6.8</a:t>
                      </a:r>
                      <a:endParaRPr kumimoji="0" lang="de-DE" sz="1300" b="0" i="0" u="none" strike="noStrike" cap="none" normalizeH="0" baseline="0" smtClean="0">
                        <a:ln>
                          <a:noFill/>
                        </a:ln>
                        <a:solidFill>
                          <a:schemeClr val="tx1"/>
                        </a:solidFill>
                        <a:effectLst/>
                        <a:latin typeface="Verdana"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1ED39"/>
                    </a:solidFill>
                  </a:tcPr>
                </a:tc>
              </a:tr>
            </a:tbl>
          </a:graphicData>
        </a:graphic>
      </p:graphicFrame>
      <p:sp>
        <p:nvSpPr>
          <p:cNvPr id="30" name="Text Box 1055"/>
          <p:cNvSpPr txBox="1">
            <a:spLocks noChangeArrowheads="1"/>
          </p:cNvSpPr>
          <p:nvPr/>
        </p:nvSpPr>
        <p:spPr bwMode="auto">
          <a:xfrm>
            <a:off x="4263521" y="4648200"/>
            <a:ext cx="1258888" cy="466794"/>
          </a:xfrm>
          <a:prstGeom prst="rect">
            <a:avLst/>
          </a:prstGeom>
          <a:solidFill>
            <a:srgbClr val="01ED39"/>
          </a:solidFill>
          <a:ln w="9525">
            <a:noFill/>
            <a:miter lim="800000"/>
            <a:headEnd/>
            <a:tailEnd/>
          </a:ln>
          <a:effectLst/>
        </p:spPr>
        <p:txBody>
          <a:bodyPr wrap="square">
            <a:spAutoFit/>
          </a:bodyPr>
          <a:lstStyle/>
          <a:p>
            <a:pPr algn="ctr">
              <a:spcBef>
                <a:spcPts val="400"/>
              </a:spcBef>
            </a:pPr>
            <a:r>
              <a:rPr lang="de-DE" sz="1200" i="1" smtClean="0"/>
              <a:t>BaBar</a:t>
            </a:r>
          </a:p>
          <a:p>
            <a:pPr algn="ctr">
              <a:spcBef>
                <a:spcPts val="400"/>
              </a:spcBef>
            </a:pPr>
            <a:r>
              <a:rPr lang="en-US" sz="900" i="1" smtClean="0"/>
              <a:t>PRL 98,212001</a:t>
            </a:r>
            <a:endParaRPr lang="de-DE" sz="900" i="1" baseline="30000"/>
          </a:p>
        </p:txBody>
      </p:sp>
      <p:sp>
        <p:nvSpPr>
          <p:cNvPr id="21" name="Text Box 1055"/>
          <p:cNvSpPr txBox="1">
            <a:spLocks noChangeArrowheads="1"/>
          </p:cNvSpPr>
          <p:nvPr/>
        </p:nvSpPr>
        <p:spPr bwMode="auto">
          <a:xfrm>
            <a:off x="5370512" y="847745"/>
            <a:ext cx="1258888" cy="466794"/>
          </a:xfrm>
          <a:prstGeom prst="rect">
            <a:avLst/>
          </a:prstGeom>
          <a:solidFill>
            <a:srgbClr val="01ED39"/>
          </a:solidFill>
          <a:ln w="9525">
            <a:noFill/>
            <a:miter lim="800000"/>
            <a:headEnd/>
            <a:tailEnd/>
          </a:ln>
          <a:effectLst/>
        </p:spPr>
        <p:txBody>
          <a:bodyPr wrap="square">
            <a:spAutoFit/>
          </a:bodyPr>
          <a:lstStyle/>
          <a:p>
            <a:pPr algn="ctr">
              <a:spcBef>
                <a:spcPts val="400"/>
              </a:spcBef>
            </a:pPr>
            <a:r>
              <a:rPr lang="de-DE" sz="1200" i="1" smtClean="0"/>
              <a:t>BaBar</a:t>
            </a:r>
          </a:p>
          <a:p>
            <a:pPr algn="ctr">
              <a:spcBef>
                <a:spcPts val="400"/>
              </a:spcBef>
            </a:pPr>
            <a:r>
              <a:rPr lang="en-US" sz="900" i="1" smtClean="0"/>
              <a:t>PRD 81,092003 </a:t>
            </a:r>
            <a:endParaRPr lang="de-DE" sz="900" i="1" baseline="30000"/>
          </a:p>
        </p:txBody>
      </p:sp>
      <p:sp>
        <p:nvSpPr>
          <p:cNvPr id="29" name="Text Box 1055"/>
          <p:cNvSpPr txBox="1">
            <a:spLocks noChangeArrowheads="1"/>
          </p:cNvSpPr>
          <p:nvPr/>
        </p:nvSpPr>
        <p:spPr bwMode="auto">
          <a:xfrm>
            <a:off x="5385026" y="4572000"/>
            <a:ext cx="1258888" cy="466794"/>
          </a:xfrm>
          <a:prstGeom prst="rect">
            <a:avLst/>
          </a:prstGeom>
          <a:solidFill>
            <a:srgbClr val="99CCFF"/>
          </a:solidFill>
          <a:ln w="9525">
            <a:noFill/>
            <a:miter lim="800000"/>
            <a:headEnd/>
            <a:tailEnd/>
          </a:ln>
          <a:effectLst/>
        </p:spPr>
        <p:txBody>
          <a:bodyPr wrap="square">
            <a:spAutoFit/>
          </a:bodyPr>
          <a:lstStyle/>
          <a:p>
            <a:pPr algn="ctr">
              <a:spcBef>
                <a:spcPts val="400"/>
              </a:spcBef>
            </a:pPr>
            <a:r>
              <a:rPr lang="de-DE" sz="1200" i="1" smtClean="0"/>
              <a:t>Belle</a:t>
            </a:r>
          </a:p>
          <a:p>
            <a:pPr algn="ctr">
              <a:spcBef>
                <a:spcPts val="400"/>
              </a:spcBef>
            </a:pPr>
            <a:r>
              <a:rPr lang="en-US" sz="900" i="1" smtClean="0"/>
              <a:t>PRL 99,142002</a:t>
            </a:r>
            <a:endParaRPr lang="de-DE" sz="900" i="1" baseline="30000"/>
          </a:p>
        </p:txBody>
      </p:sp>
      <p:graphicFrame>
        <p:nvGraphicFramePr>
          <p:cNvPr id="37" name="Group 1072"/>
          <p:cNvGraphicFramePr>
            <a:graphicFrameLocks noGrp="1"/>
          </p:cNvGraphicFramePr>
          <p:nvPr/>
        </p:nvGraphicFramePr>
        <p:xfrm>
          <a:off x="5685972" y="3132015"/>
          <a:ext cx="3200400" cy="1038117"/>
        </p:xfrm>
        <a:graphic>
          <a:graphicData uri="http://schemas.openxmlformats.org/drawingml/2006/table">
            <a:tbl>
              <a:tblPr>
                <a:tableStyleId>{5202B0CA-FC54-4496-8BCA-5EF66A818D29}</a:tableStyleId>
              </a:tblPr>
              <a:tblGrid>
                <a:gridCol w="822960"/>
                <a:gridCol w="1188720"/>
                <a:gridCol w="1188720"/>
              </a:tblGrid>
              <a:tr h="64008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700" b="0" i="0" u="none" strike="noStrike" cap="none" normalizeH="0" baseline="0" smtClean="0">
                        <a:ln>
                          <a:noFill/>
                        </a:ln>
                        <a:solidFill>
                          <a:schemeClr val="tx1"/>
                        </a:solidFill>
                        <a:effectLst/>
                        <a:latin typeface="Verdana" pitchFamily="34" charset="0"/>
                      </a:endParaRPr>
                    </a:p>
                  </a:txBody>
                  <a:tcPr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DDDDD"/>
                    </a:solidFill>
                  </a:tcPr>
                </a:tc>
                <a:tc>
                  <a:txBody>
                    <a:bodyPr/>
                    <a:lstStyle/>
                    <a:p>
                      <a:pPr marL="0" marR="0" lvl="0" indent="0" algn="ctr" defTabSz="914400" rtl="0" eaLnBrk="1" fontAlgn="base" latinLnBrk="0" hangingPunct="1">
                        <a:lnSpc>
                          <a:spcPct val="120000"/>
                        </a:lnSpc>
                        <a:spcBef>
                          <a:spcPct val="40000"/>
                        </a:spcBef>
                        <a:spcAft>
                          <a:spcPct val="0"/>
                        </a:spcAft>
                        <a:buClrTx/>
                        <a:buSzTx/>
                        <a:buFontTx/>
                        <a:buNone/>
                        <a:tabLst/>
                      </a:pPr>
                      <a:r>
                        <a:rPr kumimoji="0" lang="en-US" sz="1600" i="0" u="none" strike="noStrike" cap="none" normalizeH="0" baseline="0" smtClean="0">
                          <a:ln>
                            <a:noFill/>
                          </a:ln>
                          <a:effectLst/>
                        </a:rPr>
                        <a:t>Mass </a:t>
                      </a:r>
                      <a:r>
                        <a:rPr kumimoji="0" lang="en-US" sz="1300" i="0" u="none" strike="noStrike" cap="none" normalizeH="0" baseline="0" smtClean="0">
                          <a:ln>
                            <a:noFill/>
                          </a:ln>
                          <a:effectLst/>
                        </a:rPr>
                        <a:t>[MeV/c</a:t>
                      </a:r>
                      <a:r>
                        <a:rPr kumimoji="0" lang="en-US" sz="1300" i="0" u="none" strike="noStrike" cap="none" normalizeH="0" baseline="30000" smtClean="0">
                          <a:ln>
                            <a:noFill/>
                          </a:ln>
                          <a:effectLst/>
                        </a:rPr>
                        <a:t>2</a:t>
                      </a:r>
                      <a:r>
                        <a:rPr kumimoji="0" lang="en-US" sz="1300" i="0" u="none" strike="noStrike" cap="none" normalizeH="0" baseline="0" smtClean="0">
                          <a:ln>
                            <a:noFill/>
                          </a:ln>
                          <a:effectLst/>
                        </a:rPr>
                        <a:t>]</a:t>
                      </a:r>
                      <a:endParaRPr kumimoji="0" lang="en-US" sz="13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DDDDD"/>
                    </a:solidFill>
                  </a:tcPr>
                </a:tc>
                <a:tc>
                  <a:txBody>
                    <a:bodyPr/>
                    <a:lstStyle/>
                    <a:p>
                      <a:pPr marL="0" marR="0" lvl="0" indent="0" algn="ctr" defTabSz="914400" rtl="0" eaLnBrk="1" fontAlgn="base" latinLnBrk="0" hangingPunct="1">
                        <a:lnSpc>
                          <a:spcPct val="120000"/>
                        </a:lnSpc>
                        <a:spcBef>
                          <a:spcPct val="40000"/>
                        </a:spcBef>
                        <a:spcAft>
                          <a:spcPct val="0"/>
                        </a:spcAft>
                        <a:buClrTx/>
                        <a:buSzTx/>
                        <a:buFontTx/>
                        <a:buNone/>
                        <a:tabLst/>
                      </a:pPr>
                      <a:r>
                        <a:rPr kumimoji="0" lang="en-US" sz="1600" i="0" u="none" strike="noStrike" cap="none" normalizeH="0" baseline="0" smtClean="0">
                          <a:ln>
                            <a:noFill/>
                          </a:ln>
                          <a:effectLst/>
                        </a:rPr>
                        <a:t>Width </a:t>
                      </a:r>
                      <a:r>
                        <a:rPr kumimoji="0" lang="en-US" sz="1300" i="0" u="none" strike="noStrike" cap="none" normalizeH="0" baseline="0" smtClean="0">
                          <a:ln>
                            <a:noFill/>
                          </a:ln>
                          <a:effectLst/>
                        </a:rPr>
                        <a:t>[MeV]</a:t>
                      </a:r>
                      <a:endParaRPr kumimoji="0" lang="de-DE" sz="13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DDDDDD"/>
                    </a:solidFill>
                  </a:tcPr>
                </a:tc>
              </a:tr>
              <a:tr h="398037">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600" i="0" u="none" strike="noStrike" cap="none" normalizeH="0" baseline="0" smtClean="0">
                          <a:ln>
                            <a:noFill/>
                          </a:ln>
                          <a:effectLst/>
                        </a:rPr>
                        <a:t>Belle</a:t>
                      </a:r>
                      <a:endParaRPr kumimoji="0" lang="de-DE" sz="1600" b="0" i="0" u="none" strike="noStrike" cap="none" normalizeH="0" baseline="0" smtClean="0">
                        <a:ln>
                          <a:noFill/>
                        </a:ln>
                        <a:solidFill>
                          <a:schemeClr val="tx1"/>
                        </a:solidFill>
                        <a:effectLst/>
                        <a:latin typeface="Verdana" pitchFamily="34" charset="0"/>
                      </a:endParaRPr>
                    </a:p>
                  </a:txBody>
                  <a:tcPr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9CCF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300" i="0" u="none" strike="noStrike" cap="none" normalizeH="0" baseline="0" smtClean="0">
                          <a:ln>
                            <a:noFill/>
                          </a:ln>
                          <a:effectLst/>
                        </a:rPr>
                        <a:t>4156</a:t>
                      </a:r>
                      <a:r>
                        <a:rPr kumimoji="0" lang="en-US" sz="1300" i="0" u="none" strike="noStrike" cap="none" normalizeH="0" baseline="30000" smtClean="0">
                          <a:ln>
                            <a:noFill/>
                          </a:ln>
                          <a:effectLst/>
                        </a:rPr>
                        <a:t>+25</a:t>
                      </a:r>
                      <a:r>
                        <a:rPr kumimoji="0" lang="en-US" sz="1300" i="0" u="none" strike="noStrike" cap="none" normalizeH="0" baseline="-25000" smtClean="0">
                          <a:ln>
                            <a:noFill/>
                          </a:ln>
                          <a:effectLst/>
                        </a:rPr>
                        <a:t>-20</a:t>
                      </a:r>
                      <a:r>
                        <a:rPr kumimoji="0" lang="en-US" sz="1300" i="0" u="none" strike="noStrike" cap="none" normalizeH="0" baseline="0" smtClean="0">
                          <a:ln>
                            <a:noFill/>
                          </a:ln>
                          <a:effectLst/>
                        </a:rPr>
                        <a:t> </a:t>
                      </a:r>
                      <a:endParaRPr kumimoji="0" lang="de-DE" sz="1300" b="0" i="0" u="none" strike="noStrike" cap="none" normalizeH="0" baseline="-25000" smtClean="0">
                        <a:ln>
                          <a:noFill/>
                        </a:ln>
                        <a:solidFill>
                          <a:schemeClr val="tx1"/>
                        </a:solidFill>
                        <a:effectLst/>
                        <a:latin typeface="Verdana"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9CCF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300" i="0" u="none" strike="noStrike" cap="none" normalizeH="0" baseline="0" smtClean="0">
                          <a:ln>
                            <a:noFill/>
                          </a:ln>
                          <a:effectLst/>
                        </a:rPr>
                        <a:t>139</a:t>
                      </a:r>
                      <a:r>
                        <a:rPr kumimoji="0" lang="en-US" sz="1300" i="0" u="none" strike="noStrike" cap="none" normalizeH="0" baseline="30000" smtClean="0">
                          <a:ln>
                            <a:noFill/>
                          </a:ln>
                          <a:effectLst/>
                        </a:rPr>
                        <a:t>+111</a:t>
                      </a:r>
                      <a:r>
                        <a:rPr kumimoji="0" lang="en-US" sz="1300" i="0" u="none" strike="noStrike" cap="none" normalizeH="0" baseline="-25000" smtClean="0">
                          <a:ln>
                            <a:noFill/>
                          </a:ln>
                          <a:effectLst/>
                        </a:rPr>
                        <a:t>-61</a:t>
                      </a:r>
                      <a:r>
                        <a:rPr kumimoji="0" lang="en-US" sz="1300" i="0" u="none" strike="noStrike" cap="none" normalizeH="0" baseline="0" smtClean="0">
                          <a:ln>
                            <a:noFill/>
                          </a:ln>
                          <a:effectLst/>
                        </a:rPr>
                        <a:t> </a:t>
                      </a:r>
                      <a:endParaRPr kumimoji="0" lang="de-DE" sz="13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9CCFF"/>
                    </a:solidFill>
                  </a:tcPr>
                </a:tc>
              </a:tr>
            </a:tbl>
          </a:graphicData>
        </a:graphic>
      </p:graphicFrame>
      <p:sp>
        <p:nvSpPr>
          <p:cNvPr id="26" name="Text Box 1055"/>
          <p:cNvSpPr txBox="1">
            <a:spLocks noChangeArrowheads="1"/>
          </p:cNvSpPr>
          <p:nvPr/>
        </p:nvSpPr>
        <p:spPr bwMode="auto">
          <a:xfrm>
            <a:off x="4837112" y="3038406"/>
            <a:ext cx="1258888" cy="466794"/>
          </a:xfrm>
          <a:prstGeom prst="rect">
            <a:avLst/>
          </a:prstGeom>
          <a:solidFill>
            <a:srgbClr val="99CCFF"/>
          </a:solidFill>
          <a:ln w="9525">
            <a:noFill/>
            <a:miter lim="800000"/>
            <a:headEnd/>
            <a:tailEnd/>
          </a:ln>
          <a:effectLst/>
        </p:spPr>
        <p:txBody>
          <a:bodyPr wrap="square">
            <a:spAutoFit/>
          </a:bodyPr>
          <a:lstStyle/>
          <a:p>
            <a:pPr algn="ctr">
              <a:spcBef>
                <a:spcPts val="400"/>
              </a:spcBef>
            </a:pPr>
            <a:r>
              <a:rPr lang="de-DE" sz="1200" i="1" smtClean="0"/>
              <a:t>Belle</a:t>
            </a:r>
          </a:p>
          <a:p>
            <a:pPr algn="ctr">
              <a:spcBef>
                <a:spcPts val="400"/>
              </a:spcBef>
            </a:pPr>
            <a:r>
              <a:rPr lang="en-US" sz="900" i="1" smtClean="0"/>
              <a:t>PRL 100,202001</a:t>
            </a:r>
            <a:endParaRPr lang="de-DE" sz="900" i="1" baseline="30000"/>
          </a:p>
        </p:txBody>
      </p:sp>
      <p:sp>
        <p:nvSpPr>
          <p:cNvPr id="17" name="Text Box 1055"/>
          <p:cNvSpPr txBox="1">
            <a:spLocks noChangeArrowheads="1"/>
          </p:cNvSpPr>
          <p:nvPr/>
        </p:nvSpPr>
        <p:spPr bwMode="auto">
          <a:xfrm>
            <a:off x="914400" y="6186714"/>
            <a:ext cx="2133600" cy="276999"/>
          </a:xfrm>
          <a:prstGeom prst="rect">
            <a:avLst/>
          </a:prstGeom>
          <a:solidFill>
            <a:srgbClr val="DDDDDD"/>
          </a:solidFill>
          <a:ln w="9525">
            <a:noFill/>
            <a:miter lim="800000"/>
            <a:headEnd/>
            <a:tailEnd/>
          </a:ln>
          <a:effectLst/>
        </p:spPr>
        <p:txBody>
          <a:bodyPr wrap="square">
            <a:spAutoFit/>
          </a:bodyPr>
          <a:lstStyle/>
          <a:p>
            <a:pPr algn="ctr">
              <a:spcBef>
                <a:spcPts val="400"/>
              </a:spcBef>
            </a:pPr>
            <a:r>
              <a:rPr lang="de-DE" sz="1200" i="1" smtClean="0"/>
              <a:t>Eichten et al. </a:t>
            </a:r>
            <a:r>
              <a:rPr lang="en-US" sz="900" i="1" smtClean="0"/>
              <a:t>RMP 80,1161</a:t>
            </a:r>
            <a:endParaRPr lang="de-DE" sz="900" i="1" baseline="300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2"/>
          <p:cNvSpPr>
            <a:spLocks noGrp="1" noChangeArrowheads="1"/>
          </p:cNvSpPr>
          <p:nvPr>
            <p:ph type="title"/>
          </p:nvPr>
        </p:nvSpPr>
        <p:spPr/>
        <p:txBody>
          <a:bodyPr/>
          <a:lstStyle/>
          <a:p>
            <a:pPr eaLnBrk="1" hangingPunct="1"/>
            <a:r>
              <a:rPr lang="en-US" smtClean="0"/>
              <a:t>BaBar Detector</a:t>
            </a:r>
          </a:p>
        </p:txBody>
      </p:sp>
      <p:sp>
        <p:nvSpPr>
          <p:cNvPr id="31750" name="Rectangle 3"/>
          <p:cNvSpPr>
            <a:spLocks noChangeArrowheads="1"/>
          </p:cNvSpPr>
          <p:nvPr/>
        </p:nvSpPr>
        <p:spPr bwMode="auto">
          <a:xfrm>
            <a:off x="4430713" y="4156075"/>
            <a:ext cx="184150" cy="457200"/>
          </a:xfrm>
          <a:prstGeom prst="rect">
            <a:avLst/>
          </a:prstGeom>
          <a:noFill/>
          <a:ln w="9525">
            <a:noFill/>
            <a:miter lim="800000"/>
            <a:headEnd/>
            <a:tailEnd/>
          </a:ln>
        </p:spPr>
        <p:txBody>
          <a:bodyPr wrap="none">
            <a:spAutoFit/>
          </a:bodyPr>
          <a:lstStyle/>
          <a:p>
            <a:endParaRPr lang="it-IT" sz="2400"/>
          </a:p>
        </p:txBody>
      </p:sp>
      <p:pic>
        <p:nvPicPr>
          <p:cNvPr id="31751" name="Picture 4" descr="bbr_3d_cut"/>
          <p:cNvPicPr>
            <a:picLocks noChangeAspect="1" noChangeArrowheads="1"/>
          </p:cNvPicPr>
          <p:nvPr/>
        </p:nvPicPr>
        <p:blipFill>
          <a:blip r:embed="rId3" cstate="print"/>
          <a:srcRect t="6221" r="13208" b="7185"/>
          <a:stretch>
            <a:fillRect/>
          </a:stretch>
        </p:blipFill>
        <p:spPr bwMode="auto">
          <a:xfrm>
            <a:off x="3884613" y="2319338"/>
            <a:ext cx="4951412" cy="3228975"/>
          </a:xfrm>
          <a:prstGeom prst="rect">
            <a:avLst/>
          </a:prstGeom>
          <a:noFill/>
          <a:ln w="9525">
            <a:noFill/>
            <a:miter lim="800000"/>
            <a:headEnd/>
            <a:tailEnd/>
          </a:ln>
        </p:spPr>
      </p:pic>
      <p:sp>
        <p:nvSpPr>
          <p:cNvPr id="31752" name="Text Box 5"/>
          <p:cNvSpPr txBox="1">
            <a:spLocks noChangeArrowheads="1"/>
          </p:cNvSpPr>
          <p:nvPr/>
        </p:nvSpPr>
        <p:spPr bwMode="auto">
          <a:xfrm>
            <a:off x="3505200" y="2743200"/>
            <a:ext cx="1768475" cy="457200"/>
          </a:xfrm>
          <a:prstGeom prst="rect">
            <a:avLst/>
          </a:prstGeom>
          <a:noFill/>
          <a:ln w="9525">
            <a:noFill/>
            <a:miter lim="800000"/>
            <a:headEnd/>
            <a:tailEnd/>
          </a:ln>
        </p:spPr>
        <p:txBody>
          <a:bodyPr wrap="none" anchor="ctr">
            <a:spAutoFit/>
          </a:bodyPr>
          <a:lstStyle/>
          <a:p>
            <a:pPr algn="ctr"/>
            <a:r>
              <a:rPr lang="en-US" sz="1200" b="1">
                <a:solidFill>
                  <a:srgbClr val="FFBF56"/>
                </a:solidFill>
              </a:rPr>
              <a:t>Electromagnetic</a:t>
            </a:r>
          </a:p>
          <a:p>
            <a:pPr algn="ctr"/>
            <a:r>
              <a:rPr lang="en-US" sz="1200" b="1">
                <a:solidFill>
                  <a:srgbClr val="FFBF56"/>
                </a:solidFill>
              </a:rPr>
              <a:t>Calorimeter (EMC)</a:t>
            </a:r>
            <a:endParaRPr lang="en-US" sz="1200" b="1"/>
          </a:p>
        </p:txBody>
      </p:sp>
      <p:sp>
        <p:nvSpPr>
          <p:cNvPr id="31753" name="Text Box 6"/>
          <p:cNvSpPr txBox="1">
            <a:spLocks noChangeArrowheads="1"/>
          </p:cNvSpPr>
          <p:nvPr/>
        </p:nvSpPr>
        <p:spPr bwMode="auto">
          <a:xfrm>
            <a:off x="3711575" y="5351463"/>
            <a:ext cx="1581150" cy="274637"/>
          </a:xfrm>
          <a:prstGeom prst="rect">
            <a:avLst/>
          </a:prstGeom>
          <a:noFill/>
          <a:ln w="9525">
            <a:noFill/>
            <a:miter lim="800000"/>
            <a:headEnd/>
            <a:tailEnd/>
          </a:ln>
        </p:spPr>
        <p:txBody>
          <a:bodyPr wrap="none" anchor="ctr">
            <a:spAutoFit/>
          </a:bodyPr>
          <a:lstStyle/>
          <a:p>
            <a:pPr algn="ctr"/>
            <a:r>
              <a:rPr lang="en-US" sz="1200" b="1" i="1">
                <a:solidFill>
                  <a:schemeClr val="accent2"/>
                </a:solidFill>
                <a:latin typeface="Symbol" pitchFamily="18" charset="2"/>
              </a:rPr>
              <a:t>m</a:t>
            </a:r>
            <a:r>
              <a:rPr lang="en-US" sz="1200" b="1">
                <a:solidFill>
                  <a:schemeClr val="accent2"/>
                </a:solidFill>
              </a:rPr>
              <a:t> Detector (IFR)</a:t>
            </a:r>
            <a:endParaRPr lang="en-US" sz="1200"/>
          </a:p>
        </p:txBody>
      </p:sp>
      <p:sp>
        <p:nvSpPr>
          <p:cNvPr id="31754" name="Text Box 7"/>
          <p:cNvSpPr txBox="1">
            <a:spLocks noChangeArrowheads="1"/>
          </p:cNvSpPr>
          <p:nvPr/>
        </p:nvSpPr>
        <p:spPr bwMode="auto">
          <a:xfrm>
            <a:off x="7110413" y="4930775"/>
            <a:ext cx="1728787" cy="457200"/>
          </a:xfrm>
          <a:prstGeom prst="rect">
            <a:avLst/>
          </a:prstGeom>
          <a:noFill/>
          <a:ln w="9525">
            <a:noFill/>
            <a:miter lim="800000"/>
            <a:headEnd/>
            <a:tailEnd/>
          </a:ln>
        </p:spPr>
        <p:txBody>
          <a:bodyPr anchor="ctr">
            <a:spAutoFit/>
          </a:bodyPr>
          <a:lstStyle/>
          <a:p>
            <a:pPr algn="ctr"/>
            <a:r>
              <a:rPr lang="en-US" sz="1200" b="1">
                <a:solidFill>
                  <a:srgbClr val="FF0000"/>
                </a:solidFill>
              </a:rPr>
              <a:t> Vertex Tracker (SVT)</a:t>
            </a:r>
            <a:endParaRPr lang="en-US" sz="1200" b="1"/>
          </a:p>
        </p:txBody>
      </p:sp>
      <p:sp>
        <p:nvSpPr>
          <p:cNvPr id="31755" name="Line 8"/>
          <p:cNvSpPr>
            <a:spLocks noChangeShapeType="1"/>
          </p:cNvSpPr>
          <p:nvPr/>
        </p:nvSpPr>
        <p:spPr bwMode="auto">
          <a:xfrm rot="-793057">
            <a:off x="5302250" y="2897188"/>
            <a:ext cx="1176338" cy="917575"/>
          </a:xfrm>
          <a:prstGeom prst="line">
            <a:avLst/>
          </a:prstGeom>
          <a:noFill/>
          <a:ln w="12700">
            <a:solidFill>
              <a:srgbClr val="FFCC00"/>
            </a:solidFill>
            <a:round/>
            <a:headEnd/>
            <a:tailEnd type="triangle" w="med" len="med"/>
          </a:ln>
        </p:spPr>
        <p:txBody>
          <a:bodyPr wrap="none" anchor="ctr"/>
          <a:lstStyle/>
          <a:p>
            <a:endParaRPr lang="en-US"/>
          </a:p>
        </p:txBody>
      </p:sp>
      <p:sp>
        <p:nvSpPr>
          <p:cNvPr id="31756" name="Line 9"/>
          <p:cNvSpPr>
            <a:spLocks noChangeShapeType="1"/>
          </p:cNvSpPr>
          <p:nvPr/>
        </p:nvSpPr>
        <p:spPr bwMode="auto">
          <a:xfrm rot="20962725" flipV="1">
            <a:off x="5083175" y="4862513"/>
            <a:ext cx="1728788" cy="361950"/>
          </a:xfrm>
          <a:prstGeom prst="line">
            <a:avLst/>
          </a:prstGeom>
          <a:noFill/>
          <a:ln w="12700">
            <a:solidFill>
              <a:schemeClr val="accent2"/>
            </a:solidFill>
            <a:round/>
            <a:headEnd/>
            <a:tailEnd type="triangle" w="med" len="med"/>
          </a:ln>
        </p:spPr>
        <p:txBody>
          <a:bodyPr wrap="none" anchor="ctr"/>
          <a:lstStyle/>
          <a:p>
            <a:endParaRPr lang="en-US"/>
          </a:p>
        </p:txBody>
      </p:sp>
      <p:sp>
        <p:nvSpPr>
          <p:cNvPr id="31757" name="Line 10"/>
          <p:cNvSpPr>
            <a:spLocks noChangeShapeType="1"/>
          </p:cNvSpPr>
          <p:nvPr/>
        </p:nvSpPr>
        <p:spPr bwMode="auto">
          <a:xfrm>
            <a:off x="6810375" y="4249738"/>
            <a:ext cx="149225" cy="1055687"/>
          </a:xfrm>
          <a:prstGeom prst="line">
            <a:avLst/>
          </a:prstGeom>
          <a:noFill/>
          <a:ln w="12700">
            <a:solidFill>
              <a:srgbClr val="5DA31E"/>
            </a:solidFill>
            <a:round/>
            <a:headEnd type="triangle" w="med" len="med"/>
            <a:tailEnd/>
          </a:ln>
        </p:spPr>
        <p:txBody>
          <a:bodyPr wrap="none" anchor="ctr"/>
          <a:lstStyle/>
          <a:p>
            <a:endParaRPr lang="en-US"/>
          </a:p>
        </p:txBody>
      </p:sp>
      <p:sp>
        <p:nvSpPr>
          <p:cNvPr id="31758" name="Text Box 11"/>
          <p:cNvSpPr txBox="1">
            <a:spLocks noChangeArrowheads="1"/>
          </p:cNvSpPr>
          <p:nvPr/>
        </p:nvSpPr>
        <p:spPr bwMode="auto">
          <a:xfrm>
            <a:off x="4257675" y="2286000"/>
            <a:ext cx="1685925" cy="457200"/>
          </a:xfrm>
          <a:prstGeom prst="rect">
            <a:avLst/>
          </a:prstGeom>
          <a:noFill/>
          <a:ln w="9525">
            <a:noFill/>
            <a:miter lim="800000"/>
            <a:headEnd/>
            <a:tailEnd/>
          </a:ln>
        </p:spPr>
        <p:txBody>
          <a:bodyPr anchor="ctr">
            <a:spAutoFit/>
          </a:bodyPr>
          <a:lstStyle/>
          <a:p>
            <a:pPr algn="ctr"/>
            <a:r>
              <a:rPr lang="en-US" sz="1200" b="1">
                <a:solidFill>
                  <a:schemeClr val="bg2"/>
                </a:solidFill>
              </a:rPr>
              <a:t>Superconducting Solenoid</a:t>
            </a:r>
          </a:p>
        </p:txBody>
      </p:sp>
      <p:sp>
        <p:nvSpPr>
          <p:cNvPr id="31759" name="Line 12"/>
          <p:cNvSpPr>
            <a:spLocks noChangeShapeType="1"/>
          </p:cNvSpPr>
          <p:nvPr/>
        </p:nvSpPr>
        <p:spPr bwMode="auto">
          <a:xfrm>
            <a:off x="5310188" y="2674938"/>
            <a:ext cx="1574800" cy="730250"/>
          </a:xfrm>
          <a:prstGeom prst="line">
            <a:avLst/>
          </a:prstGeom>
          <a:noFill/>
          <a:ln w="12700">
            <a:solidFill>
              <a:srgbClr val="808080"/>
            </a:solidFill>
            <a:round/>
            <a:headEnd/>
            <a:tailEnd type="triangle" w="med" len="med"/>
          </a:ln>
        </p:spPr>
        <p:txBody>
          <a:bodyPr wrap="none" anchor="ctr"/>
          <a:lstStyle/>
          <a:p>
            <a:endParaRPr lang="en-US"/>
          </a:p>
        </p:txBody>
      </p:sp>
      <p:sp>
        <p:nvSpPr>
          <p:cNvPr id="31760" name="Line 13"/>
          <p:cNvSpPr>
            <a:spLocks noChangeShapeType="1"/>
          </p:cNvSpPr>
          <p:nvPr/>
        </p:nvSpPr>
        <p:spPr bwMode="auto">
          <a:xfrm rot="1268802">
            <a:off x="6581775" y="4148138"/>
            <a:ext cx="1357313" cy="628650"/>
          </a:xfrm>
          <a:prstGeom prst="line">
            <a:avLst/>
          </a:prstGeom>
          <a:noFill/>
          <a:ln w="12700">
            <a:solidFill>
              <a:srgbClr val="FF0000"/>
            </a:solidFill>
            <a:round/>
            <a:headEnd type="triangle" w="med" len="med"/>
            <a:tailEnd/>
          </a:ln>
        </p:spPr>
        <p:txBody>
          <a:bodyPr wrap="none" anchor="ctr"/>
          <a:lstStyle/>
          <a:p>
            <a:endParaRPr lang="en-US"/>
          </a:p>
        </p:txBody>
      </p:sp>
      <p:sp>
        <p:nvSpPr>
          <p:cNvPr id="31761" name="Text Box 14"/>
          <p:cNvSpPr txBox="1">
            <a:spLocks noChangeArrowheads="1"/>
          </p:cNvSpPr>
          <p:nvPr/>
        </p:nvSpPr>
        <p:spPr bwMode="auto">
          <a:xfrm>
            <a:off x="3733800" y="3324225"/>
            <a:ext cx="974725" cy="457200"/>
          </a:xfrm>
          <a:prstGeom prst="rect">
            <a:avLst/>
          </a:prstGeom>
          <a:noFill/>
          <a:ln w="9525">
            <a:noFill/>
            <a:miter lim="800000"/>
            <a:headEnd/>
            <a:tailEnd/>
          </a:ln>
        </p:spPr>
        <p:txBody>
          <a:bodyPr anchor="ctr">
            <a:spAutoFit/>
          </a:bodyPr>
          <a:lstStyle/>
          <a:p>
            <a:pPr algn="ctr"/>
            <a:r>
              <a:rPr lang="en-US" sz="1200" b="1">
                <a:solidFill>
                  <a:srgbClr val="DC54AD"/>
                </a:solidFill>
              </a:rPr>
              <a:t>PID (DIRC)</a:t>
            </a:r>
            <a:endParaRPr lang="en-US" sz="1200"/>
          </a:p>
        </p:txBody>
      </p:sp>
      <p:sp>
        <p:nvSpPr>
          <p:cNvPr id="31762" name="Line 15"/>
          <p:cNvSpPr>
            <a:spLocks noChangeShapeType="1"/>
          </p:cNvSpPr>
          <p:nvPr/>
        </p:nvSpPr>
        <p:spPr bwMode="auto">
          <a:xfrm>
            <a:off x="4633913" y="3568700"/>
            <a:ext cx="750887" cy="242888"/>
          </a:xfrm>
          <a:prstGeom prst="line">
            <a:avLst/>
          </a:prstGeom>
          <a:noFill/>
          <a:ln w="12700">
            <a:solidFill>
              <a:srgbClr val="DC54AD"/>
            </a:solidFill>
            <a:round/>
            <a:headEnd/>
            <a:tailEnd type="triangle" w="med" len="med"/>
          </a:ln>
        </p:spPr>
        <p:txBody>
          <a:bodyPr wrap="none" anchor="ctr"/>
          <a:lstStyle/>
          <a:p>
            <a:endParaRPr lang="en-US"/>
          </a:p>
        </p:txBody>
      </p:sp>
      <p:sp>
        <p:nvSpPr>
          <p:cNvPr id="31763" name="Text Box 16"/>
          <p:cNvSpPr txBox="1">
            <a:spLocks noChangeArrowheads="1"/>
          </p:cNvSpPr>
          <p:nvPr/>
        </p:nvSpPr>
        <p:spPr bwMode="auto">
          <a:xfrm rot="-757604">
            <a:off x="7762875" y="3041650"/>
            <a:ext cx="1212850" cy="266700"/>
          </a:xfrm>
          <a:prstGeom prst="rect">
            <a:avLst/>
          </a:prstGeom>
          <a:noFill/>
          <a:ln w="9525">
            <a:noFill/>
            <a:miter lim="800000"/>
            <a:headEnd/>
            <a:tailEnd/>
          </a:ln>
        </p:spPr>
        <p:txBody>
          <a:bodyPr lIns="98227" tIns="49114" rIns="98227" bIns="49114">
            <a:spAutoFit/>
          </a:bodyPr>
          <a:lstStyle/>
          <a:p>
            <a:pPr defTabSz="982663"/>
            <a:r>
              <a:rPr lang="en-US" sz="1100" i="1">
                <a:solidFill>
                  <a:srgbClr val="E71A11"/>
                </a:solidFill>
              </a:rPr>
              <a:t>e</a:t>
            </a:r>
            <a:r>
              <a:rPr lang="en-US" sz="1100" baseline="30000">
                <a:solidFill>
                  <a:srgbClr val="E71A11"/>
                </a:solidFill>
              </a:rPr>
              <a:t>+</a:t>
            </a:r>
            <a:r>
              <a:rPr lang="en-US" sz="1100">
                <a:solidFill>
                  <a:srgbClr val="E71A11"/>
                </a:solidFill>
              </a:rPr>
              <a:t> (3.1 GeV)</a:t>
            </a:r>
          </a:p>
        </p:txBody>
      </p:sp>
      <p:sp>
        <p:nvSpPr>
          <p:cNvPr id="31764" name="Line 17"/>
          <p:cNvSpPr>
            <a:spLocks noChangeShapeType="1"/>
          </p:cNvSpPr>
          <p:nvPr/>
        </p:nvSpPr>
        <p:spPr bwMode="auto">
          <a:xfrm flipH="1">
            <a:off x="7932738" y="3262313"/>
            <a:ext cx="754062" cy="176212"/>
          </a:xfrm>
          <a:prstGeom prst="line">
            <a:avLst/>
          </a:prstGeom>
          <a:noFill/>
          <a:ln w="25400">
            <a:solidFill>
              <a:srgbClr val="E71A11"/>
            </a:solidFill>
            <a:round/>
            <a:headEnd/>
            <a:tailEnd type="triangle" w="med" len="med"/>
          </a:ln>
        </p:spPr>
        <p:txBody>
          <a:bodyPr wrap="none" anchor="ctr"/>
          <a:lstStyle/>
          <a:p>
            <a:endParaRPr lang="en-US"/>
          </a:p>
        </p:txBody>
      </p:sp>
      <p:sp>
        <p:nvSpPr>
          <p:cNvPr id="31765" name="Text Box 18"/>
          <p:cNvSpPr txBox="1">
            <a:spLocks noChangeArrowheads="1"/>
          </p:cNvSpPr>
          <p:nvPr/>
        </p:nvSpPr>
        <p:spPr bwMode="auto">
          <a:xfrm>
            <a:off x="6207125" y="5334000"/>
            <a:ext cx="1803400" cy="457200"/>
          </a:xfrm>
          <a:prstGeom prst="rect">
            <a:avLst/>
          </a:prstGeom>
          <a:noFill/>
          <a:ln w="9525">
            <a:noFill/>
            <a:miter lim="800000"/>
            <a:headEnd/>
            <a:tailEnd/>
          </a:ln>
        </p:spPr>
        <p:txBody>
          <a:bodyPr anchor="ctr">
            <a:spAutoFit/>
          </a:bodyPr>
          <a:lstStyle/>
          <a:p>
            <a:pPr algn="ctr"/>
            <a:r>
              <a:rPr lang="en-US" sz="1200" b="1">
                <a:solidFill>
                  <a:srgbClr val="5DA31E"/>
                </a:solidFill>
              </a:rPr>
              <a:t>Central Tracker (DCH)</a:t>
            </a:r>
            <a:endParaRPr lang="en-US" sz="1600"/>
          </a:p>
        </p:txBody>
      </p:sp>
      <p:sp>
        <p:nvSpPr>
          <p:cNvPr id="31766" name="Text Box 19"/>
          <p:cNvSpPr txBox="1">
            <a:spLocks noChangeArrowheads="1"/>
          </p:cNvSpPr>
          <p:nvPr/>
        </p:nvSpPr>
        <p:spPr bwMode="auto">
          <a:xfrm rot="-757604">
            <a:off x="3789363" y="3930650"/>
            <a:ext cx="1217612" cy="266700"/>
          </a:xfrm>
          <a:prstGeom prst="rect">
            <a:avLst/>
          </a:prstGeom>
          <a:noFill/>
          <a:ln w="9525">
            <a:noFill/>
            <a:miter lim="800000"/>
            <a:headEnd/>
            <a:tailEnd/>
          </a:ln>
        </p:spPr>
        <p:txBody>
          <a:bodyPr lIns="98227" tIns="49114" rIns="98227" bIns="49114">
            <a:spAutoFit/>
          </a:bodyPr>
          <a:lstStyle/>
          <a:p>
            <a:pPr defTabSz="982663"/>
            <a:r>
              <a:rPr lang="en-US" sz="1100" i="1">
                <a:solidFill>
                  <a:srgbClr val="E71A11"/>
                </a:solidFill>
              </a:rPr>
              <a:t>e</a:t>
            </a:r>
            <a:r>
              <a:rPr lang="en-US" sz="1100" baseline="30000">
                <a:solidFill>
                  <a:srgbClr val="E71A11"/>
                </a:solidFill>
              </a:rPr>
              <a:t>–</a:t>
            </a:r>
            <a:r>
              <a:rPr lang="en-US" sz="1100">
                <a:solidFill>
                  <a:srgbClr val="E71A11"/>
                </a:solidFill>
              </a:rPr>
              <a:t> (9.0 GeV)</a:t>
            </a:r>
          </a:p>
        </p:txBody>
      </p:sp>
      <p:sp>
        <p:nvSpPr>
          <p:cNvPr id="31767" name="Line 20"/>
          <p:cNvSpPr>
            <a:spLocks noChangeShapeType="1"/>
          </p:cNvSpPr>
          <p:nvPr/>
        </p:nvSpPr>
        <p:spPr bwMode="auto">
          <a:xfrm flipH="1">
            <a:off x="3968750" y="4154488"/>
            <a:ext cx="752475" cy="176212"/>
          </a:xfrm>
          <a:prstGeom prst="line">
            <a:avLst/>
          </a:prstGeom>
          <a:noFill/>
          <a:ln w="25400">
            <a:solidFill>
              <a:srgbClr val="E71A11"/>
            </a:solidFill>
            <a:round/>
            <a:headEnd type="triangle" w="med" len="med"/>
            <a:tailEnd/>
          </a:ln>
        </p:spPr>
        <p:txBody>
          <a:bodyPr wrap="none" anchor="ctr"/>
          <a:lstStyle/>
          <a:p>
            <a:endParaRPr lang="en-US"/>
          </a:p>
        </p:txBody>
      </p:sp>
      <p:pic>
        <p:nvPicPr>
          <p:cNvPr id="31768" name="Picture 21"/>
          <p:cNvPicPr>
            <a:picLocks noChangeAspect="1" noChangeArrowheads="1"/>
          </p:cNvPicPr>
          <p:nvPr/>
        </p:nvPicPr>
        <p:blipFill>
          <a:blip r:embed="rId4" cstate="print"/>
          <a:srcRect/>
          <a:stretch>
            <a:fillRect/>
          </a:stretch>
        </p:blipFill>
        <p:spPr bwMode="auto">
          <a:xfrm>
            <a:off x="6324600" y="990600"/>
            <a:ext cx="2438400" cy="896938"/>
          </a:xfrm>
          <a:prstGeom prst="rect">
            <a:avLst/>
          </a:prstGeom>
          <a:noFill/>
          <a:ln w="9525">
            <a:noFill/>
            <a:miter lim="800000"/>
            <a:headEnd/>
            <a:tailEnd/>
          </a:ln>
        </p:spPr>
      </p:pic>
      <p:sp>
        <p:nvSpPr>
          <p:cNvPr id="31769" name="Text Box 22"/>
          <p:cNvSpPr txBox="1">
            <a:spLocks noChangeArrowheads="1"/>
          </p:cNvSpPr>
          <p:nvPr/>
        </p:nvSpPr>
        <p:spPr bwMode="auto">
          <a:xfrm>
            <a:off x="381000" y="1068388"/>
            <a:ext cx="4953000" cy="5195268"/>
          </a:xfrm>
          <a:prstGeom prst="rect">
            <a:avLst/>
          </a:prstGeom>
          <a:noFill/>
          <a:ln w="9525">
            <a:noFill/>
            <a:miter lim="800000"/>
            <a:headEnd/>
            <a:tailEnd/>
          </a:ln>
        </p:spPr>
        <p:txBody>
          <a:bodyPr>
            <a:spAutoFit/>
          </a:bodyPr>
          <a:lstStyle/>
          <a:p>
            <a:pPr algn="l" eaLnBrk="1" hangingPunct="1">
              <a:lnSpc>
                <a:spcPct val="110000"/>
              </a:lnSpc>
              <a:spcBef>
                <a:spcPct val="25000"/>
              </a:spcBef>
              <a:spcAft>
                <a:spcPct val="20000"/>
              </a:spcAft>
            </a:pPr>
            <a:r>
              <a:rPr lang="de-DE" sz="1700"/>
              <a:t>Asymmetri</a:t>
            </a:r>
            <a:r>
              <a:rPr lang="en-US" sz="1700"/>
              <a:t>c</a:t>
            </a:r>
            <a:r>
              <a:rPr lang="de-DE" sz="1700"/>
              <a:t> e</a:t>
            </a:r>
            <a:r>
              <a:rPr lang="de-DE" sz="1700" baseline="30000"/>
              <a:t>+</a:t>
            </a:r>
            <a:r>
              <a:rPr lang="de-DE" sz="1700"/>
              <a:t>e</a:t>
            </a:r>
            <a:r>
              <a:rPr lang="de-DE" sz="1700" baseline="30000"/>
              <a:t>-</a:t>
            </a:r>
            <a:r>
              <a:rPr lang="en-US" sz="1700"/>
              <a:t> c</a:t>
            </a:r>
            <a:r>
              <a:rPr lang="de-DE" sz="1700"/>
              <a:t>ollider</a:t>
            </a:r>
            <a:r>
              <a:rPr lang="en-US" sz="1700"/>
              <a:t> PEP-II, SLAC</a:t>
            </a:r>
          </a:p>
          <a:p>
            <a:pPr algn="l" eaLnBrk="1" hangingPunct="1">
              <a:lnSpc>
                <a:spcPct val="110000"/>
              </a:lnSpc>
              <a:spcBef>
                <a:spcPct val="25000"/>
              </a:spcBef>
              <a:spcAft>
                <a:spcPct val="20000"/>
              </a:spcAft>
            </a:pPr>
            <a:r>
              <a:rPr lang="de-DE" sz="1700">
                <a:sym typeface="Symbol" pitchFamily="18" charset="2"/>
              </a:rPr>
              <a:t></a:t>
            </a:r>
            <a:r>
              <a:rPr lang="de-DE" sz="1700">
                <a:latin typeface="VerdanaBar" pitchFamily="34" charset="0"/>
              </a:rPr>
              <a:t>s</a:t>
            </a:r>
            <a:r>
              <a:rPr lang="de-DE" sz="1700"/>
              <a:t>=10.58 GeV</a:t>
            </a:r>
            <a:r>
              <a:rPr lang="en-US" sz="1700"/>
              <a:t>,</a:t>
            </a:r>
            <a:r>
              <a:rPr lang="de-DE" sz="1700"/>
              <a:t> </a:t>
            </a:r>
            <a:r>
              <a:rPr lang="en-US" sz="1700">
                <a:latin typeface="Symbol" pitchFamily="18" charset="2"/>
                <a:sym typeface="Symbol" pitchFamily="18" charset="2"/>
              </a:rPr>
              <a:t></a:t>
            </a:r>
            <a:r>
              <a:rPr lang="en-US" sz="1700">
                <a:sym typeface="Symbol" pitchFamily="18" charset="2"/>
              </a:rPr>
              <a:t>(4S) </a:t>
            </a:r>
            <a:endParaRPr lang="en-US" sz="1700"/>
          </a:p>
          <a:p>
            <a:pPr algn="l" eaLnBrk="1" hangingPunct="1">
              <a:lnSpc>
                <a:spcPct val="110000"/>
              </a:lnSpc>
              <a:spcBef>
                <a:spcPct val="25000"/>
              </a:spcBef>
              <a:spcAft>
                <a:spcPct val="20000"/>
              </a:spcAft>
            </a:pPr>
            <a:endParaRPr lang="en-US" sz="1700">
              <a:solidFill>
                <a:srgbClr val="A50021"/>
              </a:solidFill>
            </a:endParaRPr>
          </a:p>
          <a:p>
            <a:pPr algn="l" eaLnBrk="1" hangingPunct="1">
              <a:lnSpc>
                <a:spcPct val="115000"/>
              </a:lnSpc>
              <a:spcBef>
                <a:spcPct val="25000"/>
              </a:spcBef>
              <a:spcAft>
                <a:spcPct val="20000"/>
              </a:spcAft>
            </a:pPr>
            <a:r>
              <a:rPr lang="en-US" sz="1700">
                <a:solidFill>
                  <a:srgbClr val="A50021"/>
                </a:solidFill>
              </a:rPr>
              <a:t>Luminosity</a:t>
            </a:r>
          </a:p>
          <a:p>
            <a:pPr algn="l" eaLnBrk="1" hangingPunct="1">
              <a:lnSpc>
                <a:spcPct val="115000"/>
              </a:lnSpc>
              <a:spcBef>
                <a:spcPct val="25000"/>
              </a:spcBef>
              <a:spcAft>
                <a:spcPct val="20000"/>
              </a:spcAft>
            </a:pPr>
            <a:r>
              <a:rPr lang="en-US" sz="1700">
                <a:solidFill>
                  <a:srgbClr val="A50021"/>
                </a:solidFill>
                <a:latin typeface="Symbol" pitchFamily="18" charset="2"/>
                <a:sym typeface="Symbol" pitchFamily="18" charset="2"/>
              </a:rPr>
              <a:t></a:t>
            </a:r>
            <a:r>
              <a:rPr lang="en-US" sz="1700">
                <a:solidFill>
                  <a:srgbClr val="A50021"/>
                </a:solidFill>
              </a:rPr>
              <a:t>(4S) </a:t>
            </a:r>
            <a:r>
              <a:rPr lang="de-DE" sz="1700">
                <a:solidFill>
                  <a:srgbClr val="A50021"/>
                </a:solidFill>
              </a:rPr>
              <a:t>~ </a:t>
            </a:r>
            <a:r>
              <a:rPr lang="en-US" sz="1700">
                <a:solidFill>
                  <a:srgbClr val="A50021"/>
                </a:solidFill>
              </a:rPr>
              <a:t>432.9</a:t>
            </a:r>
            <a:r>
              <a:rPr lang="de-DE" sz="1700">
                <a:solidFill>
                  <a:srgbClr val="A50021"/>
                </a:solidFill>
              </a:rPr>
              <a:t> fb</a:t>
            </a:r>
            <a:r>
              <a:rPr lang="de-DE" sz="1700" baseline="30000">
                <a:solidFill>
                  <a:srgbClr val="A50021"/>
                </a:solidFill>
              </a:rPr>
              <a:t>-1</a:t>
            </a:r>
            <a:r>
              <a:rPr lang="en-US" sz="1700" baseline="30000">
                <a:solidFill>
                  <a:srgbClr val="A50021"/>
                </a:solidFill>
              </a:rPr>
              <a:t/>
            </a:r>
            <a:br>
              <a:rPr lang="en-US" sz="1700" baseline="30000">
                <a:solidFill>
                  <a:srgbClr val="A50021"/>
                </a:solidFill>
              </a:rPr>
            </a:br>
            <a:r>
              <a:rPr lang="en-US" sz="1700">
                <a:solidFill>
                  <a:srgbClr val="A50021"/>
                </a:solidFill>
              </a:rPr>
              <a:t>     </a:t>
            </a:r>
            <a:r>
              <a:rPr lang="en-US" sz="1500">
                <a:solidFill>
                  <a:srgbClr val="A50021"/>
                </a:solidFill>
              </a:rPr>
              <a:t>~ 450</a:t>
            </a:r>
            <a:r>
              <a:rPr lang="de-DE" sz="1500">
                <a:solidFill>
                  <a:srgbClr val="A50021"/>
                </a:solidFill>
              </a:rPr>
              <a:t> x 10</a:t>
            </a:r>
            <a:r>
              <a:rPr lang="de-DE" sz="1500" baseline="30000">
                <a:solidFill>
                  <a:srgbClr val="A50021"/>
                </a:solidFill>
              </a:rPr>
              <a:t>6  </a:t>
            </a:r>
            <a:r>
              <a:rPr lang="de-DE" sz="1500">
                <a:solidFill>
                  <a:srgbClr val="A50021"/>
                </a:solidFill>
              </a:rPr>
              <a:t>B</a:t>
            </a:r>
            <a:r>
              <a:rPr lang="en-US" sz="1500">
                <a:solidFill>
                  <a:srgbClr val="A50021"/>
                </a:solidFill>
                <a:latin typeface="VerdanaBar" pitchFamily="34" charset="0"/>
              </a:rPr>
              <a:t>B</a:t>
            </a:r>
            <a:r>
              <a:rPr lang="en-US" sz="1500">
                <a:solidFill>
                  <a:srgbClr val="A50021"/>
                </a:solidFill>
              </a:rPr>
              <a:t> pairs</a:t>
            </a:r>
            <a:br>
              <a:rPr lang="en-US" sz="1500">
                <a:solidFill>
                  <a:srgbClr val="A50021"/>
                </a:solidFill>
              </a:rPr>
            </a:br>
            <a:r>
              <a:rPr lang="en-US" sz="1500">
                <a:solidFill>
                  <a:srgbClr val="A50021"/>
                </a:solidFill>
              </a:rPr>
              <a:t>      </a:t>
            </a:r>
            <a:r>
              <a:rPr lang="de-DE" sz="1500">
                <a:solidFill>
                  <a:srgbClr val="A50021"/>
                </a:solidFill>
              </a:rPr>
              <a:t>~</a:t>
            </a:r>
            <a:r>
              <a:rPr lang="en-US" sz="1500">
                <a:solidFill>
                  <a:srgbClr val="A50021"/>
                </a:solidFill>
              </a:rPr>
              <a:t> 450</a:t>
            </a:r>
            <a:r>
              <a:rPr lang="de-DE" sz="1500">
                <a:solidFill>
                  <a:srgbClr val="A50021"/>
                </a:solidFill>
              </a:rPr>
              <a:t> x 10</a:t>
            </a:r>
            <a:r>
              <a:rPr lang="de-DE" sz="1500" baseline="30000">
                <a:solidFill>
                  <a:srgbClr val="A50021"/>
                </a:solidFill>
              </a:rPr>
              <a:t>6 </a:t>
            </a:r>
            <a:r>
              <a:rPr lang="de-DE" sz="1500" baseline="30000">
                <a:solidFill>
                  <a:srgbClr val="A50021"/>
                </a:solidFill>
                <a:latin typeface="Symbol" pitchFamily="18" charset="2"/>
              </a:rPr>
              <a:t> </a:t>
            </a:r>
            <a:r>
              <a:rPr lang="en-US" sz="1500">
                <a:solidFill>
                  <a:srgbClr val="A50021"/>
                </a:solidFill>
                <a:latin typeface="Symbol" pitchFamily="18" charset="2"/>
              </a:rPr>
              <a:t>t</a:t>
            </a:r>
            <a:r>
              <a:rPr lang="en-US" sz="1500">
                <a:solidFill>
                  <a:srgbClr val="A50021"/>
                </a:solidFill>
              </a:rPr>
              <a:t> pairs</a:t>
            </a:r>
            <a:br>
              <a:rPr lang="en-US" sz="1500">
                <a:solidFill>
                  <a:srgbClr val="A50021"/>
                </a:solidFill>
              </a:rPr>
            </a:br>
            <a:r>
              <a:rPr lang="en-US" sz="1500">
                <a:solidFill>
                  <a:srgbClr val="A50021"/>
                </a:solidFill>
                <a:sym typeface="Verdana" pitchFamily="34" charset="0"/>
              </a:rPr>
              <a:t>      ~ 650 </a:t>
            </a:r>
            <a:r>
              <a:rPr lang="de-DE" sz="1500">
                <a:solidFill>
                  <a:srgbClr val="A50021"/>
                </a:solidFill>
              </a:rPr>
              <a:t>x 10</a:t>
            </a:r>
            <a:r>
              <a:rPr lang="de-DE" sz="1500" baseline="30000">
                <a:solidFill>
                  <a:srgbClr val="A50021"/>
                </a:solidFill>
              </a:rPr>
              <a:t>6 </a:t>
            </a:r>
            <a:r>
              <a:rPr lang="en-US" sz="1500" baseline="30000">
                <a:solidFill>
                  <a:srgbClr val="A50021"/>
                </a:solidFill>
              </a:rPr>
              <a:t> </a:t>
            </a:r>
            <a:r>
              <a:rPr lang="de-DE" sz="1500">
                <a:solidFill>
                  <a:srgbClr val="A50021"/>
                </a:solidFill>
                <a:sym typeface="Verdana" pitchFamily="34" charset="0"/>
              </a:rPr>
              <a:t>Charm</a:t>
            </a:r>
            <a:r>
              <a:rPr lang="en-US" sz="1500">
                <a:solidFill>
                  <a:srgbClr val="A50021"/>
                </a:solidFill>
                <a:sym typeface="Verdana" pitchFamily="34" charset="0"/>
              </a:rPr>
              <a:t> pairs</a:t>
            </a:r>
          </a:p>
          <a:p>
            <a:pPr algn="l" eaLnBrk="1" hangingPunct="1">
              <a:lnSpc>
                <a:spcPct val="115000"/>
              </a:lnSpc>
              <a:spcBef>
                <a:spcPct val="25000"/>
              </a:spcBef>
              <a:spcAft>
                <a:spcPct val="20000"/>
              </a:spcAft>
            </a:pPr>
            <a:r>
              <a:rPr lang="en-US" sz="1700">
                <a:solidFill>
                  <a:srgbClr val="A50021"/>
                </a:solidFill>
                <a:latin typeface="Symbol" pitchFamily="18" charset="2"/>
                <a:sym typeface="Symbol" pitchFamily="18" charset="2"/>
              </a:rPr>
              <a:t></a:t>
            </a:r>
            <a:r>
              <a:rPr lang="en-US" sz="1700">
                <a:solidFill>
                  <a:srgbClr val="A50021"/>
                </a:solidFill>
              </a:rPr>
              <a:t>(3S) </a:t>
            </a:r>
            <a:r>
              <a:rPr lang="de-DE" sz="1700">
                <a:solidFill>
                  <a:srgbClr val="A50021"/>
                </a:solidFill>
              </a:rPr>
              <a:t>~ </a:t>
            </a:r>
            <a:r>
              <a:rPr lang="en-US" sz="1700">
                <a:solidFill>
                  <a:srgbClr val="A50021"/>
                </a:solidFill>
              </a:rPr>
              <a:t>30.2</a:t>
            </a:r>
            <a:r>
              <a:rPr lang="de-DE" sz="1700">
                <a:solidFill>
                  <a:srgbClr val="A50021"/>
                </a:solidFill>
              </a:rPr>
              <a:t> fb</a:t>
            </a:r>
            <a:r>
              <a:rPr lang="de-DE" sz="1700" baseline="30000">
                <a:solidFill>
                  <a:srgbClr val="A50021"/>
                </a:solidFill>
              </a:rPr>
              <a:t>-1</a:t>
            </a:r>
            <a:r>
              <a:rPr lang="de-DE" sz="1700">
                <a:solidFill>
                  <a:srgbClr val="A50021"/>
                </a:solidFill>
              </a:rPr>
              <a:t> </a:t>
            </a:r>
            <a:endParaRPr lang="en-US" sz="1700">
              <a:solidFill>
                <a:srgbClr val="A50021"/>
              </a:solidFill>
            </a:endParaRPr>
          </a:p>
          <a:p>
            <a:pPr algn="l" eaLnBrk="1" hangingPunct="1">
              <a:lnSpc>
                <a:spcPct val="115000"/>
              </a:lnSpc>
              <a:spcBef>
                <a:spcPct val="25000"/>
              </a:spcBef>
              <a:spcAft>
                <a:spcPct val="20000"/>
              </a:spcAft>
            </a:pPr>
            <a:r>
              <a:rPr lang="en-US" sz="1700">
                <a:solidFill>
                  <a:srgbClr val="A50021"/>
                </a:solidFill>
                <a:latin typeface="Symbol" pitchFamily="18" charset="2"/>
                <a:sym typeface="Symbol" pitchFamily="18" charset="2"/>
              </a:rPr>
              <a:t></a:t>
            </a:r>
            <a:r>
              <a:rPr lang="en-US" sz="1700">
                <a:solidFill>
                  <a:srgbClr val="A50021"/>
                </a:solidFill>
              </a:rPr>
              <a:t>(2S) </a:t>
            </a:r>
            <a:r>
              <a:rPr lang="de-DE" sz="1700">
                <a:solidFill>
                  <a:srgbClr val="A50021"/>
                </a:solidFill>
              </a:rPr>
              <a:t>~ </a:t>
            </a:r>
            <a:r>
              <a:rPr lang="en-US" sz="1700">
                <a:solidFill>
                  <a:srgbClr val="A50021"/>
                </a:solidFill>
              </a:rPr>
              <a:t>14.5</a:t>
            </a:r>
            <a:r>
              <a:rPr lang="de-DE" sz="1700">
                <a:solidFill>
                  <a:srgbClr val="A50021"/>
                </a:solidFill>
              </a:rPr>
              <a:t> fb</a:t>
            </a:r>
            <a:r>
              <a:rPr lang="de-DE" sz="1700" baseline="30000">
                <a:solidFill>
                  <a:srgbClr val="A50021"/>
                </a:solidFill>
              </a:rPr>
              <a:t>-1</a:t>
            </a:r>
            <a:r>
              <a:rPr lang="de-DE" sz="1700">
                <a:solidFill>
                  <a:srgbClr val="A50021"/>
                </a:solidFill>
              </a:rPr>
              <a:t> </a:t>
            </a:r>
            <a:endParaRPr lang="en-US" sz="1700">
              <a:solidFill>
                <a:srgbClr val="A50021"/>
              </a:solidFill>
            </a:endParaRPr>
          </a:p>
          <a:p>
            <a:pPr algn="l" eaLnBrk="1" hangingPunct="1">
              <a:lnSpc>
                <a:spcPct val="110000"/>
              </a:lnSpc>
              <a:spcBef>
                <a:spcPct val="25000"/>
              </a:spcBef>
              <a:spcAft>
                <a:spcPct val="20000"/>
              </a:spcAft>
            </a:pPr>
            <a:endParaRPr lang="en-US" sz="1700"/>
          </a:p>
          <a:p>
            <a:pPr algn="l" eaLnBrk="1" hangingPunct="1">
              <a:lnSpc>
                <a:spcPct val="110000"/>
              </a:lnSpc>
              <a:spcBef>
                <a:spcPct val="25000"/>
              </a:spcBef>
              <a:spcAft>
                <a:spcPct val="20000"/>
              </a:spcAft>
            </a:pPr>
            <a:r>
              <a:rPr lang="en-US" sz="1700" smtClean="0"/>
              <a:t>B-factory </a:t>
            </a:r>
            <a:r>
              <a:rPr lang="de-DE" sz="1700"/>
              <a:t>KEK-B</a:t>
            </a:r>
            <a:r>
              <a:rPr lang="en-US" sz="1700"/>
              <a:t/>
            </a:r>
            <a:br>
              <a:rPr lang="en-US" sz="1700"/>
            </a:br>
            <a:r>
              <a:rPr lang="en-US" sz="1700"/>
              <a:t>    with BELLE (</a:t>
            </a:r>
            <a:r>
              <a:rPr lang="de-DE" sz="1700"/>
              <a:t>L</a:t>
            </a:r>
            <a:r>
              <a:rPr lang="de-DE" sz="1700" baseline="-25000"/>
              <a:t>int</a:t>
            </a:r>
            <a:r>
              <a:rPr lang="en-US" sz="1700"/>
              <a:t>&gt;</a:t>
            </a:r>
            <a:r>
              <a:rPr lang="de-DE" sz="1700"/>
              <a:t> </a:t>
            </a:r>
            <a:r>
              <a:rPr lang="en-US" sz="1700"/>
              <a:t>1</a:t>
            </a:r>
            <a:r>
              <a:rPr lang="de-DE" sz="1700"/>
              <a:t> </a:t>
            </a:r>
            <a:r>
              <a:rPr lang="en-US" sz="1700"/>
              <a:t>a</a:t>
            </a:r>
            <a:r>
              <a:rPr lang="de-DE" sz="1700"/>
              <a:t>b</a:t>
            </a:r>
            <a:r>
              <a:rPr lang="de-DE" sz="1700" baseline="30000"/>
              <a:t>-1</a:t>
            </a:r>
            <a:r>
              <a:rPr lang="en-US" sz="1700"/>
              <a:t>)</a:t>
            </a:r>
          </a:p>
          <a:p>
            <a:pPr algn="l" eaLnBrk="1" hangingPunct="1">
              <a:lnSpc>
                <a:spcPct val="110000"/>
              </a:lnSpc>
              <a:spcBef>
                <a:spcPct val="25000"/>
              </a:spcBef>
              <a:spcAft>
                <a:spcPct val="20000"/>
              </a:spcAft>
            </a:pPr>
            <a:r>
              <a:rPr lang="en-US" sz="1700"/>
              <a:t>   </a:t>
            </a:r>
          </a:p>
        </p:txBody>
      </p:sp>
      <p:sp>
        <p:nvSpPr>
          <p:cNvPr id="31770" name="Rectangle 23"/>
          <p:cNvSpPr>
            <a:spLocks noChangeArrowheads="1"/>
          </p:cNvSpPr>
          <p:nvPr/>
        </p:nvSpPr>
        <p:spPr bwMode="auto">
          <a:xfrm>
            <a:off x="7391400" y="1828800"/>
            <a:ext cx="1374775" cy="350838"/>
          </a:xfrm>
          <a:prstGeom prst="rect">
            <a:avLst/>
          </a:prstGeom>
          <a:noFill/>
          <a:ln w="9525">
            <a:noFill/>
            <a:miter lim="800000"/>
            <a:headEnd/>
            <a:tailEnd/>
          </a:ln>
        </p:spPr>
        <p:txBody>
          <a:bodyPr wrap="none">
            <a:spAutoFit/>
          </a:bodyPr>
          <a:lstStyle/>
          <a:p>
            <a:pPr eaLnBrk="1" hangingPunct="1">
              <a:spcBef>
                <a:spcPct val="50000"/>
              </a:spcBef>
            </a:pPr>
            <a:r>
              <a:rPr lang="en-US" sz="1700"/>
              <a:t>1999-2008</a:t>
            </a:r>
            <a:endParaRPr lang="de-DE" sz="17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27" descr="charmonium.gif"/>
          <p:cNvPicPr>
            <a:picLocks noGrp="1" noChangeAspect="1"/>
          </p:cNvPicPr>
          <p:nvPr>
            <p:ph idx="1"/>
          </p:nvPr>
        </p:nvPicPr>
        <p:blipFill>
          <a:blip r:embed="rId2" cstate="print"/>
          <a:stretch>
            <a:fillRect/>
          </a:stretch>
        </p:blipFill>
        <p:spPr>
          <a:xfrm>
            <a:off x="2016607" y="3465508"/>
            <a:ext cx="3886200" cy="3011492"/>
          </a:xfrm>
        </p:spPr>
      </p:pic>
      <p:sp>
        <p:nvSpPr>
          <p:cNvPr id="23" name="Rechteck 22"/>
          <p:cNvSpPr/>
          <p:nvPr/>
        </p:nvSpPr>
        <p:spPr bwMode="auto">
          <a:xfrm>
            <a:off x="2667000" y="3657600"/>
            <a:ext cx="2819400" cy="2362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6" name="Rechteck 15"/>
          <p:cNvSpPr/>
          <p:nvPr/>
        </p:nvSpPr>
        <p:spPr bwMode="auto">
          <a:xfrm>
            <a:off x="3117936" y="5327736"/>
            <a:ext cx="475488" cy="283464"/>
          </a:xfrm>
          <a:prstGeom prst="rect">
            <a:avLst/>
          </a:prstGeom>
          <a:solidFill>
            <a:srgbClr val="01ED39"/>
          </a:solidFill>
          <a:ln w="9525" cap="flat" cmpd="sng" algn="ctr">
            <a:solidFill>
              <a:srgbClr val="01ED3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4" name="Rechteck 13"/>
          <p:cNvSpPr/>
          <p:nvPr/>
        </p:nvSpPr>
        <p:spPr bwMode="auto">
          <a:xfrm>
            <a:off x="3715008" y="3901020"/>
            <a:ext cx="1447800" cy="1179576"/>
          </a:xfrm>
          <a:prstGeom prst="rect">
            <a:avLst/>
          </a:prstGeom>
          <a:solidFill>
            <a:srgbClr val="99CCFF"/>
          </a:solidFill>
          <a:ln w="9525" cap="flat" cmpd="sng" algn="ctr">
            <a:solidFill>
              <a:srgbClr val="99CC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2" name="Titel 1"/>
          <p:cNvSpPr>
            <a:spLocks noGrp="1"/>
          </p:cNvSpPr>
          <p:nvPr>
            <p:ph type="title"/>
          </p:nvPr>
        </p:nvSpPr>
        <p:spPr/>
        <p:txBody>
          <a:bodyPr/>
          <a:lstStyle/>
          <a:p>
            <a:r>
              <a:rPr lang="en-US" smtClean="0"/>
              <a:t>The 3940 family</a:t>
            </a:r>
            <a:endParaRPr lang="en-US"/>
          </a:p>
        </p:txBody>
      </p:sp>
      <p:cxnSp>
        <p:nvCxnSpPr>
          <p:cNvPr id="26" name="Straight Arrow Connector 11"/>
          <p:cNvCxnSpPr/>
          <p:nvPr/>
        </p:nvCxnSpPr>
        <p:spPr>
          <a:xfrm>
            <a:off x="1635607" y="3836953"/>
            <a:ext cx="1143000" cy="571500"/>
          </a:xfrm>
          <a:prstGeom prst="straightConnector1">
            <a:avLst/>
          </a:prstGeom>
          <a:ln w="38100" cmpd="sng">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15"/>
          <p:cNvCxnSpPr/>
          <p:nvPr/>
        </p:nvCxnSpPr>
        <p:spPr>
          <a:xfrm rot="10800000">
            <a:off x="3616807" y="5551453"/>
            <a:ext cx="2819400" cy="533400"/>
          </a:xfrm>
          <a:prstGeom prst="straightConnector1">
            <a:avLst/>
          </a:prstGeom>
          <a:ln w="38100" cmpd="sng">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28"/>
          <p:cNvSpPr txBox="1"/>
          <p:nvPr/>
        </p:nvSpPr>
        <p:spPr>
          <a:xfrm>
            <a:off x="5902807" y="3533808"/>
            <a:ext cx="2707793" cy="307777"/>
          </a:xfrm>
          <a:prstGeom prst="rect">
            <a:avLst/>
          </a:prstGeom>
          <a:solidFill>
            <a:srgbClr val="DDDDDD"/>
          </a:solidFill>
        </p:spPr>
        <p:txBody>
          <a:bodyPr wrap="none" rtlCol="0">
            <a:spAutoFit/>
          </a:bodyPr>
          <a:lstStyle/>
          <a:p>
            <a:pPr algn="l"/>
            <a:r>
              <a:rPr lang="en-US" sz="1400" smtClean="0">
                <a:cs typeface="Times New Roman" pitchFamily="18" charset="0"/>
              </a:rPr>
              <a:t>stat. and syst. uncertainties</a:t>
            </a:r>
            <a:endParaRPr lang="en-US" sz="1400" dirty="0">
              <a:cs typeface="Times New Roman" pitchFamily="18" charset="0"/>
            </a:endParaRPr>
          </a:p>
        </p:txBody>
      </p:sp>
      <p:cxnSp>
        <p:nvCxnSpPr>
          <p:cNvPr id="47" name="Straight Arrow Connector 15"/>
          <p:cNvCxnSpPr/>
          <p:nvPr/>
        </p:nvCxnSpPr>
        <p:spPr>
          <a:xfrm rot="16200000" flipV="1">
            <a:off x="5140807" y="4789453"/>
            <a:ext cx="1371600" cy="1219200"/>
          </a:xfrm>
          <a:prstGeom prst="straightConnector1">
            <a:avLst/>
          </a:prstGeom>
          <a:ln w="38100" cmpd="sng">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15"/>
          <p:cNvCxnSpPr/>
          <p:nvPr/>
        </p:nvCxnSpPr>
        <p:spPr>
          <a:xfrm rot="10800000">
            <a:off x="3007207" y="5627653"/>
            <a:ext cx="3429000" cy="457200"/>
          </a:xfrm>
          <a:prstGeom prst="straightConnector1">
            <a:avLst/>
          </a:prstGeom>
          <a:ln w="38100" cmpd="sng">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14"/>
          <p:cNvSpPr txBox="1"/>
          <p:nvPr/>
        </p:nvSpPr>
        <p:spPr>
          <a:xfrm>
            <a:off x="5979007" y="5856253"/>
            <a:ext cx="1015021" cy="369332"/>
          </a:xfrm>
          <a:prstGeom prst="rect">
            <a:avLst/>
          </a:prstGeom>
          <a:solidFill>
            <a:srgbClr val="DDDDDD"/>
          </a:solidFill>
          <a:ln w="12700">
            <a:solidFill>
              <a:srgbClr val="C00000"/>
            </a:solidFill>
          </a:ln>
        </p:spPr>
        <p:txBody>
          <a:bodyPr wrap="none" rtlCol="0">
            <a:spAutoFit/>
          </a:bodyPr>
          <a:lstStyle/>
          <a:p>
            <a:r>
              <a:rPr lang="en-US" sz="1800" dirty="0" smtClean="0">
                <a:solidFill>
                  <a:srgbClr val="C00000"/>
                </a:solidFill>
                <a:latin typeface="+mj-lt"/>
                <a:cs typeface="Times New Roman" pitchFamily="18" charset="0"/>
              </a:rPr>
              <a:t>J</a:t>
            </a:r>
            <a:r>
              <a:rPr lang="en-US" sz="1800" baseline="30000" dirty="0" smtClean="0">
                <a:solidFill>
                  <a:srgbClr val="C00000"/>
                </a:solidFill>
                <a:latin typeface="+mj-lt"/>
                <a:cs typeface="Times New Roman" pitchFamily="18" charset="0"/>
              </a:rPr>
              <a:t>PC</a:t>
            </a:r>
            <a:r>
              <a:rPr lang="en-US" sz="1800" dirty="0" smtClean="0">
                <a:solidFill>
                  <a:srgbClr val="C00000"/>
                </a:solidFill>
                <a:latin typeface="+mj-lt"/>
                <a:cs typeface="Times New Roman" pitchFamily="18" charset="0"/>
              </a:rPr>
              <a:t>=?</a:t>
            </a:r>
            <a:r>
              <a:rPr lang="en-US" sz="1800" baseline="30000" dirty="0" smtClean="0">
                <a:solidFill>
                  <a:srgbClr val="C00000"/>
                </a:solidFill>
                <a:latin typeface="+mj-lt"/>
                <a:cs typeface="Times New Roman" pitchFamily="18" charset="0"/>
              </a:rPr>
              <a:t>?+</a:t>
            </a:r>
            <a:endParaRPr lang="en-US" sz="1800" baseline="30000" dirty="0">
              <a:solidFill>
                <a:srgbClr val="C00000"/>
              </a:solidFill>
              <a:latin typeface="+mj-lt"/>
              <a:cs typeface="Times New Roman" pitchFamily="18" charset="0"/>
            </a:endParaRPr>
          </a:p>
        </p:txBody>
      </p:sp>
      <p:sp>
        <p:nvSpPr>
          <p:cNvPr id="25" name="TextBox 10"/>
          <p:cNvSpPr txBox="1"/>
          <p:nvPr/>
        </p:nvSpPr>
        <p:spPr>
          <a:xfrm>
            <a:off x="949807" y="3646453"/>
            <a:ext cx="971740" cy="369332"/>
          </a:xfrm>
          <a:prstGeom prst="rect">
            <a:avLst/>
          </a:prstGeom>
          <a:solidFill>
            <a:srgbClr val="DDDDDD"/>
          </a:solidFill>
          <a:ln w="12700">
            <a:solidFill>
              <a:srgbClr val="C00000"/>
            </a:solidFill>
          </a:ln>
        </p:spPr>
        <p:txBody>
          <a:bodyPr wrap="none" rtlCol="0">
            <a:spAutoFit/>
          </a:bodyPr>
          <a:lstStyle/>
          <a:p>
            <a:r>
              <a:rPr lang="en-US" sz="1800" dirty="0" smtClean="0">
                <a:solidFill>
                  <a:srgbClr val="C00000"/>
                </a:solidFill>
                <a:latin typeface="+mj-lt"/>
                <a:cs typeface="Times New Roman" pitchFamily="18" charset="0"/>
              </a:rPr>
              <a:t>J</a:t>
            </a:r>
            <a:r>
              <a:rPr lang="en-US" sz="1800" baseline="30000" dirty="0" smtClean="0">
                <a:solidFill>
                  <a:srgbClr val="C00000"/>
                </a:solidFill>
                <a:latin typeface="+mj-lt"/>
                <a:cs typeface="Times New Roman" pitchFamily="18" charset="0"/>
              </a:rPr>
              <a:t>PC</a:t>
            </a:r>
            <a:r>
              <a:rPr lang="en-US" sz="1800" dirty="0" smtClean="0">
                <a:solidFill>
                  <a:srgbClr val="C00000"/>
                </a:solidFill>
                <a:latin typeface="+mj-lt"/>
                <a:cs typeface="Times New Roman" pitchFamily="18" charset="0"/>
              </a:rPr>
              <a:t>=?</a:t>
            </a:r>
            <a:r>
              <a:rPr lang="en-US" sz="1800" baseline="30000" dirty="0" smtClean="0">
                <a:solidFill>
                  <a:srgbClr val="C00000"/>
                </a:solidFill>
                <a:latin typeface="+mj-lt"/>
                <a:cs typeface="Times New Roman" pitchFamily="18" charset="0"/>
              </a:rPr>
              <a:t>??</a:t>
            </a:r>
            <a:endParaRPr lang="en-US" sz="1800" baseline="30000" dirty="0">
              <a:solidFill>
                <a:srgbClr val="C00000"/>
              </a:solidFill>
              <a:latin typeface="+mj-lt"/>
              <a:cs typeface="Times New Roman" pitchFamily="18" charset="0"/>
            </a:endParaRPr>
          </a:p>
        </p:txBody>
      </p:sp>
      <p:graphicFrame>
        <p:nvGraphicFramePr>
          <p:cNvPr id="8" name="Tabelle 7"/>
          <p:cNvGraphicFramePr>
            <a:graphicFrameLocks noGrp="1"/>
          </p:cNvGraphicFramePr>
          <p:nvPr/>
        </p:nvGraphicFramePr>
        <p:xfrm>
          <a:off x="381000" y="838200"/>
          <a:ext cx="8458200" cy="2484120"/>
        </p:xfrm>
        <a:graphic>
          <a:graphicData uri="http://schemas.openxmlformats.org/drawingml/2006/table">
            <a:tbl>
              <a:tblPr firstRow="1" bandRow="1">
                <a:tableStyleId>{ED083AE6-46FA-4A59-8FB0-9F97EB10719F}</a:tableStyleId>
              </a:tblPr>
              <a:tblGrid>
                <a:gridCol w="990601"/>
                <a:gridCol w="1371600"/>
                <a:gridCol w="914400"/>
                <a:gridCol w="1143000"/>
                <a:gridCol w="762000"/>
                <a:gridCol w="761999"/>
                <a:gridCol w="990600"/>
                <a:gridCol w="1524000"/>
              </a:tblGrid>
              <a:tr h="365760">
                <a:tc>
                  <a:txBody>
                    <a:bodyPr/>
                    <a:lstStyle/>
                    <a:p>
                      <a:pPr algn="ctr"/>
                      <a:r>
                        <a:rPr lang="en-US" sz="1400" b="0" smtClean="0">
                          <a:solidFill>
                            <a:schemeClr val="tx1"/>
                          </a:solidFill>
                        </a:rPr>
                        <a:t>State</a:t>
                      </a:r>
                      <a:endParaRPr lang="en-US" sz="1400" b="0">
                        <a:solidFill>
                          <a:schemeClr val="tx1"/>
                        </a:solidFill>
                      </a:endParaRPr>
                    </a:p>
                  </a:txBody>
                  <a:tcPr anchor="ctr"/>
                </a:tc>
                <a:tc>
                  <a:txBody>
                    <a:bodyPr/>
                    <a:lstStyle/>
                    <a:p>
                      <a:pPr algn="ctr"/>
                      <a:r>
                        <a:rPr lang="en-US" sz="1400" b="0" smtClean="0">
                          <a:solidFill>
                            <a:schemeClr val="tx1"/>
                          </a:solidFill>
                        </a:rPr>
                        <a:t>Mass</a:t>
                      </a:r>
                      <a:endParaRPr lang="en-US" sz="1400" b="0">
                        <a:solidFill>
                          <a:schemeClr val="tx1"/>
                        </a:solidFill>
                      </a:endParaRPr>
                    </a:p>
                  </a:txBody>
                  <a:tcPr anchor="ctr"/>
                </a:tc>
                <a:tc>
                  <a:txBody>
                    <a:bodyPr/>
                    <a:lstStyle/>
                    <a:p>
                      <a:pPr algn="ctr"/>
                      <a:r>
                        <a:rPr lang="en-US" sz="1400" b="0" smtClean="0">
                          <a:solidFill>
                            <a:schemeClr val="tx1"/>
                          </a:solidFill>
                        </a:rPr>
                        <a:t>Width</a:t>
                      </a:r>
                      <a:endParaRPr lang="en-US" sz="1400" b="0">
                        <a:solidFill>
                          <a:schemeClr val="tx1"/>
                        </a:solidFill>
                      </a:endParaRPr>
                    </a:p>
                  </a:txBody>
                  <a:tcPr anchor="ctr"/>
                </a:tc>
                <a:tc>
                  <a:txBody>
                    <a:bodyPr/>
                    <a:lstStyle/>
                    <a:p>
                      <a:pPr algn="ctr"/>
                      <a:r>
                        <a:rPr lang="en-US" sz="1400" b="0" smtClean="0">
                          <a:solidFill>
                            <a:schemeClr val="tx1"/>
                          </a:solidFill>
                        </a:rPr>
                        <a:t>Production</a:t>
                      </a:r>
                      <a:endParaRPr lang="en-US" sz="1400" b="0">
                        <a:solidFill>
                          <a:schemeClr val="tx1"/>
                        </a:solidFill>
                      </a:endParaRPr>
                    </a:p>
                  </a:txBody>
                  <a:tcPr anchor="ctr"/>
                </a:tc>
                <a:tc>
                  <a:txBody>
                    <a:bodyPr/>
                    <a:lstStyle/>
                    <a:p>
                      <a:pPr algn="ctr"/>
                      <a:r>
                        <a:rPr lang="en-US" sz="1400" b="0" smtClean="0">
                          <a:solidFill>
                            <a:schemeClr val="tx1"/>
                          </a:solidFill>
                        </a:rPr>
                        <a:t>Found</a:t>
                      </a:r>
                      <a:endParaRPr lang="en-US" sz="1400" b="0">
                        <a:solidFill>
                          <a:schemeClr val="tx1"/>
                        </a:solidFill>
                      </a:endParaRPr>
                    </a:p>
                  </a:txBody>
                  <a:tcPr anchor="ctr"/>
                </a:tc>
                <a:tc>
                  <a:txBody>
                    <a:bodyPr/>
                    <a:lstStyle/>
                    <a:p>
                      <a:pPr algn="ctr"/>
                      <a:r>
                        <a:rPr lang="en-US" sz="1400" b="0" smtClean="0">
                          <a:solidFill>
                            <a:schemeClr val="tx1"/>
                          </a:solidFill>
                        </a:rPr>
                        <a:t> Not </a:t>
                      </a:r>
                      <a:endParaRPr lang="en-US" sz="1400" b="0">
                        <a:solidFill>
                          <a:schemeClr val="tx1"/>
                        </a:solidFill>
                      </a:endParaRPr>
                    </a:p>
                  </a:txBody>
                  <a:tcPr anchor="ctr"/>
                </a:tc>
                <a:tc>
                  <a:txBody>
                    <a:bodyPr/>
                    <a:lstStyle/>
                    <a:p>
                      <a:pPr algn="ctr"/>
                      <a:r>
                        <a:rPr lang="en-US" sz="1400" b="0" smtClean="0">
                          <a:solidFill>
                            <a:schemeClr val="tx1"/>
                          </a:solidFill>
                        </a:rPr>
                        <a:t>J</a:t>
                      </a:r>
                      <a:r>
                        <a:rPr lang="en-US" sz="1400" b="0" baseline="30000" smtClean="0">
                          <a:solidFill>
                            <a:schemeClr val="tx1"/>
                          </a:solidFill>
                        </a:rPr>
                        <a:t>PC</a:t>
                      </a:r>
                      <a:endParaRPr lang="en-US" sz="1400" b="0" baseline="30000">
                        <a:solidFill>
                          <a:schemeClr val="tx1"/>
                        </a:solidFill>
                      </a:endParaRPr>
                    </a:p>
                  </a:txBody>
                  <a:tcPr anchor="ctr"/>
                </a:tc>
                <a:tc>
                  <a:txBody>
                    <a:bodyPr/>
                    <a:lstStyle/>
                    <a:p>
                      <a:pPr algn="ctr"/>
                      <a:r>
                        <a:rPr lang="en-US" sz="1400" b="0" smtClean="0">
                          <a:solidFill>
                            <a:schemeClr val="tx1"/>
                          </a:solidFill>
                        </a:rPr>
                        <a:t>Exp.</a:t>
                      </a:r>
                      <a:endParaRPr lang="en-US" sz="1400" b="0">
                        <a:solidFill>
                          <a:schemeClr val="tx1"/>
                        </a:solidFill>
                      </a:endParaRPr>
                    </a:p>
                  </a:txBody>
                  <a:tcPr anchor="ctr"/>
                </a:tc>
              </a:tr>
              <a:tr h="365760">
                <a:tc>
                  <a:txBody>
                    <a:bodyPr/>
                    <a:lstStyle/>
                    <a:p>
                      <a:pPr algn="ctr"/>
                      <a:r>
                        <a:rPr lang="en-US" sz="1400" b="0" smtClean="0"/>
                        <a:t>X(3915)</a:t>
                      </a:r>
                      <a:endParaRPr lang="en-US" sz="1400" b="0"/>
                    </a:p>
                  </a:txBody>
                  <a:tcPr anchor="ctr">
                    <a:solidFill>
                      <a:srgbClr val="99CCFF"/>
                    </a:solidFill>
                  </a:tcPr>
                </a:tc>
                <a:tc>
                  <a:txBody>
                    <a:bodyPr/>
                    <a:lstStyle/>
                    <a:p>
                      <a:pPr algn="ctr"/>
                      <a:r>
                        <a:rPr lang="en-US" sz="1400" b="0" smtClean="0">
                          <a:latin typeface="+mj-lt"/>
                        </a:rPr>
                        <a:t>3915</a:t>
                      </a:r>
                      <a:r>
                        <a:rPr lang="en-US" sz="1400" b="0" baseline="0" smtClean="0">
                          <a:latin typeface="+mj-lt"/>
                        </a:rPr>
                        <a:t> </a:t>
                      </a:r>
                      <a:r>
                        <a:rPr lang="en-US" sz="1400" kern="1200" smtClean="0">
                          <a:solidFill>
                            <a:schemeClr val="tx1"/>
                          </a:solidFill>
                          <a:latin typeface="+mn-lt"/>
                          <a:ea typeface="+mn-ea"/>
                          <a:cs typeface="Times New Roman" pitchFamily="18" charset="0"/>
                        </a:rPr>
                        <a:t>±  3</a:t>
                      </a:r>
                      <a:endParaRPr lang="en-US" sz="1400" b="0">
                        <a:latin typeface="+mj-lt"/>
                      </a:endParaRPr>
                    </a:p>
                  </a:txBody>
                  <a:tcPr anchor="ctr">
                    <a:solidFill>
                      <a:srgbClr val="99CCFF"/>
                    </a:solidFill>
                  </a:tcPr>
                </a:tc>
                <a:tc>
                  <a:txBody>
                    <a:bodyPr/>
                    <a:lstStyle/>
                    <a:p>
                      <a:pPr algn="ctr"/>
                      <a:r>
                        <a:rPr lang="en-US" sz="1400" b="0" smtClean="0"/>
                        <a:t>17 </a:t>
                      </a:r>
                      <a:r>
                        <a:rPr lang="en-US" sz="1400" kern="1200" smtClean="0">
                          <a:solidFill>
                            <a:schemeClr val="tx1"/>
                          </a:solidFill>
                          <a:latin typeface="+mn-lt"/>
                          <a:ea typeface="+mn-ea"/>
                          <a:cs typeface="Times New Roman" pitchFamily="18" charset="0"/>
                        </a:rPr>
                        <a:t>± 10</a:t>
                      </a:r>
                      <a:endParaRPr lang="en-US" sz="1400" b="0"/>
                    </a:p>
                  </a:txBody>
                  <a:tcPr anchor="ctr">
                    <a:solidFill>
                      <a:srgbClr val="99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0" smtClean="0">
                          <a:latin typeface="VerdanaEqn" pitchFamily="34" charset="0"/>
                        </a:rPr>
                        <a:t>γγ</a:t>
                      </a:r>
                      <a:endParaRPr lang="en-US" sz="1400" b="0" smtClean="0">
                        <a:latin typeface="VerdanaEqn" pitchFamily="34" charset="0"/>
                      </a:endParaRPr>
                    </a:p>
                  </a:txBody>
                  <a:tcPr anchor="ctr">
                    <a:solidFill>
                      <a:srgbClr val="99CCFF"/>
                    </a:solidFill>
                  </a:tcPr>
                </a:tc>
                <a:tc>
                  <a:txBody>
                    <a:bodyPr/>
                    <a:lstStyle/>
                    <a:p>
                      <a:pPr algn="ctr"/>
                      <a:r>
                        <a:rPr lang="en-US" sz="1400" smtClean="0">
                          <a:sym typeface="Symbol" pitchFamily="18" charset="2"/>
                        </a:rPr>
                        <a:t>J/</a:t>
                      </a:r>
                      <a:r>
                        <a:rPr lang="el-GR" sz="1400" smtClean="0">
                          <a:latin typeface="VerdanaEqn" pitchFamily="34" charset="0"/>
                          <a:sym typeface="Symbol" pitchFamily="18" charset="2"/>
                        </a:rPr>
                        <a:t>ψ</a:t>
                      </a:r>
                      <a:r>
                        <a:rPr lang="en-US" sz="1400" smtClean="0">
                          <a:latin typeface="VerdanaEqn" pitchFamily="34" charset="0"/>
                          <a:sym typeface="Symbol" pitchFamily="18" charset="2"/>
                        </a:rPr>
                        <a:t> </a:t>
                      </a:r>
                      <a:r>
                        <a:rPr lang="el-GR" sz="1400" smtClean="0">
                          <a:latin typeface="VerdanaEqn" pitchFamily="34" charset="0"/>
                          <a:sym typeface="Symbol" pitchFamily="18" charset="2"/>
                        </a:rPr>
                        <a:t>ω</a:t>
                      </a:r>
                      <a:endParaRPr lang="en-US" sz="1400" b="0"/>
                    </a:p>
                  </a:txBody>
                  <a:tcPr anchor="ctr">
                    <a:solidFill>
                      <a:srgbClr val="99CCFF"/>
                    </a:solidFill>
                  </a:tcPr>
                </a:tc>
                <a:tc>
                  <a:txBody>
                    <a:bodyPr/>
                    <a:lstStyle/>
                    <a:p>
                      <a:pPr algn="ctr"/>
                      <a:r>
                        <a:rPr lang="en-US" sz="1400" b="0" smtClean="0"/>
                        <a:t>-</a:t>
                      </a:r>
                      <a:endParaRPr lang="en-US" sz="1400" b="0"/>
                    </a:p>
                  </a:txBody>
                  <a:tcPr anchor="ctr">
                    <a:solidFill>
                      <a:srgbClr val="99CCFF"/>
                    </a:solidFill>
                  </a:tcPr>
                </a:tc>
                <a:tc>
                  <a:txBody>
                    <a:bodyPr/>
                    <a:lstStyle/>
                    <a:p>
                      <a:pPr algn="ctr"/>
                      <a:r>
                        <a:rPr lang="en-US" sz="1400" smtClean="0">
                          <a:latin typeface="VerdanaEqn" pitchFamily="34" charset="0"/>
                          <a:sym typeface="Symbol" pitchFamily="18" charset="2"/>
                        </a:rPr>
                        <a:t>?</a:t>
                      </a:r>
                      <a:r>
                        <a:rPr lang="en-US" sz="1400" baseline="30000" smtClean="0">
                          <a:latin typeface="VerdanaEqn" pitchFamily="34" charset="0"/>
                          <a:sym typeface="Symbol" pitchFamily="18" charset="2"/>
                        </a:rPr>
                        <a:t>?+</a:t>
                      </a:r>
                      <a:endParaRPr lang="en-US" sz="1400" b="0"/>
                    </a:p>
                  </a:txBody>
                  <a:tcPr anchor="ctr">
                    <a:solidFill>
                      <a:srgbClr val="99CCFF"/>
                    </a:solidFill>
                  </a:tcPr>
                </a:tc>
                <a:tc>
                  <a:txBody>
                    <a:bodyPr/>
                    <a:lstStyle/>
                    <a:p>
                      <a:pPr algn="ctr"/>
                      <a:r>
                        <a:rPr lang="en-US" sz="1400" b="0" smtClean="0"/>
                        <a:t>Belle  </a:t>
                      </a:r>
                      <a:br>
                        <a:rPr lang="en-US" sz="1400" b="0" smtClean="0"/>
                      </a:br>
                      <a:r>
                        <a:rPr lang="en-US" sz="900" b="0" smtClean="0"/>
                        <a:t>PRL 104,092001</a:t>
                      </a:r>
                      <a:endParaRPr lang="en-US" sz="900" b="0"/>
                    </a:p>
                  </a:txBody>
                  <a:tcPr anchor="ctr">
                    <a:solidFill>
                      <a:srgbClr val="99CCFF"/>
                    </a:solidFill>
                  </a:tcPr>
                </a:tc>
              </a:tr>
              <a:tr h="365760">
                <a:tc>
                  <a:txBody>
                    <a:bodyPr/>
                    <a:lstStyle/>
                    <a:p>
                      <a:pPr algn="ctr"/>
                      <a:r>
                        <a:rPr lang="en-US" sz="1400" smtClean="0"/>
                        <a:t>Y(3915)</a:t>
                      </a:r>
                      <a:endParaRPr lang="en-US" sz="1400" b="0"/>
                    </a:p>
                  </a:txBody>
                  <a:tcPr anchor="ctr">
                    <a:solidFill>
                      <a:srgbClr val="01ED39"/>
                    </a:solidFill>
                  </a:tcPr>
                </a:tc>
                <a:tc>
                  <a:txBody>
                    <a:bodyPr/>
                    <a:lstStyle/>
                    <a:p>
                      <a:pPr algn="ctr"/>
                      <a:r>
                        <a:rPr lang="en-US" sz="1400" b="0" smtClean="0"/>
                        <a:t>3914.6 </a:t>
                      </a:r>
                      <a:r>
                        <a:rPr lang="en-US" sz="1400" kern="1200" smtClean="0">
                          <a:solidFill>
                            <a:schemeClr val="tx1"/>
                          </a:solidFill>
                          <a:latin typeface="+mn-lt"/>
                          <a:ea typeface="+mn-ea"/>
                          <a:cs typeface="Times New Roman" pitchFamily="18" charset="0"/>
                        </a:rPr>
                        <a:t>± 3.6</a:t>
                      </a:r>
                    </a:p>
                    <a:p>
                      <a:pPr algn="ctr"/>
                      <a:endParaRPr lang="en-US" sz="500" kern="1200" smtClean="0">
                        <a:solidFill>
                          <a:schemeClr val="tx1"/>
                        </a:solidFill>
                        <a:latin typeface="+mn-lt"/>
                        <a:ea typeface="+mn-ea"/>
                        <a:cs typeface="Times New Roman" pitchFamily="18" charset="0"/>
                      </a:endParaRPr>
                    </a:p>
                    <a:p>
                      <a:pPr algn="ctr"/>
                      <a:r>
                        <a:rPr lang="en-US" sz="1400" b="0" smtClean="0"/>
                        <a:t>3919.1 </a:t>
                      </a:r>
                      <a:r>
                        <a:rPr lang="en-US" sz="1400" kern="1200" smtClean="0">
                          <a:solidFill>
                            <a:schemeClr val="tx1"/>
                          </a:solidFill>
                          <a:latin typeface="+mn-lt"/>
                          <a:ea typeface="+mn-ea"/>
                          <a:cs typeface="Times New Roman" pitchFamily="18" charset="0"/>
                        </a:rPr>
                        <a:t>± 3.6</a:t>
                      </a:r>
                      <a:endParaRPr lang="en-US" sz="1400" b="0"/>
                    </a:p>
                  </a:txBody>
                  <a:tcPr anchor="ctr">
                    <a:solidFill>
                      <a:srgbClr val="01ED39"/>
                    </a:solidFill>
                  </a:tcPr>
                </a:tc>
                <a:tc>
                  <a:txBody>
                    <a:bodyPr/>
                    <a:lstStyle/>
                    <a:p>
                      <a:pPr algn="ctr"/>
                      <a:r>
                        <a:rPr lang="en-US" sz="1400" b="0" smtClean="0"/>
                        <a:t>34 </a:t>
                      </a:r>
                      <a:r>
                        <a:rPr lang="en-US" sz="1400" kern="1200" smtClean="0">
                          <a:solidFill>
                            <a:schemeClr val="tx1"/>
                          </a:solidFill>
                          <a:latin typeface="+mn-lt"/>
                          <a:ea typeface="+mn-ea"/>
                          <a:cs typeface="Times New Roman" pitchFamily="18" charset="0"/>
                        </a:rPr>
                        <a:t>± 10</a:t>
                      </a:r>
                    </a:p>
                    <a:p>
                      <a:pPr algn="ctr"/>
                      <a:endParaRPr lang="en-US" sz="500" kern="1200" smtClean="0">
                        <a:solidFill>
                          <a:schemeClr val="tx1"/>
                        </a:solidFill>
                        <a:latin typeface="+mn-lt"/>
                        <a:ea typeface="+mn-ea"/>
                        <a:cs typeface="Times New Roman" pitchFamily="18" charset="0"/>
                      </a:endParaRPr>
                    </a:p>
                    <a:p>
                      <a:pPr algn="ctr"/>
                      <a:r>
                        <a:rPr lang="en-US" sz="1400" kern="1200" smtClean="0">
                          <a:solidFill>
                            <a:schemeClr val="tx1"/>
                          </a:solidFill>
                          <a:latin typeface="+mn-lt"/>
                          <a:ea typeface="+mn-ea"/>
                          <a:cs typeface="Times New Roman" pitchFamily="18" charset="0"/>
                        </a:rPr>
                        <a:t>31 ± </a:t>
                      </a:r>
                      <a:r>
                        <a:rPr lang="en-US" sz="1400" kern="1200" baseline="0" smtClean="0">
                          <a:solidFill>
                            <a:schemeClr val="tx1"/>
                          </a:solidFill>
                          <a:latin typeface="+mn-lt"/>
                          <a:ea typeface="+mn-ea"/>
                          <a:cs typeface="Times New Roman" pitchFamily="18" charset="0"/>
                        </a:rPr>
                        <a:t>  </a:t>
                      </a:r>
                      <a:r>
                        <a:rPr lang="en-US" sz="1400" kern="1200" smtClean="0">
                          <a:solidFill>
                            <a:schemeClr val="tx1"/>
                          </a:solidFill>
                          <a:latin typeface="+mn-lt"/>
                          <a:ea typeface="+mn-ea"/>
                          <a:cs typeface="Times New Roman" pitchFamily="18" charset="0"/>
                        </a:rPr>
                        <a:t>9</a:t>
                      </a:r>
                      <a:endParaRPr lang="en-US" sz="1400" b="0"/>
                    </a:p>
                  </a:txBody>
                  <a:tcPr anchor="ctr">
                    <a:solidFill>
                      <a:srgbClr val="01ED39"/>
                    </a:solidFill>
                  </a:tcPr>
                </a:tc>
                <a:tc>
                  <a:txBody>
                    <a:bodyPr/>
                    <a:lstStyle/>
                    <a:p>
                      <a:pPr algn="ctr"/>
                      <a:r>
                        <a:rPr lang="en-US" sz="1400" b="0" smtClean="0"/>
                        <a:t>B-decay</a:t>
                      </a:r>
                      <a:endParaRPr lang="en-US" sz="1400" b="0"/>
                    </a:p>
                  </a:txBody>
                  <a:tcPr anchor="ctr">
                    <a:solidFill>
                      <a:srgbClr val="01ED39"/>
                    </a:solidFill>
                  </a:tcPr>
                </a:tc>
                <a:tc>
                  <a:txBody>
                    <a:bodyPr/>
                    <a:lstStyle/>
                    <a:p>
                      <a:pPr algn="ctr"/>
                      <a:r>
                        <a:rPr lang="en-US" sz="1400" smtClean="0">
                          <a:sym typeface="Symbol" pitchFamily="18" charset="2"/>
                        </a:rPr>
                        <a:t>J/</a:t>
                      </a:r>
                      <a:r>
                        <a:rPr lang="el-GR" sz="1400" smtClean="0">
                          <a:latin typeface="VerdanaEqn" pitchFamily="34" charset="0"/>
                          <a:sym typeface="Symbol" pitchFamily="18" charset="2"/>
                        </a:rPr>
                        <a:t>ψ</a:t>
                      </a:r>
                      <a:r>
                        <a:rPr lang="en-US" sz="1400" smtClean="0">
                          <a:latin typeface="VerdanaEqn" pitchFamily="34" charset="0"/>
                          <a:sym typeface="Symbol" pitchFamily="18" charset="2"/>
                        </a:rPr>
                        <a:t> </a:t>
                      </a:r>
                      <a:r>
                        <a:rPr lang="el-GR" sz="1400" smtClean="0">
                          <a:latin typeface="VerdanaEqn" pitchFamily="34" charset="0"/>
                          <a:sym typeface="Symbol" pitchFamily="18" charset="2"/>
                        </a:rPr>
                        <a:t>ω</a:t>
                      </a:r>
                      <a:endParaRPr lang="en-US" sz="1400" b="0"/>
                    </a:p>
                  </a:txBody>
                  <a:tcPr anchor="ctr">
                    <a:solidFill>
                      <a:srgbClr val="01ED39"/>
                    </a:solidFill>
                  </a:tcPr>
                </a:tc>
                <a:tc>
                  <a:txBody>
                    <a:bodyPr/>
                    <a:lstStyle/>
                    <a:p>
                      <a:pPr algn="ctr"/>
                      <a:r>
                        <a:rPr lang="en-US" sz="1400" b="0" smtClean="0"/>
                        <a:t>-</a:t>
                      </a:r>
                      <a:endParaRPr lang="en-US" sz="1400" b="0"/>
                    </a:p>
                  </a:txBody>
                  <a:tcPr anchor="ctr">
                    <a:solidFill>
                      <a:srgbClr val="01ED3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smtClean="0">
                          <a:latin typeface="VerdanaEqn" pitchFamily="34" charset="0"/>
                          <a:sym typeface="Symbol" pitchFamily="18" charset="2"/>
                        </a:rPr>
                        <a:t>?</a:t>
                      </a:r>
                      <a:r>
                        <a:rPr lang="en-US" sz="1400" baseline="30000" smtClean="0">
                          <a:latin typeface="VerdanaEqn" pitchFamily="34" charset="0"/>
                          <a:sym typeface="Symbol" pitchFamily="18" charset="2"/>
                        </a:rPr>
                        <a:t>?+</a:t>
                      </a:r>
                      <a:endParaRPr lang="en-US" sz="1400" b="0" baseline="0" smtClean="0"/>
                    </a:p>
                  </a:txBody>
                  <a:tcPr anchor="ctr">
                    <a:solidFill>
                      <a:srgbClr val="01ED39"/>
                    </a:solidFill>
                  </a:tcPr>
                </a:tc>
                <a:tc>
                  <a:txBody>
                    <a:bodyPr/>
                    <a:lstStyle/>
                    <a:p>
                      <a:pPr algn="ctr"/>
                      <a:r>
                        <a:rPr lang="en-US" sz="1400" b="0" smtClean="0"/>
                        <a:t>BaBar</a:t>
                      </a:r>
                      <a:br>
                        <a:rPr lang="en-US" sz="1400" b="0" smtClean="0"/>
                      </a:br>
                      <a:r>
                        <a:rPr lang="en-US" sz="900" b="0" baseline="0" smtClean="0"/>
                        <a:t>PRL 101,082001</a:t>
                      </a:r>
                    </a:p>
                    <a:p>
                      <a:pPr algn="ctr"/>
                      <a:r>
                        <a:rPr lang="en-US" sz="1400" b="0" baseline="0" smtClean="0"/>
                        <a:t>BaBar</a:t>
                      </a:r>
                    </a:p>
                    <a:p>
                      <a:pPr algn="ctr"/>
                      <a:r>
                        <a:rPr lang="en-US" sz="900" b="0" baseline="0" smtClean="0"/>
                        <a:t>PRD 82, 011101(R)</a:t>
                      </a:r>
                      <a:endParaRPr lang="en-US" sz="900" b="0"/>
                    </a:p>
                  </a:txBody>
                  <a:tcPr anchor="ctr">
                    <a:solidFill>
                      <a:srgbClr val="01ED39"/>
                    </a:solidFill>
                  </a:tcPr>
                </a:tc>
              </a:tr>
              <a:tr h="365760">
                <a:tc>
                  <a:txBody>
                    <a:bodyPr/>
                    <a:lstStyle/>
                    <a:p>
                      <a:pPr algn="ctr"/>
                      <a:r>
                        <a:rPr lang="en-US" sz="1400" smtClean="0"/>
                        <a:t>Y(3940)</a:t>
                      </a:r>
                      <a:endParaRPr lang="en-US" sz="1400" b="0"/>
                    </a:p>
                  </a:txBody>
                  <a:tcPr anchor="ctr">
                    <a:solidFill>
                      <a:srgbClr val="99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smtClean="0">
                          <a:latin typeface="+mj-lt"/>
                        </a:rPr>
                        <a:t>3943 </a:t>
                      </a:r>
                      <a:r>
                        <a:rPr lang="en-US" sz="1400" smtClean="0">
                          <a:latin typeface="+mj-lt"/>
                          <a:cs typeface="Times New Roman" pitchFamily="18" charset="0"/>
                        </a:rPr>
                        <a:t>± 11</a:t>
                      </a:r>
                      <a:endParaRPr lang="en-US" sz="1400" b="0" smtClean="0">
                        <a:latin typeface="+mj-lt"/>
                      </a:endParaRPr>
                    </a:p>
                  </a:txBody>
                  <a:tcPr anchor="ctr">
                    <a:solidFill>
                      <a:srgbClr val="99CCFF"/>
                    </a:solidFill>
                  </a:tcPr>
                </a:tc>
                <a:tc>
                  <a:txBody>
                    <a:bodyPr/>
                    <a:lstStyle/>
                    <a:p>
                      <a:pPr algn="ctr"/>
                      <a:r>
                        <a:rPr lang="en-US" sz="1400" b="0" smtClean="0"/>
                        <a:t>87 </a:t>
                      </a:r>
                      <a:r>
                        <a:rPr lang="en-US" sz="1400" kern="1200" smtClean="0">
                          <a:solidFill>
                            <a:schemeClr val="tx1"/>
                          </a:solidFill>
                          <a:latin typeface="+mn-lt"/>
                          <a:ea typeface="+mn-ea"/>
                          <a:cs typeface="Times New Roman" pitchFamily="18" charset="0"/>
                        </a:rPr>
                        <a:t>± 22</a:t>
                      </a:r>
                      <a:endParaRPr lang="en-US" sz="1400" b="0"/>
                    </a:p>
                  </a:txBody>
                  <a:tcPr anchor="ctr">
                    <a:solidFill>
                      <a:srgbClr val="99CCFF"/>
                    </a:solidFill>
                  </a:tcPr>
                </a:tc>
                <a:tc>
                  <a:txBody>
                    <a:bodyPr/>
                    <a:lstStyle/>
                    <a:p>
                      <a:pPr algn="ctr"/>
                      <a:r>
                        <a:rPr lang="en-US" sz="1400" b="0" smtClean="0"/>
                        <a:t>B-decay</a:t>
                      </a:r>
                      <a:endParaRPr lang="en-US" sz="1400" b="0"/>
                    </a:p>
                  </a:txBody>
                  <a:tcPr anchor="ctr">
                    <a:solidFill>
                      <a:srgbClr val="99CCFF"/>
                    </a:solidFill>
                  </a:tcPr>
                </a:tc>
                <a:tc>
                  <a:txBody>
                    <a:bodyPr/>
                    <a:lstStyle/>
                    <a:p>
                      <a:pPr algn="ctr"/>
                      <a:r>
                        <a:rPr lang="en-US" sz="1400" smtClean="0">
                          <a:sym typeface="Symbol" pitchFamily="18" charset="2"/>
                        </a:rPr>
                        <a:t>J/</a:t>
                      </a:r>
                      <a:r>
                        <a:rPr lang="el-GR" sz="1400" smtClean="0">
                          <a:latin typeface="VerdanaEqn" pitchFamily="34" charset="0"/>
                          <a:sym typeface="Symbol" pitchFamily="18" charset="2"/>
                        </a:rPr>
                        <a:t>ψ</a:t>
                      </a:r>
                      <a:r>
                        <a:rPr lang="en-US" sz="1400" smtClean="0">
                          <a:latin typeface="VerdanaEqn" pitchFamily="34" charset="0"/>
                          <a:sym typeface="Symbol" pitchFamily="18" charset="2"/>
                        </a:rPr>
                        <a:t> </a:t>
                      </a:r>
                      <a:r>
                        <a:rPr lang="el-GR" sz="1400" smtClean="0">
                          <a:latin typeface="VerdanaEqn" pitchFamily="34" charset="0"/>
                          <a:sym typeface="Symbol" pitchFamily="18" charset="2"/>
                        </a:rPr>
                        <a:t>ω</a:t>
                      </a:r>
                      <a:r>
                        <a:rPr lang="en-US" sz="1400" smtClean="0">
                          <a:latin typeface="VerdanaEqn" pitchFamily="34" charset="0"/>
                          <a:sym typeface="Symbol" pitchFamily="18" charset="2"/>
                        </a:rPr>
                        <a:t> </a:t>
                      </a:r>
                      <a:endParaRPr lang="en-US" sz="1400" b="0"/>
                    </a:p>
                  </a:txBody>
                  <a:tcPr anchor="ctr">
                    <a:solidFill>
                      <a:srgbClr val="99CCFF"/>
                    </a:solidFill>
                  </a:tcPr>
                </a:tc>
                <a:tc>
                  <a:txBody>
                    <a:bodyPr/>
                    <a:lstStyle/>
                    <a:p>
                      <a:pPr algn="ctr"/>
                      <a:r>
                        <a:rPr lang="en-US" sz="1400" b="0" smtClean="0"/>
                        <a:t>-</a:t>
                      </a:r>
                      <a:endParaRPr lang="en-US" sz="1400" b="0"/>
                    </a:p>
                  </a:txBody>
                  <a:tcPr anchor="ctr">
                    <a:solidFill>
                      <a:srgbClr val="99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smtClean="0">
                          <a:latin typeface="VerdanaEqn" pitchFamily="34" charset="0"/>
                          <a:sym typeface="Symbol" pitchFamily="18" charset="2"/>
                        </a:rPr>
                        <a:t>?</a:t>
                      </a:r>
                      <a:r>
                        <a:rPr lang="en-US" sz="1400" baseline="30000" smtClean="0">
                          <a:latin typeface="VerdanaEqn" pitchFamily="34" charset="0"/>
                          <a:sym typeface="Symbol" pitchFamily="18" charset="2"/>
                        </a:rPr>
                        <a:t>?+</a:t>
                      </a:r>
                      <a:endParaRPr lang="en-US" sz="1400" b="0" smtClean="0"/>
                    </a:p>
                  </a:txBody>
                  <a:tcPr anchor="ctr">
                    <a:solidFill>
                      <a:srgbClr val="99CCFF"/>
                    </a:solidFill>
                  </a:tcPr>
                </a:tc>
                <a:tc>
                  <a:txBody>
                    <a:bodyPr/>
                    <a:lstStyle/>
                    <a:p>
                      <a:pPr algn="ctr"/>
                      <a:r>
                        <a:rPr lang="en-US" sz="1400" b="0" smtClean="0"/>
                        <a:t>Belle</a:t>
                      </a:r>
                      <a:br>
                        <a:rPr lang="en-US" sz="1400" b="0" smtClean="0"/>
                      </a:br>
                      <a:r>
                        <a:rPr lang="en-US" sz="900" b="0" smtClean="0"/>
                        <a:t>PRL 94,182002</a:t>
                      </a:r>
                      <a:endParaRPr lang="en-US" sz="900" b="0"/>
                    </a:p>
                  </a:txBody>
                  <a:tcPr anchor="ctr">
                    <a:solidFill>
                      <a:srgbClr val="99CCFF"/>
                    </a:solidFill>
                  </a:tcPr>
                </a:tc>
              </a:tr>
              <a:tr h="365760">
                <a:tc>
                  <a:txBody>
                    <a:bodyPr/>
                    <a:lstStyle/>
                    <a:p>
                      <a:pPr algn="ctr"/>
                      <a:r>
                        <a:rPr lang="en-US" sz="1400" smtClean="0"/>
                        <a:t>X(3940)</a:t>
                      </a:r>
                      <a:endParaRPr lang="en-US" sz="1400" b="0"/>
                    </a:p>
                  </a:txBody>
                  <a:tcPr anchor="ctr">
                    <a:solidFill>
                      <a:srgbClr val="99CCFF"/>
                    </a:solidFill>
                  </a:tcPr>
                </a:tc>
                <a:tc>
                  <a:txBody>
                    <a:bodyPr/>
                    <a:lstStyle/>
                    <a:p>
                      <a:pPr algn="ctr"/>
                      <a:r>
                        <a:rPr lang="en-US" sz="1400" b="0" smtClean="0"/>
                        <a:t>3943 </a:t>
                      </a:r>
                      <a:r>
                        <a:rPr lang="en-US" sz="1400" kern="1200" smtClean="0">
                          <a:solidFill>
                            <a:schemeClr val="tx1"/>
                          </a:solidFill>
                          <a:latin typeface="+mn-lt"/>
                          <a:ea typeface="+mn-ea"/>
                          <a:cs typeface="Times New Roman" pitchFamily="18" charset="0"/>
                        </a:rPr>
                        <a:t>±  6</a:t>
                      </a:r>
                      <a:endParaRPr lang="en-US" sz="1400" b="0"/>
                    </a:p>
                  </a:txBody>
                  <a:tcPr anchor="ctr">
                    <a:solidFill>
                      <a:srgbClr val="99CCFF"/>
                    </a:solidFill>
                  </a:tcPr>
                </a:tc>
                <a:tc>
                  <a:txBody>
                    <a:bodyPr/>
                    <a:lstStyle/>
                    <a:p>
                      <a:pPr algn="ctr"/>
                      <a:r>
                        <a:rPr lang="en-US" sz="1400" b="0" smtClean="0"/>
                        <a:t>39 </a:t>
                      </a:r>
                      <a:r>
                        <a:rPr lang="en-US" sz="1400" kern="1200" smtClean="0">
                          <a:solidFill>
                            <a:schemeClr val="tx1"/>
                          </a:solidFill>
                          <a:latin typeface="+mn-lt"/>
                          <a:ea typeface="+mn-ea"/>
                          <a:cs typeface="Times New Roman" pitchFamily="18" charset="0"/>
                        </a:rPr>
                        <a:t>± 26</a:t>
                      </a:r>
                      <a:endParaRPr lang="en-US" sz="1400" b="0"/>
                    </a:p>
                  </a:txBody>
                  <a:tcPr anchor="ctr">
                    <a:solidFill>
                      <a:srgbClr val="99CCFF"/>
                    </a:solidFill>
                  </a:tcPr>
                </a:tc>
                <a:tc>
                  <a:txBody>
                    <a:bodyPr/>
                    <a:lstStyle/>
                    <a:p>
                      <a:pPr algn="ctr"/>
                      <a:r>
                        <a:rPr lang="en-US" sz="1400" b="0" smtClean="0"/>
                        <a:t>Double</a:t>
                      </a:r>
                      <a:r>
                        <a:rPr lang="en-US" sz="1400" b="0" baseline="0" smtClean="0"/>
                        <a:t> </a:t>
                      </a:r>
                      <a:r>
                        <a:rPr lang="en-US" sz="1400" b="0" smtClean="0"/>
                        <a:t>c</a:t>
                      </a:r>
                      <a:r>
                        <a:rPr lang="en-US" sz="1400" b="0" smtClean="0">
                          <a:latin typeface="VerdanaBar" pitchFamily="34" charset="0"/>
                        </a:rPr>
                        <a:t>c</a:t>
                      </a:r>
                    </a:p>
                  </a:txBody>
                  <a:tcPr anchor="ctr">
                    <a:solidFill>
                      <a:srgbClr val="99CCFF"/>
                    </a:solidFill>
                  </a:tcPr>
                </a:tc>
                <a:tc>
                  <a:txBody>
                    <a:bodyPr/>
                    <a:lstStyle/>
                    <a:p>
                      <a:pPr algn="ctr"/>
                      <a:r>
                        <a:rPr lang="en-US" sz="1400" smtClean="0">
                          <a:latin typeface="VerdanaEqn" pitchFamily="34" charset="0"/>
                          <a:sym typeface="Symbol" pitchFamily="18" charset="2"/>
                        </a:rPr>
                        <a:t>D*</a:t>
                      </a:r>
                      <a:r>
                        <a:rPr lang="en-US" sz="1400" smtClean="0">
                          <a:latin typeface="VerdanaBar" pitchFamily="34" charset="0"/>
                          <a:sym typeface="Symbol" pitchFamily="18" charset="2"/>
                        </a:rPr>
                        <a:t>D</a:t>
                      </a:r>
                      <a:endParaRPr lang="en-US" sz="1400" b="0"/>
                    </a:p>
                  </a:txBody>
                  <a:tcPr anchor="ctr">
                    <a:solidFill>
                      <a:srgbClr val="99CCFF"/>
                    </a:solidFill>
                  </a:tcPr>
                </a:tc>
                <a:tc>
                  <a:txBody>
                    <a:bodyPr/>
                    <a:lstStyle/>
                    <a:p>
                      <a:pPr algn="ctr"/>
                      <a:r>
                        <a:rPr lang="en-US" sz="1400" smtClean="0">
                          <a:latin typeface="VerdanaEqn" pitchFamily="34" charset="0"/>
                          <a:sym typeface="Symbol" pitchFamily="18" charset="2"/>
                        </a:rPr>
                        <a:t>J/</a:t>
                      </a:r>
                      <a:r>
                        <a:rPr lang="el-GR" sz="1400" smtClean="0">
                          <a:latin typeface="VerdanaEqn" pitchFamily="34" charset="0"/>
                          <a:sym typeface="Symbol" pitchFamily="18" charset="2"/>
                        </a:rPr>
                        <a:t>ψ</a:t>
                      </a:r>
                      <a:r>
                        <a:rPr lang="en-US" sz="1400" smtClean="0">
                          <a:latin typeface="VerdanaEqn" pitchFamily="34" charset="0"/>
                          <a:sym typeface="Symbol" pitchFamily="18" charset="2"/>
                        </a:rPr>
                        <a:t> </a:t>
                      </a:r>
                      <a:r>
                        <a:rPr lang="el-GR" sz="1400" smtClean="0">
                          <a:latin typeface="VerdanaEqn" pitchFamily="34" charset="0"/>
                          <a:sym typeface="Symbol" pitchFamily="18" charset="2"/>
                        </a:rPr>
                        <a:t>ω</a:t>
                      </a:r>
                      <a:endParaRPr lang="en-US" sz="1400" b="0"/>
                    </a:p>
                  </a:txBody>
                  <a:tcPr anchor="ctr">
                    <a:solidFill>
                      <a:srgbClr val="99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smtClean="0">
                          <a:latin typeface="VerdanaEqn" pitchFamily="34" charset="0"/>
                          <a:sym typeface="Symbol" pitchFamily="18" charset="2"/>
                        </a:rPr>
                        <a:t>?</a:t>
                      </a:r>
                      <a:r>
                        <a:rPr lang="en-US" sz="1400" baseline="30000" smtClean="0">
                          <a:latin typeface="VerdanaEqn" pitchFamily="34" charset="0"/>
                          <a:sym typeface="Symbol" pitchFamily="18" charset="2"/>
                        </a:rPr>
                        <a:t>??</a:t>
                      </a:r>
                      <a:endParaRPr lang="en-US" sz="1400" b="0" smtClean="0"/>
                    </a:p>
                  </a:txBody>
                  <a:tcPr anchor="ctr">
                    <a:solidFill>
                      <a:srgbClr val="99CCFF"/>
                    </a:solidFill>
                  </a:tcPr>
                </a:tc>
                <a:tc>
                  <a:txBody>
                    <a:bodyPr/>
                    <a:lstStyle/>
                    <a:p>
                      <a:pPr algn="ctr"/>
                      <a:r>
                        <a:rPr lang="en-US" sz="1400" b="0" smtClean="0"/>
                        <a:t>Belle</a:t>
                      </a:r>
                    </a:p>
                    <a:p>
                      <a:pPr algn="ctr"/>
                      <a:r>
                        <a:rPr lang="en-US" sz="900" b="0" smtClean="0"/>
                        <a:t>PRL 98,082001</a:t>
                      </a:r>
                      <a:endParaRPr lang="en-US" sz="900" b="0"/>
                    </a:p>
                  </a:txBody>
                  <a:tcPr anchor="ctr">
                    <a:solidFill>
                      <a:srgbClr val="99CCFF"/>
                    </a:solidFill>
                  </a:tcPr>
                </a:tc>
              </a:tr>
            </a:tbl>
          </a:graphicData>
        </a:graphic>
      </p:graphicFrame>
      <p:sp>
        <p:nvSpPr>
          <p:cNvPr id="13" name="Rechteck 12"/>
          <p:cNvSpPr/>
          <p:nvPr/>
        </p:nvSpPr>
        <p:spPr bwMode="auto">
          <a:xfrm>
            <a:off x="2681514" y="4829628"/>
            <a:ext cx="6096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5" name="Rechteck 14"/>
          <p:cNvSpPr/>
          <p:nvPr/>
        </p:nvSpPr>
        <p:spPr bwMode="auto">
          <a:xfrm>
            <a:off x="2858016" y="4187868"/>
            <a:ext cx="1124712" cy="609600"/>
          </a:xfrm>
          <a:prstGeom prst="rect">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7" name="Rechteck 16"/>
          <p:cNvSpPr/>
          <p:nvPr/>
        </p:nvSpPr>
        <p:spPr bwMode="auto">
          <a:xfrm>
            <a:off x="2727540" y="5327736"/>
            <a:ext cx="457200" cy="265176"/>
          </a:xfrm>
          <a:prstGeom prst="rect">
            <a:avLst/>
          </a:prstGeom>
          <a:solidFill>
            <a:srgbClr val="99CCFF"/>
          </a:solidFill>
          <a:ln w="9525" cap="flat" cmpd="sng" algn="ctr">
            <a:solidFill>
              <a:srgbClr val="99CC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8" name="Textfeld 17"/>
          <p:cNvSpPr txBox="1"/>
          <p:nvPr/>
        </p:nvSpPr>
        <p:spPr>
          <a:xfrm>
            <a:off x="3559632" y="5298235"/>
            <a:ext cx="1905000" cy="246221"/>
          </a:xfrm>
          <a:prstGeom prst="rect">
            <a:avLst/>
          </a:prstGeom>
          <a:noFill/>
        </p:spPr>
        <p:txBody>
          <a:bodyPr wrap="square" rtlCol="0">
            <a:spAutoFit/>
          </a:bodyPr>
          <a:lstStyle/>
          <a:p>
            <a:pPr algn="l"/>
            <a:r>
              <a:rPr lang="en-US" smtClean="0"/>
              <a:t>BaBar Y(3915)</a:t>
            </a:r>
          </a:p>
        </p:txBody>
      </p:sp>
      <p:sp>
        <p:nvSpPr>
          <p:cNvPr id="19" name="Textfeld 18"/>
          <p:cNvSpPr txBox="1"/>
          <p:nvPr/>
        </p:nvSpPr>
        <p:spPr>
          <a:xfrm>
            <a:off x="2667000" y="3944779"/>
            <a:ext cx="1905000" cy="246221"/>
          </a:xfrm>
          <a:prstGeom prst="rect">
            <a:avLst/>
          </a:prstGeom>
          <a:noFill/>
        </p:spPr>
        <p:txBody>
          <a:bodyPr wrap="square" rtlCol="0">
            <a:spAutoFit/>
          </a:bodyPr>
          <a:lstStyle/>
          <a:p>
            <a:pPr algn="l"/>
            <a:r>
              <a:rPr lang="en-US" smtClean="0"/>
              <a:t>Belle X(3940)</a:t>
            </a:r>
          </a:p>
        </p:txBody>
      </p:sp>
      <p:sp>
        <p:nvSpPr>
          <p:cNvPr id="20" name="Textfeld 19"/>
          <p:cNvSpPr txBox="1"/>
          <p:nvPr/>
        </p:nvSpPr>
        <p:spPr>
          <a:xfrm>
            <a:off x="4038600" y="4173379"/>
            <a:ext cx="1905000" cy="246221"/>
          </a:xfrm>
          <a:prstGeom prst="rect">
            <a:avLst/>
          </a:prstGeom>
          <a:noFill/>
        </p:spPr>
        <p:txBody>
          <a:bodyPr wrap="square" rtlCol="0">
            <a:spAutoFit/>
          </a:bodyPr>
          <a:lstStyle/>
          <a:p>
            <a:pPr algn="l"/>
            <a:r>
              <a:rPr lang="en-US" smtClean="0"/>
              <a:t>Belle Y(3940)</a:t>
            </a:r>
          </a:p>
        </p:txBody>
      </p:sp>
      <p:sp>
        <p:nvSpPr>
          <p:cNvPr id="21" name="Textfeld 20"/>
          <p:cNvSpPr txBox="1"/>
          <p:nvPr/>
        </p:nvSpPr>
        <p:spPr>
          <a:xfrm>
            <a:off x="2590800" y="5087779"/>
            <a:ext cx="1905000" cy="246221"/>
          </a:xfrm>
          <a:prstGeom prst="rect">
            <a:avLst/>
          </a:prstGeom>
          <a:noFill/>
        </p:spPr>
        <p:txBody>
          <a:bodyPr wrap="square" rtlCol="0">
            <a:spAutoFit/>
          </a:bodyPr>
          <a:lstStyle/>
          <a:p>
            <a:pPr algn="l"/>
            <a:r>
              <a:rPr lang="en-US" smtClean="0"/>
              <a:t>Belle X(3915)</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Charged state Z(4430)</a:t>
            </a:r>
            <a:r>
              <a:rPr lang="en-US" baseline="30000" smtClean="0">
                <a:latin typeface="VerdanaEqn" pitchFamily="34" charset="0"/>
              </a:rPr>
              <a:t>-</a:t>
            </a:r>
            <a:endParaRPr lang="en-US" baseline="30000">
              <a:latin typeface="VerdanaEqn" pitchFamily="34" charset="0"/>
            </a:endParaRPr>
          </a:p>
        </p:txBody>
      </p:sp>
      <p:pic>
        <p:nvPicPr>
          <p:cNvPr id="6" name="Picture 5"/>
          <p:cNvPicPr>
            <a:picLocks noChangeAspect="1" noChangeArrowheads="1"/>
          </p:cNvPicPr>
          <p:nvPr/>
        </p:nvPicPr>
        <p:blipFill>
          <a:blip r:embed="rId2" cstate="print"/>
          <a:srcRect/>
          <a:stretch>
            <a:fillRect/>
          </a:stretch>
        </p:blipFill>
        <p:spPr bwMode="auto">
          <a:xfrm>
            <a:off x="2329132" y="2256971"/>
            <a:ext cx="2005404" cy="1995715"/>
          </a:xfrm>
          <a:prstGeom prst="rect">
            <a:avLst/>
          </a:prstGeom>
          <a:noFill/>
          <a:ln w="9525" algn="ctr">
            <a:noFill/>
            <a:miter lim="800000"/>
            <a:headEnd/>
            <a:tailEnd/>
          </a:ln>
        </p:spPr>
      </p:pic>
      <p:pic>
        <p:nvPicPr>
          <p:cNvPr id="7" name="Picture 6"/>
          <p:cNvPicPr>
            <a:picLocks noChangeAspect="1" noChangeArrowheads="1"/>
          </p:cNvPicPr>
          <p:nvPr/>
        </p:nvPicPr>
        <p:blipFill>
          <a:blip r:embed="rId3" cstate="print"/>
          <a:srcRect/>
          <a:stretch>
            <a:fillRect/>
          </a:stretch>
        </p:blipFill>
        <p:spPr bwMode="auto">
          <a:xfrm>
            <a:off x="75274" y="2259683"/>
            <a:ext cx="2103120" cy="1994049"/>
          </a:xfrm>
          <a:prstGeom prst="rect">
            <a:avLst/>
          </a:prstGeom>
          <a:noFill/>
          <a:ln w="9525" algn="ctr">
            <a:noFill/>
            <a:miter lim="800000"/>
            <a:headEnd/>
            <a:tailEnd/>
          </a:ln>
        </p:spPr>
      </p:pic>
      <p:sp>
        <p:nvSpPr>
          <p:cNvPr id="13" name="Rectangle 6"/>
          <p:cNvSpPr>
            <a:spLocks noChangeArrowheads="1"/>
          </p:cNvSpPr>
          <p:nvPr/>
        </p:nvSpPr>
        <p:spPr bwMode="auto">
          <a:xfrm>
            <a:off x="381000" y="1066800"/>
            <a:ext cx="2983509" cy="969496"/>
          </a:xfrm>
          <a:prstGeom prst="rect">
            <a:avLst/>
          </a:prstGeom>
          <a:noFill/>
          <a:ln w="12700" cap="sq">
            <a:noFill/>
            <a:miter lim="800000"/>
            <a:headEnd type="none" w="sm" len="sm"/>
            <a:tailEnd type="none" w="sm" len="sm"/>
          </a:ln>
        </p:spPr>
        <p:txBody>
          <a:bodyPr wrap="none">
            <a:spAutoFit/>
          </a:bodyPr>
          <a:lstStyle/>
          <a:p>
            <a:pPr algn="l">
              <a:lnSpc>
                <a:spcPct val="150000"/>
              </a:lnSpc>
            </a:pPr>
            <a:r>
              <a:rPr kumimoji="1" lang="en-US" sz="2000">
                <a:solidFill>
                  <a:srgbClr val="CC0000"/>
                </a:solidFill>
                <a:latin typeface="VerdanaEqn" pitchFamily="34" charset="0"/>
                <a:sym typeface="Wingdings" pitchFamily="2" charset="2"/>
              </a:rPr>
              <a:t>Z(4430</a:t>
            </a:r>
            <a:r>
              <a:rPr kumimoji="1" lang="en-US" sz="2000" smtClean="0">
                <a:solidFill>
                  <a:srgbClr val="CC0000"/>
                </a:solidFill>
                <a:latin typeface="VerdanaEqn" pitchFamily="34" charset="0"/>
                <a:sym typeface="Wingdings" pitchFamily="2" charset="2"/>
              </a:rPr>
              <a:t>)</a:t>
            </a:r>
            <a:r>
              <a:rPr lang="de-DE" sz="2000" baseline="30000" smtClean="0">
                <a:solidFill>
                  <a:srgbClr val="CC0000"/>
                </a:solidFill>
                <a:latin typeface="VerdanaEqn" pitchFamily="34" charset="0"/>
              </a:rPr>
              <a:t>-</a:t>
            </a:r>
            <a:r>
              <a:rPr kumimoji="1" lang="en-US" sz="2000" smtClean="0">
                <a:solidFill>
                  <a:srgbClr val="CC0000"/>
                </a:solidFill>
                <a:latin typeface="VerdanaEqn" pitchFamily="34" charset="0"/>
                <a:sym typeface="Wingdings" pitchFamily="2" charset="2"/>
              </a:rPr>
              <a:t> </a:t>
            </a:r>
            <a:r>
              <a:rPr lang="en-US" sz="2000">
                <a:solidFill>
                  <a:srgbClr val="CC0000"/>
                </a:solidFill>
                <a:sym typeface="Symbol" pitchFamily="18" charset="2"/>
              </a:rPr>
              <a:t></a:t>
            </a:r>
            <a:r>
              <a:rPr kumimoji="1" lang="en-US" sz="2000">
                <a:solidFill>
                  <a:srgbClr val="CC0000"/>
                </a:solidFill>
                <a:latin typeface="VerdanaEqn" pitchFamily="34" charset="0"/>
                <a:sym typeface="Wingdings" pitchFamily="2" charset="2"/>
              </a:rPr>
              <a:t> </a:t>
            </a:r>
            <a:r>
              <a:rPr kumimoji="1" lang="el-GR" sz="2000" smtClean="0">
                <a:solidFill>
                  <a:srgbClr val="CC0000"/>
                </a:solidFill>
                <a:latin typeface="VerdanaEqn" pitchFamily="34" charset="0"/>
                <a:sym typeface="Wingdings" pitchFamily="2" charset="2"/>
              </a:rPr>
              <a:t>ψ</a:t>
            </a:r>
            <a:r>
              <a:rPr kumimoji="1" lang="en-US" sz="2000" smtClean="0">
                <a:solidFill>
                  <a:srgbClr val="CC0000"/>
                </a:solidFill>
                <a:latin typeface="VerdanaEqn" pitchFamily="34" charset="0"/>
                <a:sym typeface="Wingdings" pitchFamily="2" charset="2"/>
              </a:rPr>
              <a:t>(2S) </a:t>
            </a:r>
            <a:r>
              <a:rPr kumimoji="1" lang="el-GR" sz="2000" smtClean="0">
                <a:solidFill>
                  <a:srgbClr val="CC0000"/>
                </a:solidFill>
                <a:latin typeface="VerdanaEqn" pitchFamily="34" charset="0"/>
                <a:sym typeface="Wingdings" pitchFamily="2" charset="2"/>
              </a:rPr>
              <a:t>π</a:t>
            </a:r>
            <a:r>
              <a:rPr kumimoji="1" lang="de-DE" sz="2000" baseline="30000" smtClean="0">
                <a:solidFill>
                  <a:srgbClr val="CC0000"/>
                </a:solidFill>
                <a:latin typeface="VerdanaEqn" pitchFamily="34" charset="0"/>
                <a:sym typeface="Wingdings" pitchFamily="2" charset="2"/>
              </a:rPr>
              <a:t>-</a:t>
            </a:r>
            <a:endParaRPr kumimoji="1" lang="en-US" sz="2000" baseline="30000">
              <a:solidFill>
                <a:srgbClr val="CC0000"/>
              </a:solidFill>
              <a:latin typeface="VerdanaEqn" pitchFamily="34" charset="0"/>
              <a:sym typeface="Wingdings" pitchFamily="2" charset="2"/>
            </a:endParaRPr>
          </a:p>
          <a:p>
            <a:pPr algn="l">
              <a:lnSpc>
                <a:spcPct val="150000"/>
              </a:lnSpc>
            </a:pPr>
            <a:r>
              <a:rPr kumimoji="1" lang="en-US" sz="1800">
                <a:latin typeface="VerdanaEqn" pitchFamily="34" charset="0"/>
              </a:rPr>
              <a:t>in </a:t>
            </a:r>
            <a:r>
              <a:rPr kumimoji="1" lang="en-US" sz="1800" smtClean="0">
                <a:latin typeface="VerdanaEqn" pitchFamily="34" charset="0"/>
              </a:rPr>
              <a:t>B-decays</a:t>
            </a:r>
            <a:endParaRPr kumimoji="1" lang="en-US" sz="1800">
              <a:latin typeface="VerdanaEqn" pitchFamily="34" charset="0"/>
              <a:sym typeface="Wingdings" pitchFamily="2" charset="2"/>
            </a:endParaRPr>
          </a:p>
        </p:txBody>
      </p:sp>
      <p:sp>
        <p:nvSpPr>
          <p:cNvPr id="14" name="Line 9"/>
          <p:cNvSpPr>
            <a:spLocks noChangeShapeType="1"/>
          </p:cNvSpPr>
          <p:nvPr/>
        </p:nvSpPr>
        <p:spPr bwMode="auto">
          <a:xfrm rot="5400000" flipV="1">
            <a:off x="4338968" y="2748391"/>
            <a:ext cx="0" cy="381000"/>
          </a:xfrm>
          <a:prstGeom prst="line">
            <a:avLst/>
          </a:prstGeom>
          <a:noFill/>
          <a:ln w="25400">
            <a:solidFill>
              <a:srgbClr val="A50021"/>
            </a:solidFill>
            <a:round/>
            <a:headEnd type="arrow" w="sm" len="med"/>
            <a:tailEnd/>
          </a:ln>
        </p:spPr>
        <p:txBody>
          <a:bodyPr/>
          <a:lstStyle/>
          <a:p>
            <a:endParaRPr lang="en-US"/>
          </a:p>
        </p:txBody>
      </p:sp>
      <p:sp>
        <p:nvSpPr>
          <p:cNvPr id="12" name="Rechteck 11"/>
          <p:cNvSpPr/>
          <p:nvPr/>
        </p:nvSpPr>
        <p:spPr>
          <a:xfrm>
            <a:off x="457200" y="4384611"/>
            <a:ext cx="3886200" cy="1254189"/>
          </a:xfrm>
          <a:prstGeom prst="rect">
            <a:avLst/>
          </a:prstGeom>
        </p:spPr>
        <p:txBody>
          <a:bodyPr wrap="square">
            <a:spAutoFit/>
          </a:bodyPr>
          <a:lstStyle/>
          <a:p>
            <a:pPr lvl="0" algn="l">
              <a:spcBef>
                <a:spcPts val="900"/>
              </a:spcBef>
            </a:pPr>
            <a:r>
              <a:rPr lang="en-US" sz="1700" smtClean="0">
                <a:solidFill>
                  <a:srgbClr val="000000"/>
                </a:solidFill>
                <a:sym typeface="Wingdings" pitchFamily="2" charset="2"/>
              </a:rPr>
              <a:t>First time charge exchange </a:t>
            </a:r>
            <a:br>
              <a:rPr lang="en-US" sz="1700" smtClean="0">
                <a:solidFill>
                  <a:srgbClr val="000000"/>
                </a:solidFill>
                <a:sym typeface="Wingdings" pitchFamily="2" charset="2"/>
              </a:rPr>
            </a:br>
            <a:r>
              <a:rPr lang="de-DE" sz="1700" smtClean="0">
                <a:solidFill>
                  <a:srgbClr val="000000"/>
                </a:solidFill>
                <a:sym typeface="Wingdings" pitchFamily="2" charset="2"/>
              </a:rPr>
              <a:t>B</a:t>
            </a:r>
            <a:r>
              <a:rPr kumimoji="1" lang="en-US" sz="1700" baseline="30000" smtClean="0">
                <a:solidFill>
                  <a:srgbClr val="000000"/>
                </a:solidFill>
                <a:latin typeface="VerdanaEqn" pitchFamily="34" charset="0"/>
              </a:rPr>
              <a:t>0</a:t>
            </a:r>
            <a:r>
              <a:rPr lang="de-DE" sz="1700" smtClean="0">
                <a:solidFill>
                  <a:srgbClr val="000000"/>
                </a:solidFill>
                <a:sym typeface="Wingdings" pitchFamily="2" charset="2"/>
              </a:rPr>
              <a:t> </a:t>
            </a:r>
            <a:r>
              <a:rPr lang="en-US" sz="1700" smtClean="0">
                <a:solidFill>
                  <a:srgbClr val="000000"/>
                </a:solidFill>
                <a:sym typeface="Symbol" pitchFamily="18" charset="2"/>
              </a:rPr>
              <a:t></a:t>
            </a:r>
            <a:r>
              <a:rPr lang="de-DE" sz="1700" smtClean="0">
                <a:solidFill>
                  <a:srgbClr val="000000"/>
                </a:solidFill>
                <a:sym typeface="Wingdings" pitchFamily="2" charset="2"/>
              </a:rPr>
              <a:t> K</a:t>
            </a:r>
            <a:r>
              <a:rPr kumimoji="1" lang="en-US" sz="1700" baseline="30000" smtClean="0">
                <a:solidFill>
                  <a:srgbClr val="000000"/>
                </a:solidFill>
                <a:latin typeface="VerdanaEqn" pitchFamily="34" charset="0"/>
              </a:rPr>
              <a:t>+ </a:t>
            </a:r>
            <a:r>
              <a:rPr kumimoji="1" lang="en-US" sz="1700" smtClean="0">
                <a:solidFill>
                  <a:srgbClr val="000000"/>
                </a:solidFill>
                <a:latin typeface="VerdanaEqn" pitchFamily="34" charset="0"/>
              </a:rPr>
              <a:t>Z</a:t>
            </a:r>
            <a:r>
              <a:rPr kumimoji="1" lang="en-US" sz="1700" baseline="30000" smtClean="0">
                <a:solidFill>
                  <a:srgbClr val="000000"/>
                </a:solidFill>
                <a:latin typeface="VerdanaEqn" pitchFamily="34" charset="0"/>
              </a:rPr>
              <a:t>-</a:t>
            </a:r>
          </a:p>
          <a:p>
            <a:pPr algn="l">
              <a:spcBef>
                <a:spcPts val="900"/>
              </a:spcBef>
            </a:pPr>
            <a:r>
              <a:rPr kumimoji="1" lang="en-US" sz="1700" smtClean="0">
                <a:solidFill>
                  <a:srgbClr val="000000"/>
                </a:solidFill>
                <a:latin typeface="VerdanaEqn" pitchFamily="34" charset="0"/>
                <a:sym typeface="Wingdings" pitchFamily="2" charset="2"/>
              </a:rPr>
              <a:t>Significance</a:t>
            </a:r>
            <a:r>
              <a:rPr lang="de-DE" sz="1700" smtClean="0">
                <a:solidFill>
                  <a:srgbClr val="000000"/>
                </a:solidFill>
                <a:sym typeface="Wingdings" pitchFamily="2" charset="2"/>
              </a:rPr>
              <a:t/>
            </a:r>
            <a:br>
              <a:rPr lang="de-DE" sz="1700" smtClean="0">
                <a:solidFill>
                  <a:srgbClr val="000000"/>
                </a:solidFill>
                <a:sym typeface="Wingdings" pitchFamily="2" charset="2"/>
              </a:rPr>
            </a:br>
            <a:r>
              <a:rPr lang="en-US" sz="1700" smtClean="0">
                <a:solidFill>
                  <a:srgbClr val="000000"/>
                </a:solidFill>
                <a:sym typeface="Symbol" pitchFamily="18" charset="2"/>
              </a:rPr>
              <a:t> </a:t>
            </a:r>
            <a:r>
              <a:rPr lang="en-US" sz="1700" smtClean="0">
                <a:solidFill>
                  <a:srgbClr val="000000"/>
                </a:solidFill>
                <a:sym typeface="Wingdings" pitchFamily="2" charset="2"/>
              </a:rPr>
              <a:t> 6.5</a:t>
            </a:r>
            <a:r>
              <a:rPr lang="el-GR" sz="1700" smtClean="0">
                <a:solidFill>
                  <a:srgbClr val="000000"/>
                </a:solidFill>
                <a:cs typeface="Times New Roman" pitchFamily="18" charset="0"/>
              </a:rPr>
              <a:t>σ</a:t>
            </a:r>
            <a:endParaRPr lang="en-US" sz="1700" smtClean="0">
              <a:solidFill>
                <a:srgbClr val="000000"/>
              </a:solidFill>
              <a:cs typeface="Times New Roman" pitchFamily="18" charset="0"/>
            </a:endParaRPr>
          </a:p>
        </p:txBody>
      </p:sp>
      <p:sp>
        <p:nvSpPr>
          <p:cNvPr id="22" name="Textfeld 21"/>
          <p:cNvSpPr txBox="1"/>
          <p:nvPr/>
        </p:nvSpPr>
        <p:spPr>
          <a:xfrm>
            <a:off x="372136" y="4146699"/>
            <a:ext cx="1905000" cy="230832"/>
          </a:xfrm>
          <a:prstGeom prst="rect">
            <a:avLst/>
          </a:prstGeom>
          <a:solidFill>
            <a:schemeClr val="bg1"/>
          </a:solidFill>
        </p:spPr>
        <p:txBody>
          <a:bodyPr wrap="square" tIns="0" rtlCol="0">
            <a:spAutoFit/>
          </a:bodyPr>
          <a:lstStyle/>
          <a:p>
            <a:r>
              <a:rPr lang="en-US" sz="1200" smtClean="0"/>
              <a:t>m(</a:t>
            </a:r>
            <a:r>
              <a:rPr kumimoji="1" lang="el-GR" sz="1200" smtClean="0">
                <a:latin typeface="VerdanaEqn" pitchFamily="34" charset="0"/>
                <a:sym typeface="Wingdings" pitchFamily="2" charset="2"/>
              </a:rPr>
              <a:t>ψ</a:t>
            </a:r>
            <a:r>
              <a:rPr kumimoji="1" lang="en-US" sz="1200" smtClean="0">
                <a:latin typeface="VerdanaEqn" pitchFamily="34" charset="0"/>
                <a:sym typeface="Wingdings" pitchFamily="2" charset="2"/>
              </a:rPr>
              <a:t>(2S)</a:t>
            </a:r>
            <a:r>
              <a:rPr kumimoji="1" lang="el-GR" sz="1200" smtClean="0">
                <a:latin typeface="VerdanaEqn" pitchFamily="34" charset="0"/>
                <a:sym typeface="Wingdings" pitchFamily="2" charset="2"/>
              </a:rPr>
              <a:t>π</a:t>
            </a:r>
            <a:r>
              <a:rPr kumimoji="1" lang="de-DE" sz="1200" baseline="30000" smtClean="0">
                <a:latin typeface="VerdanaEqn" pitchFamily="34" charset="0"/>
                <a:sym typeface="Wingdings" pitchFamily="2" charset="2"/>
              </a:rPr>
              <a:t>-</a:t>
            </a:r>
            <a:r>
              <a:rPr kumimoji="1" lang="en-US" sz="1200" smtClean="0">
                <a:latin typeface="VerdanaEqn" pitchFamily="34" charset="0"/>
                <a:sym typeface="Wingdings" pitchFamily="2" charset="2"/>
              </a:rPr>
              <a:t>) GeV/c</a:t>
            </a:r>
            <a:r>
              <a:rPr kumimoji="1" lang="en-US" sz="1200" baseline="30000" smtClean="0">
                <a:latin typeface="VerdanaEqn" pitchFamily="34" charset="0"/>
                <a:sym typeface="Wingdings" pitchFamily="2" charset="2"/>
              </a:rPr>
              <a:t>2</a:t>
            </a:r>
            <a:endParaRPr lang="en-US" sz="1200" baseline="30000" smtClean="0"/>
          </a:p>
        </p:txBody>
      </p:sp>
      <p:sp>
        <p:nvSpPr>
          <p:cNvPr id="24" name="Textfeld 23"/>
          <p:cNvSpPr txBox="1"/>
          <p:nvPr/>
        </p:nvSpPr>
        <p:spPr>
          <a:xfrm rot="16200000">
            <a:off x="1432795" y="3199285"/>
            <a:ext cx="1752599" cy="230832"/>
          </a:xfrm>
          <a:prstGeom prst="rect">
            <a:avLst/>
          </a:prstGeom>
          <a:solidFill>
            <a:schemeClr val="bg1"/>
          </a:solidFill>
        </p:spPr>
        <p:txBody>
          <a:bodyPr wrap="square" tIns="0" rtlCol="0">
            <a:spAutoFit/>
          </a:bodyPr>
          <a:lstStyle/>
          <a:p>
            <a:r>
              <a:rPr lang="en-US" sz="1200" smtClean="0"/>
              <a:t>m(</a:t>
            </a:r>
            <a:r>
              <a:rPr kumimoji="1" lang="el-GR" sz="1200" smtClean="0">
                <a:latin typeface="VerdanaEqn" pitchFamily="34" charset="0"/>
                <a:sym typeface="Wingdings" pitchFamily="2" charset="2"/>
              </a:rPr>
              <a:t>ψ</a:t>
            </a:r>
            <a:r>
              <a:rPr kumimoji="1" lang="en-US" sz="1200" smtClean="0">
                <a:latin typeface="VerdanaEqn" pitchFamily="34" charset="0"/>
                <a:sym typeface="Wingdings" pitchFamily="2" charset="2"/>
              </a:rPr>
              <a:t>(2S)</a:t>
            </a:r>
            <a:r>
              <a:rPr kumimoji="1" lang="el-GR" sz="1200" smtClean="0">
                <a:latin typeface="VerdanaEqn" pitchFamily="34" charset="0"/>
                <a:sym typeface="Wingdings" pitchFamily="2" charset="2"/>
              </a:rPr>
              <a:t>π</a:t>
            </a:r>
            <a:r>
              <a:rPr kumimoji="1" lang="de-DE" sz="1200" baseline="30000" smtClean="0">
                <a:latin typeface="VerdanaEqn" pitchFamily="34" charset="0"/>
                <a:sym typeface="Wingdings" pitchFamily="2" charset="2"/>
              </a:rPr>
              <a:t>-</a:t>
            </a:r>
            <a:r>
              <a:rPr kumimoji="1" lang="en-US" sz="1200" smtClean="0">
                <a:latin typeface="VerdanaEqn" pitchFamily="34" charset="0"/>
                <a:sym typeface="Wingdings" pitchFamily="2" charset="2"/>
              </a:rPr>
              <a:t>) GeV/c</a:t>
            </a:r>
            <a:r>
              <a:rPr kumimoji="1" lang="en-US" sz="1200" baseline="30000" smtClean="0">
                <a:latin typeface="VerdanaEqn" pitchFamily="34" charset="0"/>
                <a:sym typeface="Wingdings" pitchFamily="2" charset="2"/>
              </a:rPr>
              <a:t>2</a:t>
            </a:r>
            <a:endParaRPr lang="en-US" sz="1200" baseline="30000" smtClean="0"/>
          </a:p>
        </p:txBody>
      </p:sp>
      <p:sp>
        <p:nvSpPr>
          <p:cNvPr id="27" name="Textfeld 26"/>
          <p:cNvSpPr txBox="1"/>
          <p:nvPr/>
        </p:nvSpPr>
        <p:spPr>
          <a:xfrm>
            <a:off x="2973569" y="4146699"/>
            <a:ext cx="1447800" cy="228600"/>
          </a:xfrm>
          <a:prstGeom prst="rect">
            <a:avLst/>
          </a:prstGeom>
          <a:solidFill>
            <a:schemeClr val="bg1"/>
          </a:solidFill>
        </p:spPr>
        <p:txBody>
          <a:bodyPr wrap="square" tIns="0" rtlCol="0">
            <a:spAutoFit/>
          </a:bodyPr>
          <a:lstStyle/>
          <a:p>
            <a:r>
              <a:rPr lang="en-US" sz="1200" smtClean="0"/>
              <a:t>m(</a:t>
            </a:r>
            <a:r>
              <a:rPr kumimoji="1" lang="en-US" sz="1200" smtClean="0">
                <a:latin typeface="VerdanaEqn" pitchFamily="34" charset="0"/>
                <a:sym typeface="Wingdings" pitchFamily="2" charset="2"/>
              </a:rPr>
              <a:t>K</a:t>
            </a:r>
            <a:r>
              <a:rPr kumimoji="1" lang="en-US" sz="1200" baseline="30000" smtClean="0">
                <a:latin typeface="VerdanaEqn" pitchFamily="34" charset="0"/>
                <a:sym typeface="Wingdings" pitchFamily="2" charset="2"/>
              </a:rPr>
              <a:t>+</a:t>
            </a:r>
            <a:r>
              <a:rPr kumimoji="1" lang="el-GR" sz="1200" smtClean="0">
                <a:latin typeface="VerdanaEqn" pitchFamily="34" charset="0"/>
                <a:sym typeface="Wingdings" pitchFamily="2" charset="2"/>
              </a:rPr>
              <a:t>π</a:t>
            </a:r>
            <a:r>
              <a:rPr kumimoji="1" lang="de-DE" sz="1200" baseline="30000" smtClean="0">
                <a:latin typeface="VerdanaEqn" pitchFamily="34" charset="0"/>
                <a:sym typeface="Wingdings" pitchFamily="2" charset="2"/>
              </a:rPr>
              <a:t>-</a:t>
            </a:r>
            <a:r>
              <a:rPr kumimoji="1" lang="en-US" sz="1200" smtClean="0">
                <a:latin typeface="VerdanaEqn" pitchFamily="34" charset="0"/>
                <a:sym typeface="Wingdings" pitchFamily="2" charset="2"/>
              </a:rPr>
              <a:t>) GeV/c</a:t>
            </a:r>
            <a:r>
              <a:rPr kumimoji="1" lang="en-US" sz="1200" baseline="30000" smtClean="0">
                <a:latin typeface="VerdanaEqn" pitchFamily="34" charset="0"/>
                <a:sym typeface="Wingdings" pitchFamily="2" charset="2"/>
              </a:rPr>
              <a:t>2</a:t>
            </a:r>
            <a:endParaRPr lang="en-US" sz="1200" baseline="30000" smtClean="0"/>
          </a:p>
        </p:txBody>
      </p:sp>
      <p:sp>
        <p:nvSpPr>
          <p:cNvPr id="15" name="Text Box 1055"/>
          <p:cNvSpPr txBox="1">
            <a:spLocks noChangeArrowheads="1"/>
          </p:cNvSpPr>
          <p:nvPr/>
        </p:nvSpPr>
        <p:spPr bwMode="auto">
          <a:xfrm>
            <a:off x="1553028" y="1981200"/>
            <a:ext cx="1258888" cy="466794"/>
          </a:xfrm>
          <a:prstGeom prst="rect">
            <a:avLst/>
          </a:prstGeom>
          <a:solidFill>
            <a:srgbClr val="99CCFF"/>
          </a:solidFill>
          <a:ln w="9525">
            <a:noFill/>
            <a:miter lim="800000"/>
            <a:headEnd/>
            <a:tailEnd/>
          </a:ln>
          <a:effectLst/>
        </p:spPr>
        <p:txBody>
          <a:bodyPr wrap="square">
            <a:spAutoFit/>
          </a:bodyPr>
          <a:lstStyle/>
          <a:p>
            <a:pPr algn="ctr">
              <a:spcBef>
                <a:spcPts val="400"/>
              </a:spcBef>
            </a:pPr>
            <a:r>
              <a:rPr lang="de-DE" sz="1200" i="1" smtClean="0"/>
              <a:t>Belle</a:t>
            </a:r>
          </a:p>
          <a:p>
            <a:pPr algn="ctr">
              <a:spcBef>
                <a:spcPts val="400"/>
              </a:spcBef>
            </a:pPr>
            <a:r>
              <a:rPr lang="en-US" sz="900" i="1" smtClean="0"/>
              <a:t>PRL 100,142001</a:t>
            </a:r>
            <a:endParaRPr lang="de-DE" sz="900" i="1" baseline="300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hteck 27"/>
          <p:cNvSpPr/>
          <p:nvPr/>
        </p:nvSpPr>
        <p:spPr bwMode="auto">
          <a:xfrm>
            <a:off x="5090886" y="5852886"/>
            <a:ext cx="2743200" cy="640080"/>
          </a:xfrm>
          <a:prstGeom prst="rect">
            <a:avLst/>
          </a:prstGeom>
          <a:solidFill>
            <a:srgbClr val="DDDDD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2" name="Titel 1"/>
          <p:cNvSpPr>
            <a:spLocks noGrp="1"/>
          </p:cNvSpPr>
          <p:nvPr>
            <p:ph type="title"/>
          </p:nvPr>
        </p:nvSpPr>
        <p:spPr/>
        <p:txBody>
          <a:bodyPr/>
          <a:lstStyle/>
          <a:p>
            <a:r>
              <a:rPr lang="en-US" smtClean="0"/>
              <a:t>Charged state Z(4430)</a:t>
            </a:r>
            <a:r>
              <a:rPr lang="en-US" baseline="30000" smtClean="0">
                <a:latin typeface="VerdanaEqn" pitchFamily="34" charset="0"/>
              </a:rPr>
              <a:t>-</a:t>
            </a:r>
            <a:endParaRPr lang="en-US" baseline="30000">
              <a:latin typeface="VerdanaEqn" pitchFamily="34" charset="0"/>
            </a:endParaRPr>
          </a:p>
        </p:txBody>
      </p:sp>
      <p:pic>
        <p:nvPicPr>
          <p:cNvPr id="6" name="Picture 5"/>
          <p:cNvPicPr>
            <a:picLocks noChangeAspect="1" noChangeArrowheads="1"/>
          </p:cNvPicPr>
          <p:nvPr/>
        </p:nvPicPr>
        <p:blipFill>
          <a:blip r:embed="rId2" cstate="print"/>
          <a:srcRect/>
          <a:stretch>
            <a:fillRect/>
          </a:stretch>
        </p:blipFill>
        <p:spPr bwMode="auto">
          <a:xfrm>
            <a:off x="2329132" y="2256971"/>
            <a:ext cx="2005404" cy="1995715"/>
          </a:xfrm>
          <a:prstGeom prst="rect">
            <a:avLst/>
          </a:prstGeom>
          <a:noFill/>
          <a:ln w="9525" algn="ctr">
            <a:noFill/>
            <a:miter lim="800000"/>
            <a:headEnd/>
            <a:tailEnd/>
          </a:ln>
        </p:spPr>
      </p:pic>
      <p:pic>
        <p:nvPicPr>
          <p:cNvPr id="7" name="Picture 6"/>
          <p:cNvPicPr>
            <a:picLocks noChangeAspect="1" noChangeArrowheads="1"/>
          </p:cNvPicPr>
          <p:nvPr/>
        </p:nvPicPr>
        <p:blipFill>
          <a:blip r:embed="rId3" cstate="print"/>
          <a:srcRect/>
          <a:stretch>
            <a:fillRect/>
          </a:stretch>
        </p:blipFill>
        <p:spPr bwMode="auto">
          <a:xfrm>
            <a:off x="75274" y="2259683"/>
            <a:ext cx="2103120" cy="1994049"/>
          </a:xfrm>
          <a:prstGeom prst="rect">
            <a:avLst/>
          </a:prstGeom>
          <a:noFill/>
          <a:ln w="9525" algn="ctr">
            <a:noFill/>
            <a:miter lim="800000"/>
            <a:headEnd/>
            <a:tailEnd/>
          </a:ln>
        </p:spPr>
      </p:pic>
      <p:sp>
        <p:nvSpPr>
          <p:cNvPr id="11" name="Textfeld 54"/>
          <p:cNvSpPr txBox="1">
            <a:spLocks noChangeArrowheads="1"/>
          </p:cNvSpPr>
          <p:nvPr/>
        </p:nvSpPr>
        <p:spPr bwMode="auto">
          <a:xfrm>
            <a:off x="4953000" y="943428"/>
            <a:ext cx="3581400" cy="5678478"/>
          </a:xfrm>
          <a:prstGeom prst="rect">
            <a:avLst/>
          </a:prstGeom>
          <a:noFill/>
          <a:ln w="9525">
            <a:noFill/>
            <a:miter lim="800000"/>
            <a:headEnd/>
            <a:tailEnd/>
          </a:ln>
        </p:spPr>
        <p:txBody>
          <a:bodyPr wrap="square">
            <a:spAutoFit/>
          </a:bodyPr>
          <a:lstStyle/>
          <a:p>
            <a:pPr algn="l">
              <a:spcBef>
                <a:spcPts val="900"/>
              </a:spcBef>
            </a:pPr>
            <a:r>
              <a:rPr lang="en-US" sz="1700" smtClean="0">
                <a:sym typeface="Wingdings" pitchFamily="2" charset="2"/>
              </a:rPr>
              <a:t>                  Search for </a:t>
            </a:r>
          </a:p>
          <a:p>
            <a:pPr algn="l">
              <a:spcBef>
                <a:spcPts val="900"/>
              </a:spcBef>
            </a:pPr>
            <a:r>
              <a:rPr kumimoji="1" lang="en-US" sz="2000" smtClean="0">
                <a:solidFill>
                  <a:srgbClr val="CC0000"/>
                </a:solidFill>
                <a:latin typeface="VerdanaEqn" pitchFamily="34" charset="0"/>
                <a:sym typeface="Wingdings" pitchFamily="2" charset="2"/>
              </a:rPr>
              <a:t>Z(4430)</a:t>
            </a:r>
            <a:r>
              <a:rPr lang="de-DE" sz="2000" baseline="30000" smtClean="0">
                <a:solidFill>
                  <a:srgbClr val="CC0000"/>
                </a:solidFill>
                <a:latin typeface="VerdanaEqn" pitchFamily="34" charset="0"/>
              </a:rPr>
              <a:t>-</a:t>
            </a:r>
            <a:r>
              <a:rPr kumimoji="1" lang="en-US" sz="2000" smtClean="0">
                <a:solidFill>
                  <a:srgbClr val="CC0000"/>
                </a:solidFill>
                <a:latin typeface="VerdanaEqn" pitchFamily="34" charset="0"/>
                <a:sym typeface="Wingdings" pitchFamily="2" charset="2"/>
              </a:rPr>
              <a:t> </a:t>
            </a:r>
            <a:r>
              <a:rPr lang="en-US" sz="2000" smtClean="0">
                <a:solidFill>
                  <a:srgbClr val="CC0000"/>
                </a:solidFill>
                <a:sym typeface="Symbol" pitchFamily="18" charset="2"/>
              </a:rPr>
              <a:t></a:t>
            </a:r>
            <a:r>
              <a:rPr kumimoji="1" lang="en-US" sz="2000" smtClean="0">
                <a:solidFill>
                  <a:srgbClr val="CC0000"/>
                </a:solidFill>
                <a:latin typeface="VerdanaEqn" pitchFamily="34" charset="0"/>
                <a:sym typeface="Wingdings" pitchFamily="2" charset="2"/>
              </a:rPr>
              <a:t> </a:t>
            </a:r>
            <a:r>
              <a:rPr kumimoji="1" lang="el-GR" sz="2000" smtClean="0">
                <a:solidFill>
                  <a:srgbClr val="CC0000"/>
                </a:solidFill>
                <a:latin typeface="VerdanaEqn" pitchFamily="34" charset="0"/>
                <a:sym typeface="Wingdings" pitchFamily="2" charset="2"/>
              </a:rPr>
              <a:t>ψ</a:t>
            </a:r>
            <a:r>
              <a:rPr kumimoji="1" lang="en-US" sz="2000" smtClean="0">
                <a:solidFill>
                  <a:srgbClr val="CC0000"/>
                </a:solidFill>
                <a:latin typeface="VerdanaEqn" pitchFamily="34" charset="0"/>
                <a:sym typeface="Wingdings" pitchFamily="2" charset="2"/>
              </a:rPr>
              <a:t>(2S) </a:t>
            </a:r>
            <a:r>
              <a:rPr kumimoji="1" lang="el-GR" sz="2000" smtClean="0">
                <a:solidFill>
                  <a:srgbClr val="CC0000"/>
                </a:solidFill>
                <a:latin typeface="VerdanaEqn" pitchFamily="34" charset="0"/>
                <a:sym typeface="Wingdings" pitchFamily="2" charset="2"/>
              </a:rPr>
              <a:t>π</a:t>
            </a:r>
            <a:r>
              <a:rPr kumimoji="1" lang="de-DE" sz="2000" baseline="30000" smtClean="0">
                <a:solidFill>
                  <a:srgbClr val="CC0000"/>
                </a:solidFill>
                <a:latin typeface="VerdanaEqn" pitchFamily="34" charset="0"/>
                <a:sym typeface="Wingdings" pitchFamily="2" charset="2"/>
              </a:rPr>
              <a:t>-</a:t>
            </a:r>
            <a:endParaRPr kumimoji="1" lang="en-US" sz="2000" baseline="30000" smtClean="0">
              <a:solidFill>
                <a:srgbClr val="CC0000"/>
              </a:solidFill>
              <a:latin typeface="VerdanaEqn" pitchFamily="34" charset="0"/>
              <a:sym typeface="Wingdings" pitchFamily="2" charset="2"/>
            </a:endParaRPr>
          </a:p>
          <a:p>
            <a:pPr algn="l" eaLnBrk="1" hangingPunct="1">
              <a:spcBef>
                <a:spcPts val="900"/>
              </a:spcBef>
            </a:pPr>
            <a:endParaRPr lang="en-US" sz="1700" smtClean="0">
              <a:sym typeface="Wingdings" pitchFamily="2" charset="2"/>
            </a:endParaRPr>
          </a:p>
          <a:p>
            <a:pPr algn="l" eaLnBrk="1" hangingPunct="1">
              <a:spcBef>
                <a:spcPts val="900"/>
              </a:spcBef>
            </a:pPr>
            <a:endParaRPr lang="en-US" sz="1700" smtClean="0">
              <a:sym typeface="Wingdings" pitchFamily="2" charset="2"/>
            </a:endParaRPr>
          </a:p>
          <a:p>
            <a:pPr algn="l" eaLnBrk="1" hangingPunct="1">
              <a:spcBef>
                <a:spcPts val="900"/>
              </a:spcBef>
            </a:pPr>
            <a:endParaRPr lang="en-US" sz="1700" smtClean="0">
              <a:sym typeface="Wingdings" pitchFamily="2" charset="2"/>
            </a:endParaRPr>
          </a:p>
          <a:p>
            <a:pPr algn="l" eaLnBrk="1" hangingPunct="1">
              <a:spcBef>
                <a:spcPts val="900"/>
              </a:spcBef>
            </a:pPr>
            <a:endParaRPr lang="en-US" sz="1700" smtClean="0">
              <a:sym typeface="Wingdings" pitchFamily="2" charset="2"/>
            </a:endParaRPr>
          </a:p>
          <a:p>
            <a:pPr algn="l" eaLnBrk="1" hangingPunct="1">
              <a:spcBef>
                <a:spcPts val="900"/>
              </a:spcBef>
            </a:pPr>
            <a:endParaRPr lang="en-US" sz="1700" smtClean="0">
              <a:sym typeface="Wingdings" pitchFamily="2" charset="2"/>
            </a:endParaRPr>
          </a:p>
          <a:p>
            <a:pPr algn="l" eaLnBrk="1" hangingPunct="1">
              <a:spcBef>
                <a:spcPts val="900"/>
              </a:spcBef>
            </a:pPr>
            <a:endParaRPr lang="en-US" sz="1700" smtClean="0">
              <a:sym typeface="Wingdings" pitchFamily="2" charset="2"/>
            </a:endParaRPr>
          </a:p>
          <a:p>
            <a:pPr algn="l" eaLnBrk="1" hangingPunct="1">
              <a:spcBef>
                <a:spcPts val="900"/>
              </a:spcBef>
            </a:pPr>
            <a:r>
              <a:rPr lang="en-US" sz="1700" smtClean="0">
                <a:sym typeface="Wingdings" pitchFamily="2" charset="2"/>
              </a:rPr>
              <a:t/>
            </a:r>
            <a:br>
              <a:rPr lang="en-US" sz="1700" smtClean="0">
                <a:sym typeface="Wingdings" pitchFamily="2" charset="2"/>
              </a:rPr>
            </a:br>
            <a:r>
              <a:rPr lang="en-US" sz="1700" smtClean="0">
                <a:sym typeface="Symbol" pitchFamily="18" charset="2"/>
              </a:rPr>
              <a:t> </a:t>
            </a:r>
            <a:r>
              <a:rPr lang="en-US" sz="1700" smtClean="0">
                <a:sym typeface="Wingdings" pitchFamily="2" charset="2"/>
              </a:rPr>
              <a:t>&lt;</a:t>
            </a:r>
          </a:p>
          <a:p>
            <a:pPr algn="l" eaLnBrk="1" hangingPunct="1">
              <a:spcBef>
                <a:spcPts val="900"/>
              </a:spcBef>
            </a:pPr>
            <a:endParaRPr lang="en-US" sz="1700" smtClean="0">
              <a:sym typeface="Wingdings" pitchFamily="2" charset="2"/>
            </a:endParaRPr>
          </a:p>
          <a:p>
            <a:pPr algn="l" eaLnBrk="1" hangingPunct="1">
              <a:spcBef>
                <a:spcPts val="900"/>
              </a:spcBef>
            </a:pPr>
            <a:endParaRPr lang="en-US" sz="1700" smtClean="0">
              <a:sym typeface="Wingdings" pitchFamily="2" charset="2"/>
            </a:endParaRPr>
          </a:p>
          <a:p>
            <a:pPr algn="l" eaLnBrk="1" hangingPunct="1">
              <a:spcBef>
                <a:spcPts val="900"/>
              </a:spcBef>
            </a:pPr>
            <a:endParaRPr lang="en-US" sz="1700" smtClean="0">
              <a:sym typeface="Wingdings" pitchFamily="2" charset="2"/>
            </a:endParaRPr>
          </a:p>
          <a:p>
            <a:pPr algn="l" eaLnBrk="1" hangingPunct="1">
              <a:lnSpc>
                <a:spcPct val="110000"/>
              </a:lnSpc>
              <a:spcBef>
                <a:spcPts val="1500"/>
              </a:spcBef>
            </a:pPr>
            <a:r>
              <a:rPr kumimoji="1" lang="en-US" sz="2000" smtClean="0">
                <a:solidFill>
                  <a:srgbClr val="CC0000"/>
                </a:solidFill>
                <a:latin typeface="VerdanaEqn" pitchFamily="34" charset="0"/>
                <a:sym typeface="Wingdings" pitchFamily="2" charset="2"/>
              </a:rPr>
              <a:t>  </a:t>
            </a:r>
            <a:r>
              <a:rPr kumimoji="1" lang="el-GR" sz="2000" smtClean="0">
                <a:solidFill>
                  <a:srgbClr val="CC0000"/>
                </a:solidFill>
                <a:latin typeface="VerdanaEqn" pitchFamily="34" charset="0"/>
                <a:sym typeface="Wingdings" pitchFamily="2" charset="2"/>
              </a:rPr>
              <a:t>ψ</a:t>
            </a:r>
            <a:r>
              <a:rPr kumimoji="1" lang="en-US" sz="2000" smtClean="0">
                <a:solidFill>
                  <a:srgbClr val="CC0000"/>
                </a:solidFill>
                <a:latin typeface="VerdanaEqn" pitchFamily="34" charset="0"/>
                <a:sym typeface="Wingdings" pitchFamily="2" charset="2"/>
              </a:rPr>
              <a:t>(2S) </a:t>
            </a:r>
            <a:r>
              <a:rPr kumimoji="1" lang="el-GR" sz="2000" smtClean="0">
                <a:solidFill>
                  <a:srgbClr val="CC0000"/>
                </a:solidFill>
                <a:latin typeface="VerdanaEqn" pitchFamily="34" charset="0"/>
                <a:sym typeface="Wingdings" pitchFamily="2" charset="2"/>
              </a:rPr>
              <a:t>π</a:t>
            </a:r>
            <a:r>
              <a:rPr kumimoji="1" lang="de-DE" sz="2000" baseline="30000" smtClean="0">
                <a:solidFill>
                  <a:srgbClr val="CC0000"/>
                </a:solidFill>
                <a:latin typeface="VerdanaEqn" pitchFamily="34" charset="0"/>
                <a:sym typeface="Wingdings" pitchFamily="2" charset="2"/>
              </a:rPr>
              <a:t>-</a:t>
            </a:r>
            <a:r>
              <a:rPr lang="en-US" sz="2000" smtClean="0">
                <a:solidFill>
                  <a:srgbClr val="CC0000"/>
                </a:solidFill>
                <a:sym typeface="Symbol" pitchFamily="18" charset="2"/>
              </a:rPr>
              <a:t>: </a:t>
            </a:r>
            <a:r>
              <a:rPr lang="en-US" sz="2000" smtClean="0">
                <a:solidFill>
                  <a:srgbClr val="CC0000"/>
                </a:solidFill>
                <a:sym typeface="Wingdings" pitchFamily="2" charset="2"/>
              </a:rPr>
              <a:t>2-3</a:t>
            </a:r>
            <a:r>
              <a:rPr lang="el-GR" sz="2000" smtClean="0">
                <a:solidFill>
                  <a:srgbClr val="CC0000"/>
                </a:solidFill>
                <a:cs typeface="Times New Roman" pitchFamily="18" charset="0"/>
              </a:rPr>
              <a:t>σ</a:t>
            </a:r>
            <a:r>
              <a:rPr lang="en-US" sz="2000" smtClean="0">
                <a:solidFill>
                  <a:srgbClr val="CC0000"/>
                </a:solidFill>
                <a:cs typeface="Times New Roman" pitchFamily="18" charset="0"/>
              </a:rPr>
              <a:t/>
            </a:r>
            <a:br>
              <a:rPr lang="en-US" sz="2000" smtClean="0">
                <a:solidFill>
                  <a:srgbClr val="CC0000"/>
                </a:solidFill>
                <a:cs typeface="Times New Roman" pitchFamily="18" charset="0"/>
              </a:rPr>
            </a:br>
            <a:r>
              <a:rPr lang="en-US" sz="2000" smtClean="0">
                <a:solidFill>
                  <a:srgbClr val="CC0000"/>
                </a:solidFill>
                <a:cs typeface="Times New Roman" pitchFamily="18" charset="0"/>
              </a:rPr>
              <a:t>  (J/</a:t>
            </a:r>
            <a:r>
              <a:rPr kumimoji="1" lang="el-GR" sz="2000" smtClean="0">
                <a:solidFill>
                  <a:srgbClr val="CC0000"/>
                </a:solidFill>
                <a:latin typeface="VerdanaEqn" pitchFamily="34" charset="0"/>
                <a:sym typeface="Wingdings" pitchFamily="2" charset="2"/>
              </a:rPr>
              <a:t>ψ</a:t>
            </a:r>
            <a:r>
              <a:rPr kumimoji="1" lang="en-US" sz="2000" smtClean="0">
                <a:solidFill>
                  <a:srgbClr val="CC0000"/>
                </a:solidFill>
                <a:latin typeface="VerdanaEqn" pitchFamily="34" charset="0"/>
                <a:sym typeface="Wingdings" pitchFamily="2" charset="2"/>
              </a:rPr>
              <a:t> </a:t>
            </a:r>
            <a:r>
              <a:rPr kumimoji="1" lang="el-GR" sz="2000" smtClean="0">
                <a:solidFill>
                  <a:srgbClr val="CC0000"/>
                </a:solidFill>
                <a:latin typeface="VerdanaEqn" pitchFamily="34" charset="0"/>
                <a:sym typeface="Wingdings" pitchFamily="2" charset="2"/>
              </a:rPr>
              <a:t>π</a:t>
            </a:r>
            <a:r>
              <a:rPr kumimoji="1" lang="de-DE" sz="2000" baseline="30000" smtClean="0">
                <a:solidFill>
                  <a:srgbClr val="CC0000"/>
                </a:solidFill>
                <a:latin typeface="VerdanaEqn" pitchFamily="34" charset="0"/>
                <a:sym typeface="Wingdings" pitchFamily="2" charset="2"/>
              </a:rPr>
              <a:t>-</a:t>
            </a:r>
            <a:r>
              <a:rPr lang="en-US" sz="2000" smtClean="0">
                <a:solidFill>
                  <a:srgbClr val="CC0000"/>
                </a:solidFill>
                <a:sym typeface="Symbol" pitchFamily="18" charset="2"/>
              </a:rPr>
              <a:t>: </a:t>
            </a:r>
            <a:r>
              <a:rPr lang="en-US" sz="2000" smtClean="0">
                <a:solidFill>
                  <a:srgbClr val="CC0000"/>
                </a:solidFill>
                <a:sym typeface="Wingdings" pitchFamily="2" charset="2"/>
              </a:rPr>
              <a:t>No signal)</a:t>
            </a:r>
          </a:p>
        </p:txBody>
      </p:sp>
      <p:sp>
        <p:nvSpPr>
          <p:cNvPr id="13" name="Rectangle 6"/>
          <p:cNvSpPr>
            <a:spLocks noChangeArrowheads="1"/>
          </p:cNvSpPr>
          <p:nvPr/>
        </p:nvSpPr>
        <p:spPr bwMode="auto">
          <a:xfrm>
            <a:off x="381000" y="1066800"/>
            <a:ext cx="2983509" cy="969496"/>
          </a:xfrm>
          <a:prstGeom prst="rect">
            <a:avLst/>
          </a:prstGeom>
          <a:noFill/>
          <a:ln w="12700" cap="sq">
            <a:noFill/>
            <a:miter lim="800000"/>
            <a:headEnd type="none" w="sm" len="sm"/>
            <a:tailEnd type="none" w="sm" len="sm"/>
          </a:ln>
        </p:spPr>
        <p:txBody>
          <a:bodyPr wrap="none">
            <a:spAutoFit/>
          </a:bodyPr>
          <a:lstStyle/>
          <a:p>
            <a:pPr algn="l">
              <a:lnSpc>
                <a:spcPct val="150000"/>
              </a:lnSpc>
            </a:pPr>
            <a:r>
              <a:rPr kumimoji="1" lang="en-US" sz="2000">
                <a:solidFill>
                  <a:srgbClr val="CC0000"/>
                </a:solidFill>
                <a:latin typeface="VerdanaEqn" pitchFamily="34" charset="0"/>
                <a:sym typeface="Wingdings" pitchFamily="2" charset="2"/>
              </a:rPr>
              <a:t>Z(4430</a:t>
            </a:r>
            <a:r>
              <a:rPr kumimoji="1" lang="en-US" sz="2000" smtClean="0">
                <a:solidFill>
                  <a:srgbClr val="CC0000"/>
                </a:solidFill>
                <a:latin typeface="VerdanaEqn" pitchFamily="34" charset="0"/>
                <a:sym typeface="Wingdings" pitchFamily="2" charset="2"/>
              </a:rPr>
              <a:t>)</a:t>
            </a:r>
            <a:r>
              <a:rPr lang="de-DE" sz="2000" baseline="30000" smtClean="0">
                <a:solidFill>
                  <a:srgbClr val="CC0000"/>
                </a:solidFill>
                <a:latin typeface="VerdanaEqn" pitchFamily="34" charset="0"/>
              </a:rPr>
              <a:t>-</a:t>
            </a:r>
            <a:r>
              <a:rPr kumimoji="1" lang="en-US" sz="2000" smtClean="0">
                <a:solidFill>
                  <a:srgbClr val="CC0000"/>
                </a:solidFill>
                <a:latin typeface="VerdanaEqn" pitchFamily="34" charset="0"/>
                <a:sym typeface="Wingdings" pitchFamily="2" charset="2"/>
              </a:rPr>
              <a:t> </a:t>
            </a:r>
            <a:r>
              <a:rPr lang="en-US" sz="2000">
                <a:solidFill>
                  <a:srgbClr val="CC0000"/>
                </a:solidFill>
                <a:sym typeface="Symbol" pitchFamily="18" charset="2"/>
              </a:rPr>
              <a:t></a:t>
            </a:r>
            <a:r>
              <a:rPr kumimoji="1" lang="en-US" sz="2000">
                <a:solidFill>
                  <a:srgbClr val="CC0000"/>
                </a:solidFill>
                <a:latin typeface="VerdanaEqn" pitchFamily="34" charset="0"/>
                <a:sym typeface="Wingdings" pitchFamily="2" charset="2"/>
              </a:rPr>
              <a:t> </a:t>
            </a:r>
            <a:r>
              <a:rPr kumimoji="1" lang="el-GR" sz="2000" smtClean="0">
                <a:solidFill>
                  <a:srgbClr val="CC0000"/>
                </a:solidFill>
                <a:latin typeface="VerdanaEqn" pitchFamily="34" charset="0"/>
                <a:sym typeface="Wingdings" pitchFamily="2" charset="2"/>
              </a:rPr>
              <a:t>ψ</a:t>
            </a:r>
            <a:r>
              <a:rPr kumimoji="1" lang="en-US" sz="2000" smtClean="0">
                <a:solidFill>
                  <a:srgbClr val="CC0000"/>
                </a:solidFill>
                <a:latin typeface="VerdanaEqn" pitchFamily="34" charset="0"/>
                <a:sym typeface="Wingdings" pitchFamily="2" charset="2"/>
              </a:rPr>
              <a:t>(2S) </a:t>
            </a:r>
            <a:r>
              <a:rPr kumimoji="1" lang="el-GR" sz="2000" smtClean="0">
                <a:solidFill>
                  <a:srgbClr val="CC0000"/>
                </a:solidFill>
                <a:latin typeface="VerdanaEqn" pitchFamily="34" charset="0"/>
                <a:sym typeface="Wingdings" pitchFamily="2" charset="2"/>
              </a:rPr>
              <a:t>π</a:t>
            </a:r>
            <a:r>
              <a:rPr kumimoji="1" lang="de-DE" sz="2000" baseline="30000" smtClean="0">
                <a:solidFill>
                  <a:srgbClr val="CC0000"/>
                </a:solidFill>
                <a:latin typeface="VerdanaEqn" pitchFamily="34" charset="0"/>
                <a:sym typeface="Wingdings" pitchFamily="2" charset="2"/>
              </a:rPr>
              <a:t>-</a:t>
            </a:r>
            <a:endParaRPr kumimoji="1" lang="en-US" sz="2000" baseline="30000">
              <a:solidFill>
                <a:srgbClr val="CC0000"/>
              </a:solidFill>
              <a:latin typeface="VerdanaEqn" pitchFamily="34" charset="0"/>
              <a:sym typeface="Wingdings" pitchFamily="2" charset="2"/>
            </a:endParaRPr>
          </a:p>
          <a:p>
            <a:pPr algn="l">
              <a:lnSpc>
                <a:spcPct val="150000"/>
              </a:lnSpc>
            </a:pPr>
            <a:r>
              <a:rPr kumimoji="1" lang="en-US" sz="1800">
                <a:latin typeface="VerdanaEqn" pitchFamily="34" charset="0"/>
              </a:rPr>
              <a:t>in </a:t>
            </a:r>
            <a:r>
              <a:rPr kumimoji="1" lang="en-US" sz="1800" smtClean="0">
                <a:latin typeface="VerdanaEqn" pitchFamily="34" charset="0"/>
              </a:rPr>
              <a:t>B-decays</a:t>
            </a:r>
            <a:endParaRPr kumimoji="1" lang="en-US" sz="1800">
              <a:latin typeface="VerdanaEqn" pitchFamily="34" charset="0"/>
              <a:sym typeface="Wingdings" pitchFamily="2" charset="2"/>
            </a:endParaRPr>
          </a:p>
        </p:txBody>
      </p:sp>
      <p:sp>
        <p:nvSpPr>
          <p:cNvPr id="14" name="Line 9"/>
          <p:cNvSpPr>
            <a:spLocks noChangeShapeType="1"/>
          </p:cNvSpPr>
          <p:nvPr/>
        </p:nvSpPr>
        <p:spPr bwMode="auto">
          <a:xfrm rot="5400000" flipV="1">
            <a:off x="4338968" y="2748391"/>
            <a:ext cx="0" cy="381000"/>
          </a:xfrm>
          <a:prstGeom prst="line">
            <a:avLst/>
          </a:prstGeom>
          <a:noFill/>
          <a:ln w="25400">
            <a:solidFill>
              <a:srgbClr val="A50021"/>
            </a:solidFill>
            <a:round/>
            <a:headEnd type="arrow" w="sm" len="med"/>
            <a:tailEnd/>
          </a:ln>
        </p:spPr>
        <p:txBody>
          <a:bodyPr/>
          <a:lstStyle/>
          <a:p>
            <a:endParaRPr lang="en-US"/>
          </a:p>
        </p:txBody>
      </p:sp>
      <p:sp>
        <p:nvSpPr>
          <p:cNvPr id="12" name="Rechteck 11"/>
          <p:cNvSpPr/>
          <p:nvPr/>
        </p:nvSpPr>
        <p:spPr>
          <a:xfrm>
            <a:off x="457200" y="4384611"/>
            <a:ext cx="3886200" cy="1254189"/>
          </a:xfrm>
          <a:prstGeom prst="rect">
            <a:avLst/>
          </a:prstGeom>
        </p:spPr>
        <p:txBody>
          <a:bodyPr wrap="square">
            <a:spAutoFit/>
          </a:bodyPr>
          <a:lstStyle/>
          <a:p>
            <a:pPr lvl="0" algn="l">
              <a:spcBef>
                <a:spcPts val="900"/>
              </a:spcBef>
            </a:pPr>
            <a:r>
              <a:rPr lang="en-US" sz="1700" smtClean="0">
                <a:solidFill>
                  <a:srgbClr val="000000"/>
                </a:solidFill>
                <a:sym typeface="Wingdings" pitchFamily="2" charset="2"/>
              </a:rPr>
              <a:t>First time charge exchange </a:t>
            </a:r>
            <a:br>
              <a:rPr lang="en-US" sz="1700" smtClean="0">
                <a:solidFill>
                  <a:srgbClr val="000000"/>
                </a:solidFill>
                <a:sym typeface="Wingdings" pitchFamily="2" charset="2"/>
              </a:rPr>
            </a:br>
            <a:r>
              <a:rPr lang="de-DE" sz="1700" smtClean="0">
                <a:solidFill>
                  <a:srgbClr val="000000"/>
                </a:solidFill>
                <a:sym typeface="Wingdings" pitchFamily="2" charset="2"/>
              </a:rPr>
              <a:t>B</a:t>
            </a:r>
            <a:r>
              <a:rPr kumimoji="1" lang="en-US" sz="1700" baseline="30000" smtClean="0">
                <a:solidFill>
                  <a:srgbClr val="000000"/>
                </a:solidFill>
                <a:latin typeface="VerdanaEqn" pitchFamily="34" charset="0"/>
              </a:rPr>
              <a:t>0</a:t>
            </a:r>
            <a:r>
              <a:rPr lang="de-DE" sz="1700" smtClean="0">
                <a:solidFill>
                  <a:srgbClr val="000000"/>
                </a:solidFill>
                <a:sym typeface="Wingdings" pitchFamily="2" charset="2"/>
              </a:rPr>
              <a:t> </a:t>
            </a:r>
            <a:r>
              <a:rPr lang="en-US" sz="1700" smtClean="0">
                <a:solidFill>
                  <a:srgbClr val="000000"/>
                </a:solidFill>
                <a:sym typeface="Symbol" pitchFamily="18" charset="2"/>
              </a:rPr>
              <a:t></a:t>
            </a:r>
            <a:r>
              <a:rPr lang="de-DE" sz="1700" smtClean="0">
                <a:solidFill>
                  <a:srgbClr val="000000"/>
                </a:solidFill>
                <a:sym typeface="Wingdings" pitchFamily="2" charset="2"/>
              </a:rPr>
              <a:t> K</a:t>
            </a:r>
            <a:r>
              <a:rPr kumimoji="1" lang="en-US" sz="1700" baseline="30000" smtClean="0">
                <a:solidFill>
                  <a:srgbClr val="000000"/>
                </a:solidFill>
                <a:latin typeface="VerdanaEqn" pitchFamily="34" charset="0"/>
              </a:rPr>
              <a:t>+ </a:t>
            </a:r>
            <a:r>
              <a:rPr kumimoji="1" lang="en-US" sz="1700" smtClean="0">
                <a:solidFill>
                  <a:srgbClr val="000000"/>
                </a:solidFill>
                <a:latin typeface="VerdanaEqn" pitchFamily="34" charset="0"/>
              </a:rPr>
              <a:t>Z</a:t>
            </a:r>
            <a:r>
              <a:rPr kumimoji="1" lang="en-US" sz="1700" baseline="30000" smtClean="0">
                <a:solidFill>
                  <a:srgbClr val="000000"/>
                </a:solidFill>
                <a:latin typeface="VerdanaEqn" pitchFamily="34" charset="0"/>
              </a:rPr>
              <a:t>-</a:t>
            </a:r>
          </a:p>
          <a:p>
            <a:pPr algn="l">
              <a:spcBef>
                <a:spcPts val="900"/>
              </a:spcBef>
            </a:pPr>
            <a:r>
              <a:rPr kumimoji="1" lang="en-US" sz="1700" smtClean="0">
                <a:solidFill>
                  <a:srgbClr val="000000"/>
                </a:solidFill>
                <a:latin typeface="VerdanaEqn" pitchFamily="34" charset="0"/>
                <a:sym typeface="Wingdings" pitchFamily="2" charset="2"/>
              </a:rPr>
              <a:t>Significance</a:t>
            </a:r>
            <a:r>
              <a:rPr lang="de-DE" sz="1700" smtClean="0">
                <a:solidFill>
                  <a:srgbClr val="000000"/>
                </a:solidFill>
                <a:sym typeface="Wingdings" pitchFamily="2" charset="2"/>
              </a:rPr>
              <a:t/>
            </a:r>
            <a:br>
              <a:rPr lang="de-DE" sz="1700" smtClean="0">
                <a:solidFill>
                  <a:srgbClr val="000000"/>
                </a:solidFill>
                <a:sym typeface="Wingdings" pitchFamily="2" charset="2"/>
              </a:rPr>
            </a:br>
            <a:r>
              <a:rPr lang="en-US" sz="1700" smtClean="0">
                <a:solidFill>
                  <a:srgbClr val="000000"/>
                </a:solidFill>
                <a:sym typeface="Symbol" pitchFamily="18" charset="2"/>
              </a:rPr>
              <a:t> </a:t>
            </a:r>
            <a:r>
              <a:rPr lang="en-US" sz="1700" smtClean="0">
                <a:solidFill>
                  <a:srgbClr val="000000"/>
                </a:solidFill>
                <a:sym typeface="Wingdings" pitchFamily="2" charset="2"/>
              </a:rPr>
              <a:t> 6.5</a:t>
            </a:r>
            <a:r>
              <a:rPr lang="el-GR" sz="1700" smtClean="0">
                <a:solidFill>
                  <a:srgbClr val="000000"/>
                </a:solidFill>
                <a:cs typeface="Times New Roman" pitchFamily="18" charset="0"/>
              </a:rPr>
              <a:t>σ</a:t>
            </a:r>
            <a:endParaRPr lang="en-US" sz="1700" smtClean="0">
              <a:solidFill>
                <a:srgbClr val="000000"/>
              </a:solidFill>
              <a:cs typeface="Times New Roman" pitchFamily="18" charset="0"/>
            </a:endParaRPr>
          </a:p>
        </p:txBody>
      </p:sp>
      <p:sp>
        <p:nvSpPr>
          <p:cNvPr id="16" name="Text Box 1055"/>
          <p:cNvSpPr txBox="1">
            <a:spLocks noChangeArrowheads="1"/>
          </p:cNvSpPr>
          <p:nvPr/>
        </p:nvSpPr>
        <p:spPr bwMode="auto">
          <a:xfrm>
            <a:off x="5004026" y="838200"/>
            <a:ext cx="1258888" cy="466794"/>
          </a:xfrm>
          <a:prstGeom prst="rect">
            <a:avLst/>
          </a:prstGeom>
          <a:solidFill>
            <a:srgbClr val="01ED39"/>
          </a:solidFill>
          <a:ln w="9525">
            <a:noFill/>
            <a:miter lim="800000"/>
            <a:headEnd/>
            <a:tailEnd/>
          </a:ln>
          <a:effectLst/>
        </p:spPr>
        <p:txBody>
          <a:bodyPr wrap="square">
            <a:spAutoFit/>
          </a:bodyPr>
          <a:lstStyle/>
          <a:p>
            <a:pPr algn="ctr">
              <a:spcBef>
                <a:spcPts val="400"/>
              </a:spcBef>
            </a:pPr>
            <a:r>
              <a:rPr lang="de-DE" sz="1200" i="1" smtClean="0"/>
              <a:t>BaBar</a:t>
            </a:r>
          </a:p>
          <a:p>
            <a:pPr algn="ctr">
              <a:spcBef>
                <a:spcPts val="400"/>
              </a:spcBef>
            </a:pPr>
            <a:r>
              <a:rPr lang="en-US" sz="900" i="1" smtClean="0"/>
              <a:t>PRD 79,112001</a:t>
            </a:r>
            <a:endParaRPr lang="de-DE" sz="900" i="1" baseline="30000"/>
          </a:p>
        </p:txBody>
      </p:sp>
      <p:pic>
        <p:nvPicPr>
          <p:cNvPr id="17" name="Picture 7" descr="fits_BABAR"/>
          <p:cNvPicPr>
            <a:picLocks noChangeAspect="1" noChangeArrowheads="1"/>
          </p:cNvPicPr>
          <p:nvPr/>
        </p:nvPicPr>
        <p:blipFill>
          <a:blip r:embed="rId4" cstate="print"/>
          <a:srcRect l="50460" b="440"/>
          <a:stretch>
            <a:fillRect/>
          </a:stretch>
        </p:blipFill>
        <p:spPr bwMode="auto">
          <a:xfrm>
            <a:off x="4572000" y="1732124"/>
            <a:ext cx="3291114" cy="3982876"/>
          </a:xfrm>
          <a:prstGeom prst="rect">
            <a:avLst/>
          </a:prstGeom>
          <a:noFill/>
          <a:ln w="9525">
            <a:noFill/>
            <a:miter lim="800000"/>
            <a:headEnd/>
            <a:tailEnd/>
          </a:ln>
        </p:spPr>
      </p:pic>
      <p:sp>
        <p:nvSpPr>
          <p:cNvPr id="18" name="Text Box 15"/>
          <p:cNvSpPr txBox="1">
            <a:spLocks noChangeArrowheads="1"/>
          </p:cNvSpPr>
          <p:nvPr/>
        </p:nvSpPr>
        <p:spPr bwMode="auto">
          <a:xfrm>
            <a:off x="7391400" y="1901270"/>
            <a:ext cx="1645920" cy="752514"/>
          </a:xfrm>
          <a:prstGeom prst="rect">
            <a:avLst/>
          </a:prstGeom>
          <a:solidFill>
            <a:srgbClr val="DDDDDD"/>
          </a:solidFill>
          <a:ln w="28575">
            <a:solidFill>
              <a:srgbClr val="CC0000"/>
            </a:solidFill>
            <a:miter lim="800000"/>
            <a:headEnd/>
            <a:tailEnd/>
          </a:ln>
        </p:spPr>
        <p:txBody>
          <a:bodyPr wrap="none">
            <a:spAutoFit/>
          </a:bodyPr>
          <a:lstStyle/>
          <a:p>
            <a:pPr algn="l">
              <a:lnSpc>
                <a:spcPct val="110000"/>
              </a:lnSpc>
              <a:tabLst>
                <a:tab pos="231775" algn="l"/>
              </a:tabLst>
            </a:pPr>
            <a:r>
              <a:rPr lang="en-US" sz="1300" smtClean="0"/>
              <a:t>m	= 4476</a:t>
            </a:r>
            <a:r>
              <a:rPr lang="en-US" sz="1300" smtClean="0">
                <a:cs typeface="Times New Roman" pitchFamily="18" charset="0"/>
              </a:rPr>
              <a:t>±8 MeV </a:t>
            </a:r>
            <a:endParaRPr lang="en-US" sz="1300">
              <a:cs typeface="Times New Roman" pitchFamily="18" charset="0"/>
            </a:endParaRPr>
          </a:p>
          <a:p>
            <a:pPr algn="l">
              <a:lnSpc>
                <a:spcPct val="110000"/>
              </a:lnSpc>
              <a:tabLst>
                <a:tab pos="231775" algn="l"/>
              </a:tabLst>
            </a:pPr>
            <a:r>
              <a:rPr lang="el-GR" sz="1300" smtClean="0">
                <a:cs typeface="Times New Roman" pitchFamily="18" charset="0"/>
              </a:rPr>
              <a:t>Γ</a:t>
            </a:r>
            <a:r>
              <a:rPr lang="en-US" sz="1300" smtClean="0">
                <a:cs typeface="Times New Roman" pitchFamily="18" charset="0"/>
              </a:rPr>
              <a:t> 	= 32±16 MeV</a:t>
            </a:r>
            <a:endParaRPr lang="en-US" sz="1300">
              <a:cs typeface="Times New Roman" pitchFamily="18" charset="0"/>
            </a:endParaRPr>
          </a:p>
          <a:p>
            <a:pPr algn="l">
              <a:lnSpc>
                <a:spcPct val="110000"/>
              </a:lnSpc>
              <a:tabLst>
                <a:tab pos="231775" algn="l"/>
              </a:tabLst>
            </a:pPr>
            <a:r>
              <a:rPr lang="en-US" sz="1300">
                <a:cs typeface="Times New Roman" pitchFamily="18" charset="0"/>
              </a:rPr>
              <a:t>2.7</a:t>
            </a:r>
            <a:r>
              <a:rPr lang="el-GR" sz="1300">
                <a:cs typeface="Times New Roman" pitchFamily="18" charset="0"/>
              </a:rPr>
              <a:t>σ</a:t>
            </a:r>
          </a:p>
        </p:txBody>
      </p:sp>
      <p:sp>
        <p:nvSpPr>
          <p:cNvPr id="19" name="Text Box 16"/>
          <p:cNvSpPr txBox="1">
            <a:spLocks noChangeArrowheads="1"/>
          </p:cNvSpPr>
          <p:nvPr/>
        </p:nvSpPr>
        <p:spPr bwMode="auto">
          <a:xfrm>
            <a:off x="7391400" y="3277898"/>
            <a:ext cx="1645920" cy="752514"/>
          </a:xfrm>
          <a:prstGeom prst="rect">
            <a:avLst/>
          </a:prstGeom>
          <a:solidFill>
            <a:srgbClr val="DDDDDD"/>
          </a:solidFill>
          <a:ln w="28575">
            <a:solidFill>
              <a:srgbClr val="CC0000"/>
            </a:solidFill>
            <a:miter lim="800000"/>
            <a:headEnd/>
            <a:tailEnd/>
          </a:ln>
        </p:spPr>
        <p:txBody>
          <a:bodyPr wrap="none">
            <a:spAutoFit/>
          </a:bodyPr>
          <a:lstStyle/>
          <a:p>
            <a:pPr algn="l">
              <a:lnSpc>
                <a:spcPct val="110000"/>
              </a:lnSpc>
              <a:tabLst>
                <a:tab pos="231775" algn="l"/>
              </a:tabLst>
            </a:pPr>
            <a:r>
              <a:rPr lang="en-US" sz="1300" smtClean="0"/>
              <a:t>m	= 4483</a:t>
            </a:r>
            <a:r>
              <a:rPr lang="en-US" sz="1300" smtClean="0">
                <a:cs typeface="Times New Roman" pitchFamily="18" charset="0"/>
              </a:rPr>
              <a:t>±3 MeV </a:t>
            </a:r>
            <a:endParaRPr lang="en-US" sz="1300">
              <a:cs typeface="Times New Roman" pitchFamily="18" charset="0"/>
            </a:endParaRPr>
          </a:p>
          <a:p>
            <a:pPr algn="l">
              <a:lnSpc>
                <a:spcPct val="110000"/>
              </a:lnSpc>
              <a:tabLst>
                <a:tab pos="231775" algn="l"/>
              </a:tabLst>
            </a:pPr>
            <a:r>
              <a:rPr lang="el-GR" sz="1300" smtClean="0">
                <a:cs typeface="Times New Roman" pitchFamily="18" charset="0"/>
              </a:rPr>
              <a:t>Γ</a:t>
            </a:r>
            <a:r>
              <a:rPr lang="en-US" sz="1300" smtClean="0">
                <a:cs typeface="Times New Roman" pitchFamily="18" charset="0"/>
              </a:rPr>
              <a:t>	= 17±12 MeV</a:t>
            </a:r>
            <a:endParaRPr lang="en-US" sz="1300">
              <a:cs typeface="Times New Roman" pitchFamily="18" charset="0"/>
            </a:endParaRPr>
          </a:p>
          <a:p>
            <a:pPr algn="l">
              <a:lnSpc>
                <a:spcPct val="110000"/>
              </a:lnSpc>
              <a:tabLst>
                <a:tab pos="231775" algn="l"/>
              </a:tabLst>
            </a:pPr>
            <a:r>
              <a:rPr lang="en-US" sz="1300">
                <a:cs typeface="Times New Roman" pitchFamily="18" charset="0"/>
              </a:rPr>
              <a:t>2.5</a:t>
            </a:r>
            <a:r>
              <a:rPr lang="el-GR" sz="1300">
                <a:cs typeface="Times New Roman" pitchFamily="18" charset="0"/>
              </a:rPr>
              <a:t>σ</a:t>
            </a:r>
          </a:p>
        </p:txBody>
      </p:sp>
      <p:sp>
        <p:nvSpPr>
          <p:cNvPr id="20" name="Text Box 17"/>
          <p:cNvSpPr txBox="1">
            <a:spLocks noChangeArrowheads="1"/>
          </p:cNvSpPr>
          <p:nvPr/>
        </p:nvSpPr>
        <p:spPr bwMode="auto">
          <a:xfrm>
            <a:off x="7391400" y="4568270"/>
            <a:ext cx="1645920" cy="752514"/>
          </a:xfrm>
          <a:prstGeom prst="rect">
            <a:avLst/>
          </a:prstGeom>
          <a:solidFill>
            <a:srgbClr val="DDDDDD"/>
          </a:solidFill>
          <a:ln w="28575">
            <a:solidFill>
              <a:srgbClr val="CC0000"/>
            </a:solidFill>
            <a:miter lim="800000"/>
            <a:headEnd/>
            <a:tailEnd/>
          </a:ln>
        </p:spPr>
        <p:txBody>
          <a:bodyPr wrap="none">
            <a:spAutoFit/>
          </a:bodyPr>
          <a:lstStyle/>
          <a:p>
            <a:pPr algn="l">
              <a:lnSpc>
                <a:spcPct val="110000"/>
              </a:lnSpc>
              <a:tabLst>
                <a:tab pos="231775" algn="l"/>
              </a:tabLst>
            </a:pPr>
            <a:r>
              <a:rPr lang="en-US" sz="1300" smtClean="0"/>
              <a:t>m	= 4439</a:t>
            </a:r>
            <a:r>
              <a:rPr lang="en-US" sz="1300" smtClean="0">
                <a:cs typeface="Times New Roman" pitchFamily="18" charset="0"/>
              </a:rPr>
              <a:t>±8 MeV </a:t>
            </a:r>
            <a:endParaRPr lang="en-US" sz="1300">
              <a:cs typeface="Times New Roman" pitchFamily="18" charset="0"/>
            </a:endParaRPr>
          </a:p>
          <a:p>
            <a:pPr algn="l">
              <a:lnSpc>
                <a:spcPct val="110000"/>
              </a:lnSpc>
              <a:tabLst>
                <a:tab pos="231775" algn="l"/>
              </a:tabLst>
            </a:pPr>
            <a:r>
              <a:rPr lang="el-GR" sz="1300" smtClean="0">
                <a:cs typeface="Times New Roman" pitchFamily="18" charset="0"/>
              </a:rPr>
              <a:t>Γ</a:t>
            </a:r>
            <a:r>
              <a:rPr lang="en-US" sz="1300" smtClean="0">
                <a:cs typeface="Times New Roman" pitchFamily="18" charset="0"/>
              </a:rPr>
              <a:t>	= 41±33 MeV</a:t>
            </a:r>
            <a:endParaRPr lang="en-US" sz="1300">
              <a:cs typeface="Times New Roman" pitchFamily="18" charset="0"/>
            </a:endParaRPr>
          </a:p>
          <a:p>
            <a:pPr algn="l">
              <a:lnSpc>
                <a:spcPct val="110000"/>
              </a:lnSpc>
              <a:tabLst>
                <a:tab pos="231775" algn="l"/>
              </a:tabLst>
            </a:pPr>
            <a:r>
              <a:rPr lang="en-US" sz="1300">
                <a:cs typeface="Times New Roman" pitchFamily="18" charset="0"/>
              </a:rPr>
              <a:t>1.9</a:t>
            </a:r>
            <a:r>
              <a:rPr lang="el-GR" sz="1300">
                <a:cs typeface="Times New Roman" pitchFamily="18" charset="0"/>
              </a:rPr>
              <a:t>σ</a:t>
            </a:r>
          </a:p>
        </p:txBody>
      </p:sp>
      <p:sp>
        <p:nvSpPr>
          <p:cNvPr id="21" name="Textfeld 20"/>
          <p:cNvSpPr txBox="1"/>
          <p:nvPr/>
        </p:nvSpPr>
        <p:spPr>
          <a:xfrm>
            <a:off x="5551716" y="5562600"/>
            <a:ext cx="2362200" cy="276999"/>
          </a:xfrm>
          <a:prstGeom prst="rect">
            <a:avLst/>
          </a:prstGeom>
          <a:solidFill>
            <a:schemeClr val="bg1"/>
          </a:solidFill>
        </p:spPr>
        <p:txBody>
          <a:bodyPr wrap="square" rtlCol="0">
            <a:spAutoFit/>
          </a:bodyPr>
          <a:lstStyle/>
          <a:p>
            <a:r>
              <a:rPr lang="en-US" sz="1200" smtClean="0"/>
              <a:t>m(</a:t>
            </a:r>
            <a:r>
              <a:rPr kumimoji="1" lang="el-GR" sz="1200" smtClean="0">
                <a:latin typeface="VerdanaEqn" pitchFamily="34" charset="0"/>
                <a:sym typeface="Wingdings" pitchFamily="2" charset="2"/>
              </a:rPr>
              <a:t>ψ</a:t>
            </a:r>
            <a:r>
              <a:rPr kumimoji="1" lang="en-US" sz="1200" smtClean="0">
                <a:latin typeface="VerdanaEqn" pitchFamily="34" charset="0"/>
                <a:sym typeface="Wingdings" pitchFamily="2" charset="2"/>
              </a:rPr>
              <a:t>(2S)</a:t>
            </a:r>
            <a:r>
              <a:rPr kumimoji="1" lang="el-GR" sz="1200" smtClean="0">
                <a:latin typeface="VerdanaEqn" pitchFamily="34" charset="0"/>
                <a:sym typeface="Wingdings" pitchFamily="2" charset="2"/>
              </a:rPr>
              <a:t>π</a:t>
            </a:r>
            <a:r>
              <a:rPr kumimoji="1" lang="de-DE" sz="1200" baseline="30000" smtClean="0">
                <a:latin typeface="VerdanaEqn" pitchFamily="34" charset="0"/>
                <a:sym typeface="Wingdings" pitchFamily="2" charset="2"/>
              </a:rPr>
              <a:t>-</a:t>
            </a:r>
            <a:r>
              <a:rPr kumimoji="1" lang="en-US" sz="1200" smtClean="0">
                <a:latin typeface="VerdanaEqn" pitchFamily="34" charset="0"/>
                <a:sym typeface="Wingdings" pitchFamily="2" charset="2"/>
              </a:rPr>
              <a:t>) GeV/c</a:t>
            </a:r>
            <a:r>
              <a:rPr kumimoji="1" lang="en-US" sz="1200" baseline="30000" smtClean="0">
                <a:latin typeface="VerdanaEqn" pitchFamily="34" charset="0"/>
                <a:sym typeface="Wingdings" pitchFamily="2" charset="2"/>
              </a:rPr>
              <a:t>2</a:t>
            </a:r>
            <a:endParaRPr lang="en-US" sz="1200" baseline="30000" smtClean="0"/>
          </a:p>
        </p:txBody>
      </p:sp>
      <p:sp>
        <p:nvSpPr>
          <p:cNvPr id="22" name="Textfeld 21"/>
          <p:cNvSpPr txBox="1"/>
          <p:nvPr/>
        </p:nvSpPr>
        <p:spPr>
          <a:xfrm>
            <a:off x="372136" y="4146699"/>
            <a:ext cx="1905000" cy="230832"/>
          </a:xfrm>
          <a:prstGeom prst="rect">
            <a:avLst/>
          </a:prstGeom>
          <a:solidFill>
            <a:schemeClr val="bg1"/>
          </a:solidFill>
        </p:spPr>
        <p:txBody>
          <a:bodyPr wrap="square" tIns="0" rtlCol="0">
            <a:spAutoFit/>
          </a:bodyPr>
          <a:lstStyle/>
          <a:p>
            <a:r>
              <a:rPr lang="en-US" sz="1200" smtClean="0"/>
              <a:t>m(</a:t>
            </a:r>
            <a:r>
              <a:rPr kumimoji="1" lang="el-GR" sz="1200" smtClean="0">
                <a:latin typeface="VerdanaEqn" pitchFamily="34" charset="0"/>
                <a:sym typeface="Wingdings" pitchFamily="2" charset="2"/>
              </a:rPr>
              <a:t>ψ</a:t>
            </a:r>
            <a:r>
              <a:rPr kumimoji="1" lang="en-US" sz="1200" smtClean="0">
                <a:latin typeface="VerdanaEqn" pitchFamily="34" charset="0"/>
                <a:sym typeface="Wingdings" pitchFamily="2" charset="2"/>
              </a:rPr>
              <a:t>(2S)</a:t>
            </a:r>
            <a:r>
              <a:rPr kumimoji="1" lang="el-GR" sz="1200" smtClean="0">
                <a:latin typeface="VerdanaEqn" pitchFamily="34" charset="0"/>
                <a:sym typeface="Wingdings" pitchFamily="2" charset="2"/>
              </a:rPr>
              <a:t>π</a:t>
            </a:r>
            <a:r>
              <a:rPr kumimoji="1" lang="de-DE" sz="1200" baseline="30000" smtClean="0">
                <a:latin typeface="VerdanaEqn" pitchFamily="34" charset="0"/>
                <a:sym typeface="Wingdings" pitchFamily="2" charset="2"/>
              </a:rPr>
              <a:t>-</a:t>
            </a:r>
            <a:r>
              <a:rPr kumimoji="1" lang="en-US" sz="1200" smtClean="0">
                <a:latin typeface="VerdanaEqn" pitchFamily="34" charset="0"/>
                <a:sym typeface="Wingdings" pitchFamily="2" charset="2"/>
              </a:rPr>
              <a:t>) GeV/c</a:t>
            </a:r>
            <a:r>
              <a:rPr kumimoji="1" lang="en-US" sz="1200" baseline="30000" smtClean="0">
                <a:latin typeface="VerdanaEqn" pitchFamily="34" charset="0"/>
                <a:sym typeface="Wingdings" pitchFamily="2" charset="2"/>
              </a:rPr>
              <a:t>2</a:t>
            </a:r>
            <a:endParaRPr lang="en-US" sz="1200" baseline="30000" smtClean="0"/>
          </a:p>
        </p:txBody>
      </p:sp>
      <p:sp>
        <p:nvSpPr>
          <p:cNvPr id="24" name="Textfeld 23"/>
          <p:cNvSpPr txBox="1"/>
          <p:nvPr/>
        </p:nvSpPr>
        <p:spPr>
          <a:xfrm rot="16200000">
            <a:off x="1432795" y="3199285"/>
            <a:ext cx="1752599" cy="230832"/>
          </a:xfrm>
          <a:prstGeom prst="rect">
            <a:avLst/>
          </a:prstGeom>
          <a:solidFill>
            <a:schemeClr val="bg1"/>
          </a:solidFill>
        </p:spPr>
        <p:txBody>
          <a:bodyPr wrap="square" tIns="0" rtlCol="0">
            <a:spAutoFit/>
          </a:bodyPr>
          <a:lstStyle/>
          <a:p>
            <a:r>
              <a:rPr lang="en-US" sz="1200" smtClean="0"/>
              <a:t>m(</a:t>
            </a:r>
            <a:r>
              <a:rPr kumimoji="1" lang="el-GR" sz="1200" smtClean="0">
                <a:latin typeface="VerdanaEqn" pitchFamily="34" charset="0"/>
                <a:sym typeface="Wingdings" pitchFamily="2" charset="2"/>
              </a:rPr>
              <a:t>ψ</a:t>
            </a:r>
            <a:r>
              <a:rPr kumimoji="1" lang="en-US" sz="1200" smtClean="0">
                <a:latin typeface="VerdanaEqn" pitchFamily="34" charset="0"/>
                <a:sym typeface="Wingdings" pitchFamily="2" charset="2"/>
              </a:rPr>
              <a:t>(2S)</a:t>
            </a:r>
            <a:r>
              <a:rPr kumimoji="1" lang="el-GR" sz="1200" smtClean="0">
                <a:latin typeface="VerdanaEqn" pitchFamily="34" charset="0"/>
                <a:sym typeface="Wingdings" pitchFamily="2" charset="2"/>
              </a:rPr>
              <a:t>π</a:t>
            </a:r>
            <a:r>
              <a:rPr kumimoji="1" lang="de-DE" sz="1200" baseline="30000" smtClean="0">
                <a:latin typeface="VerdanaEqn" pitchFamily="34" charset="0"/>
                <a:sym typeface="Wingdings" pitchFamily="2" charset="2"/>
              </a:rPr>
              <a:t>-</a:t>
            </a:r>
            <a:r>
              <a:rPr kumimoji="1" lang="en-US" sz="1200" smtClean="0">
                <a:latin typeface="VerdanaEqn" pitchFamily="34" charset="0"/>
                <a:sym typeface="Wingdings" pitchFamily="2" charset="2"/>
              </a:rPr>
              <a:t>) GeV/c</a:t>
            </a:r>
            <a:r>
              <a:rPr kumimoji="1" lang="en-US" sz="1200" baseline="30000" smtClean="0">
                <a:latin typeface="VerdanaEqn" pitchFamily="34" charset="0"/>
                <a:sym typeface="Wingdings" pitchFamily="2" charset="2"/>
              </a:rPr>
              <a:t>2</a:t>
            </a:r>
            <a:endParaRPr lang="en-US" sz="1200" baseline="30000" smtClean="0"/>
          </a:p>
        </p:txBody>
      </p:sp>
      <p:sp>
        <p:nvSpPr>
          <p:cNvPr id="27" name="Textfeld 26"/>
          <p:cNvSpPr txBox="1"/>
          <p:nvPr/>
        </p:nvSpPr>
        <p:spPr>
          <a:xfrm>
            <a:off x="2973569" y="4146699"/>
            <a:ext cx="1447800" cy="228600"/>
          </a:xfrm>
          <a:prstGeom prst="rect">
            <a:avLst/>
          </a:prstGeom>
          <a:solidFill>
            <a:schemeClr val="bg1"/>
          </a:solidFill>
        </p:spPr>
        <p:txBody>
          <a:bodyPr wrap="square" tIns="0" rtlCol="0">
            <a:spAutoFit/>
          </a:bodyPr>
          <a:lstStyle/>
          <a:p>
            <a:r>
              <a:rPr lang="en-US" sz="1200" smtClean="0"/>
              <a:t>m(</a:t>
            </a:r>
            <a:r>
              <a:rPr kumimoji="1" lang="en-US" sz="1200" smtClean="0">
                <a:latin typeface="VerdanaEqn" pitchFamily="34" charset="0"/>
                <a:sym typeface="Wingdings" pitchFamily="2" charset="2"/>
              </a:rPr>
              <a:t>K</a:t>
            </a:r>
            <a:r>
              <a:rPr kumimoji="1" lang="en-US" sz="1200" baseline="30000" smtClean="0">
                <a:latin typeface="VerdanaEqn" pitchFamily="34" charset="0"/>
                <a:sym typeface="Wingdings" pitchFamily="2" charset="2"/>
              </a:rPr>
              <a:t>+</a:t>
            </a:r>
            <a:r>
              <a:rPr kumimoji="1" lang="el-GR" sz="1200" smtClean="0">
                <a:latin typeface="VerdanaEqn" pitchFamily="34" charset="0"/>
                <a:sym typeface="Wingdings" pitchFamily="2" charset="2"/>
              </a:rPr>
              <a:t>π</a:t>
            </a:r>
            <a:r>
              <a:rPr kumimoji="1" lang="de-DE" sz="1200" baseline="30000" smtClean="0">
                <a:latin typeface="VerdanaEqn" pitchFamily="34" charset="0"/>
                <a:sym typeface="Wingdings" pitchFamily="2" charset="2"/>
              </a:rPr>
              <a:t>-</a:t>
            </a:r>
            <a:r>
              <a:rPr kumimoji="1" lang="en-US" sz="1200" smtClean="0">
                <a:latin typeface="VerdanaEqn" pitchFamily="34" charset="0"/>
                <a:sym typeface="Wingdings" pitchFamily="2" charset="2"/>
              </a:rPr>
              <a:t>) GeV/c</a:t>
            </a:r>
            <a:r>
              <a:rPr kumimoji="1" lang="en-US" sz="1200" baseline="30000" smtClean="0">
                <a:latin typeface="VerdanaEqn" pitchFamily="34" charset="0"/>
                <a:sym typeface="Wingdings" pitchFamily="2" charset="2"/>
              </a:rPr>
              <a:t>2</a:t>
            </a:r>
            <a:endParaRPr lang="en-US" sz="1200" baseline="30000" smtClean="0"/>
          </a:p>
        </p:txBody>
      </p:sp>
      <p:sp>
        <p:nvSpPr>
          <p:cNvPr id="15" name="Text Box 1055"/>
          <p:cNvSpPr txBox="1">
            <a:spLocks noChangeArrowheads="1"/>
          </p:cNvSpPr>
          <p:nvPr/>
        </p:nvSpPr>
        <p:spPr bwMode="auto">
          <a:xfrm>
            <a:off x="1553028" y="1981200"/>
            <a:ext cx="1258888" cy="466794"/>
          </a:xfrm>
          <a:prstGeom prst="rect">
            <a:avLst/>
          </a:prstGeom>
          <a:solidFill>
            <a:srgbClr val="99CCFF"/>
          </a:solidFill>
          <a:ln w="9525">
            <a:noFill/>
            <a:miter lim="800000"/>
            <a:headEnd/>
            <a:tailEnd/>
          </a:ln>
          <a:effectLst/>
        </p:spPr>
        <p:txBody>
          <a:bodyPr wrap="square">
            <a:spAutoFit/>
          </a:bodyPr>
          <a:lstStyle/>
          <a:p>
            <a:pPr algn="ctr">
              <a:spcBef>
                <a:spcPts val="400"/>
              </a:spcBef>
            </a:pPr>
            <a:r>
              <a:rPr lang="de-DE" sz="1200" i="1" smtClean="0"/>
              <a:t>Belle</a:t>
            </a:r>
          </a:p>
          <a:p>
            <a:pPr algn="ctr">
              <a:spcBef>
                <a:spcPts val="400"/>
              </a:spcBef>
            </a:pPr>
            <a:r>
              <a:rPr lang="en-US" sz="900" i="1" smtClean="0"/>
              <a:t>PRL 100,142001</a:t>
            </a:r>
            <a:endParaRPr lang="de-DE" sz="900" i="1" baseline="300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hteck 27"/>
          <p:cNvSpPr/>
          <p:nvPr/>
        </p:nvSpPr>
        <p:spPr bwMode="auto">
          <a:xfrm>
            <a:off x="5090886" y="5852886"/>
            <a:ext cx="2743200" cy="640080"/>
          </a:xfrm>
          <a:prstGeom prst="rect">
            <a:avLst/>
          </a:prstGeom>
          <a:solidFill>
            <a:srgbClr val="DDDDD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2" name="Titel 1"/>
          <p:cNvSpPr>
            <a:spLocks noGrp="1"/>
          </p:cNvSpPr>
          <p:nvPr>
            <p:ph type="title"/>
          </p:nvPr>
        </p:nvSpPr>
        <p:spPr/>
        <p:txBody>
          <a:bodyPr/>
          <a:lstStyle/>
          <a:p>
            <a:r>
              <a:rPr lang="en-US" smtClean="0"/>
              <a:t>Charged state Z(4430)</a:t>
            </a:r>
            <a:r>
              <a:rPr lang="en-US" baseline="30000" smtClean="0">
                <a:latin typeface="VerdanaEqn" pitchFamily="34" charset="0"/>
              </a:rPr>
              <a:t>-</a:t>
            </a:r>
            <a:endParaRPr lang="en-US" baseline="30000">
              <a:latin typeface="VerdanaEqn" pitchFamily="34" charset="0"/>
            </a:endParaRPr>
          </a:p>
        </p:txBody>
      </p:sp>
      <p:pic>
        <p:nvPicPr>
          <p:cNvPr id="6" name="Picture 5"/>
          <p:cNvPicPr>
            <a:picLocks noChangeAspect="1" noChangeArrowheads="1"/>
          </p:cNvPicPr>
          <p:nvPr/>
        </p:nvPicPr>
        <p:blipFill>
          <a:blip r:embed="rId2" cstate="print"/>
          <a:srcRect/>
          <a:stretch>
            <a:fillRect/>
          </a:stretch>
        </p:blipFill>
        <p:spPr bwMode="auto">
          <a:xfrm>
            <a:off x="2329132" y="2256971"/>
            <a:ext cx="2005404" cy="1995715"/>
          </a:xfrm>
          <a:prstGeom prst="rect">
            <a:avLst/>
          </a:prstGeom>
          <a:noFill/>
          <a:ln w="9525" algn="ctr">
            <a:noFill/>
            <a:miter lim="800000"/>
            <a:headEnd/>
            <a:tailEnd/>
          </a:ln>
        </p:spPr>
      </p:pic>
      <p:pic>
        <p:nvPicPr>
          <p:cNvPr id="7" name="Picture 6"/>
          <p:cNvPicPr>
            <a:picLocks noChangeAspect="1" noChangeArrowheads="1"/>
          </p:cNvPicPr>
          <p:nvPr/>
        </p:nvPicPr>
        <p:blipFill>
          <a:blip r:embed="rId3" cstate="print"/>
          <a:srcRect/>
          <a:stretch>
            <a:fillRect/>
          </a:stretch>
        </p:blipFill>
        <p:spPr bwMode="auto">
          <a:xfrm>
            <a:off x="75274" y="2259683"/>
            <a:ext cx="2103120" cy="1994049"/>
          </a:xfrm>
          <a:prstGeom prst="rect">
            <a:avLst/>
          </a:prstGeom>
          <a:noFill/>
          <a:ln w="9525" algn="ctr">
            <a:noFill/>
            <a:miter lim="800000"/>
            <a:headEnd/>
            <a:tailEnd/>
          </a:ln>
        </p:spPr>
      </p:pic>
      <p:sp>
        <p:nvSpPr>
          <p:cNvPr id="11" name="Textfeld 54"/>
          <p:cNvSpPr txBox="1">
            <a:spLocks noChangeArrowheads="1"/>
          </p:cNvSpPr>
          <p:nvPr/>
        </p:nvSpPr>
        <p:spPr bwMode="auto">
          <a:xfrm>
            <a:off x="4953000" y="943428"/>
            <a:ext cx="3581400" cy="5678478"/>
          </a:xfrm>
          <a:prstGeom prst="rect">
            <a:avLst/>
          </a:prstGeom>
          <a:noFill/>
          <a:ln w="9525">
            <a:noFill/>
            <a:miter lim="800000"/>
            <a:headEnd/>
            <a:tailEnd/>
          </a:ln>
        </p:spPr>
        <p:txBody>
          <a:bodyPr wrap="square">
            <a:spAutoFit/>
          </a:bodyPr>
          <a:lstStyle/>
          <a:p>
            <a:pPr algn="l">
              <a:spcBef>
                <a:spcPts val="900"/>
              </a:spcBef>
            </a:pPr>
            <a:r>
              <a:rPr lang="en-US" sz="1700" smtClean="0">
                <a:sym typeface="Wingdings" pitchFamily="2" charset="2"/>
              </a:rPr>
              <a:t>                  Search for </a:t>
            </a:r>
          </a:p>
          <a:p>
            <a:pPr algn="l">
              <a:spcBef>
                <a:spcPts val="900"/>
              </a:spcBef>
            </a:pPr>
            <a:r>
              <a:rPr kumimoji="1" lang="en-US" sz="2000" smtClean="0">
                <a:solidFill>
                  <a:srgbClr val="CC0000"/>
                </a:solidFill>
                <a:latin typeface="VerdanaEqn" pitchFamily="34" charset="0"/>
                <a:sym typeface="Wingdings" pitchFamily="2" charset="2"/>
              </a:rPr>
              <a:t>Z(4430)</a:t>
            </a:r>
            <a:r>
              <a:rPr lang="de-DE" sz="2000" baseline="30000" smtClean="0">
                <a:solidFill>
                  <a:srgbClr val="CC0000"/>
                </a:solidFill>
                <a:latin typeface="VerdanaEqn" pitchFamily="34" charset="0"/>
              </a:rPr>
              <a:t>-</a:t>
            </a:r>
            <a:r>
              <a:rPr kumimoji="1" lang="en-US" sz="2000" smtClean="0">
                <a:solidFill>
                  <a:srgbClr val="CC0000"/>
                </a:solidFill>
                <a:latin typeface="VerdanaEqn" pitchFamily="34" charset="0"/>
                <a:sym typeface="Wingdings" pitchFamily="2" charset="2"/>
              </a:rPr>
              <a:t> </a:t>
            </a:r>
            <a:r>
              <a:rPr lang="en-US" sz="2000" smtClean="0">
                <a:solidFill>
                  <a:srgbClr val="CC0000"/>
                </a:solidFill>
                <a:sym typeface="Symbol" pitchFamily="18" charset="2"/>
              </a:rPr>
              <a:t></a:t>
            </a:r>
            <a:r>
              <a:rPr kumimoji="1" lang="en-US" sz="2000" smtClean="0">
                <a:solidFill>
                  <a:srgbClr val="CC0000"/>
                </a:solidFill>
                <a:latin typeface="VerdanaEqn" pitchFamily="34" charset="0"/>
                <a:sym typeface="Wingdings" pitchFamily="2" charset="2"/>
              </a:rPr>
              <a:t> </a:t>
            </a:r>
            <a:r>
              <a:rPr kumimoji="1" lang="el-GR" sz="2000" smtClean="0">
                <a:solidFill>
                  <a:srgbClr val="CC0000"/>
                </a:solidFill>
                <a:latin typeface="VerdanaEqn" pitchFamily="34" charset="0"/>
                <a:sym typeface="Wingdings" pitchFamily="2" charset="2"/>
              </a:rPr>
              <a:t>ψ</a:t>
            </a:r>
            <a:r>
              <a:rPr kumimoji="1" lang="en-US" sz="2000" smtClean="0">
                <a:solidFill>
                  <a:srgbClr val="CC0000"/>
                </a:solidFill>
                <a:latin typeface="VerdanaEqn" pitchFamily="34" charset="0"/>
                <a:sym typeface="Wingdings" pitchFamily="2" charset="2"/>
              </a:rPr>
              <a:t>(2S) </a:t>
            </a:r>
            <a:r>
              <a:rPr kumimoji="1" lang="el-GR" sz="2000" smtClean="0">
                <a:solidFill>
                  <a:srgbClr val="CC0000"/>
                </a:solidFill>
                <a:latin typeface="VerdanaEqn" pitchFamily="34" charset="0"/>
                <a:sym typeface="Wingdings" pitchFamily="2" charset="2"/>
              </a:rPr>
              <a:t>π</a:t>
            </a:r>
            <a:r>
              <a:rPr kumimoji="1" lang="de-DE" sz="2000" baseline="30000" smtClean="0">
                <a:solidFill>
                  <a:srgbClr val="CC0000"/>
                </a:solidFill>
                <a:latin typeface="VerdanaEqn" pitchFamily="34" charset="0"/>
                <a:sym typeface="Wingdings" pitchFamily="2" charset="2"/>
              </a:rPr>
              <a:t>-</a:t>
            </a:r>
            <a:endParaRPr kumimoji="1" lang="en-US" sz="2000" baseline="30000" smtClean="0">
              <a:solidFill>
                <a:srgbClr val="CC0000"/>
              </a:solidFill>
              <a:latin typeface="VerdanaEqn" pitchFamily="34" charset="0"/>
              <a:sym typeface="Wingdings" pitchFamily="2" charset="2"/>
            </a:endParaRPr>
          </a:p>
          <a:p>
            <a:pPr algn="l" eaLnBrk="1" hangingPunct="1">
              <a:spcBef>
                <a:spcPts val="900"/>
              </a:spcBef>
            </a:pPr>
            <a:endParaRPr lang="en-US" sz="1700" smtClean="0">
              <a:sym typeface="Wingdings" pitchFamily="2" charset="2"/>
            </a:endParaRPr>
          </a:p>
          <a:p>
            <a:pPr algn="l" eaLnBrk="1" hangingPunct="1">
              <a:spcBef>
                <a:spcPts val="900"/>
              </a:spcBef>
            </a:pPr>
            <a:endParaRPr lang="en-US" sz="1700" smtClean="0">
              <a:sym typeface="Wingdings" pitchFamily="2" charset="2"/>
            </a:endParaRPr>
          </a:p>
          <a:p>
            <a:pPr algn="l" eaLnBrk="1" hangingPunct="1">
              <a:spcBef>
                <a:spcPts val="900"/>
              </a:spcBef>
            </a:pPr>
            <a:endParaRPr lang="en-US" sz="1700" smtClean="0">
              <a:sym typeface="Wingdings" pitchFamily="2" charset="2"/>
            </a:endParaRPr>
          </a:p>
          <a:p>
            <a:pPr algn="l" eaLnBrk="1" hangingPunct="1">
              <a:spcBef>
                <a:spcPts val="900"/>
              </a:spcBef>
            </a:pPr>
            <a:endParaRPr lang="en-US" sz="1700" smtClean="0">
              <a:sym typeface="Wingdings" pitchFamily="2" charset="2"/>
            </a:endParaRPr>
          </a:p>
          <a:p>
            <a:pPr algn="l" eaLnBrk="1" hangingPunct="1">
              <a:spcBef>
                <a:spcPts val="900"/>
              </a:spcBef>
            </a:pPr>
            <a:endParaRPr lang="en-US" sz="1700" smtClean="0">
              <a:sym typeface="Wingdings" pitchFamily="2" charset="2"/>
            </a:endParaRPr>
          </a:p>
          <a:p>
            <a:pPr algn="l" eaLnBrk="1" hangingPunct="1">
              <a:spcBef>
                <a:spcPts val="900"/>
              </a:spcBef>
            </a:pPr>
            <a:endParaRPr lang="en-US" sz="1700" smtClean="0">
              <a:sym typeface="Wingdings" pitchFamily="2" charset="2"/>
            </a:endParaRPr>
          </a:p>
          <a:p>
            <a:pPr algn="l" eaLnBrk="1" hangingPunct="1">
              <a:spcBef>
                <a:spcPts val="900"/>
              </a:spcBef>
            </a:pPr>
            <a:r>
              <a:rPr lang="en-US" sz="1700" smtClean="0">
                <a:sym typeface="Wingdings" pitchFamily="2" charset="2"/>
              </a:rPr>
              <a:t/>
            </a:r>
            <a:br>
              <a:rPr lang="en-US" sz="1700" smtClean="0">
                <a:sym typeface="Wingdings" pitchFamily="2" charset="2"/>
              </a:rPr>
            </a:br>
            <a:r>
              <a:rPr lang="en-US" sz="1700" smtClean="0">
                <a:sym typeface="Symbol" pitchFamily="18" charset="2"/>
              </a:rPr>
              <a:t> </a:t>
            </a:r>
            <a:r>
              <a:rPr lang="en-US" sz="1700" smtClean="0">
                <a:sym typeface="Wingdings" pitchFamily="2" charset="2"/>
              </a:rPr>
              <a:t>&lt;</a:t>
            </a:r>
          </a:p>
          <a:p>
            <a:pPr algn="l" eaLnBrk="1" hangingPunct="1">
              <a:spcBef>
                <a:spcPts val="900"/>
              </a:spcBef>
            </a:pPr>
            <a:endParaRPr lang="en-US" sz="1700" smtClean="0">
              <a:sym typeface="Wingdings" pitchFamily="2" charset="2"/>
            </a:endParaRPr>
          </a:p>
          <a:p>
            <a:pPr algn="l" eaLnBrk="1" hangingPunct="1">
              <a:spcBef>
                <a:spcPts val="900"/>
              </a:spcBef>
            </a:pPr>
            <a:endParaRPr lang="en-US" sz="1700" smtClean="0">
              <a:sym typeface="Wingdings" pitchFamily="2" charset="2"/>
            </a:endParaRPr>
          </a:p>
          <a:p>
            <a:pPr algn="l" eaLnBrk="1" hangingPunct="1">
              <a:spcBef>
                <a:spcPts val="900"/>
              </a:spcBef>
            </a:pPr>
            <a:endParaRPr lang="en-US" sz="1700" smtClean="0">
              <a:sym typeface="Wingdings" pitchFamily="2" charset="2"/>
            </a:endParaRPr>
          </a:p>
          <a:p>
            <a:pPr algn="l" eaLnBrk="1" hangingPunct="1">
              <a:lnSpc>
                <a:spcPct val="110000"/>
              </a:lnSpc>
              <a:spcBef>
                <a:spcPts val="1500"/>
              </a:spcBef>
            </a:pPr>
            <a:r>
              <a:rPr kumimoji="1" lang="en-US" sz="2000" smtClean="0">
                <a:solidFill>
                  <a:srgbClr val="CC0000"/>
                </a:solidFill>
                <a:latin typeface="VerdanaEqn" pitchFamily="34" charset="0"/>
                <a:sym typeface="Wingdings" pitchFamily="2" charset="2"/>
              </a:rPr>
              <a:t>  </a:t>
            </a:r>
            <a:r>
              <a:rPr kumimoji="1" lang="el-GR" sz="2000" smtClean="0">
                <a:solidFill>
                  <a:srgbClr val="CC0000"/>
                </a:solidFill>
                <a:latin typeface="VerdanaEqn" pitchFamily="34" charset="0"/>
                <a:sym typeface="Wingdings" pitchFamily="2" charset="2"/>
              </a:rPr>
              <a:t>ψ</a:t>
            </a:r>
            <a:r>
              <a:rPr kumimoji="1" lang="en-US" sz="2000" smtClean="0">
                <a:solidFill>
                  <a:srgbClr val="CC0000"/>
                </a:solidFill>
                <a:latin typeface="VerdanaEqn" pitchFamily="34" charset="0"/>
                <a:sym typeface="Wingdings" pitchFamily="2" charset="2"/>
              </a:rPr>
              <a:t>(2S) </a:t>
            </a:r>
            <a:r>
              <a:rPr kumimoji="1" lang="el-GR" sz="2000" smtClean="0">
                <a:solidFill>
                  <a:srgbClr val="CC0000"/>
                </a:solidFill>
                <a:latin typeface="VerdanaEqn" pitchFamily="34" charset="0"/>
                <a:sym typeface="Wingdings" pitchFamily="2" charset="2"/>
              </a:rPr>
              <a:t>π</a:t>
            </a:r>
            <a:r>
              <a:rPr kumimoji="1" lang="de-DE" sz="2000" baseline="30000" smtClean="0">
                <a:solidFill>
                  <a:srgbClr val="CC0000"/>
                </a:solidFill>
                <a:latin typeface="VerdanaEqn" pitchFamily="34" charset="0"/>
                <a:sym typeface="Wingdings" pitchFamily="2" charset="2"/>
              </a:rPr>
              <a:t>-</a:t>
            </a:r>
            <a:r>
              <a:rPr lang="en-US" sz="2000" smtClean="0">
                <a:solidFill>
                  <a:srgbClr val="CC0000"/>
                </a:solidFill>
                <a:sym typeface="Symbol" pitchFamily="18" charset="2"/>
              </a:rPr>
              <a:t>: </a:t>
            </a:r>
            <a:r>
              <a:rPr lang="en-US" sz="2000" smtClean="0">
                <a:solidFill>
                  <a:srgbClr val="CC0000"/>
                </a:solidFill>
                <a:sym typeface="Wingdings" pitchFamily="2" charset="2"/>
              </a:rPr>
              <a:t>2-3</a:t>
            </a:r>
            <a:r>
              <a:rPr lang="el-GR" sz="2000" smtClean="0">
                <a:solidFill>
                  <a:srgbClr val="CC0000"/>
                </a:solidFill>
                <a:cs typeface="Times New Roman" pitchFamily="18" charset="0"/>
              </a:rPr>
              <a:t>σ</a:t>
            </a:r>
            <a:r>
              <a:rPr lang="en-US" sz="2000" smtClean="0">
                <a:solidFill>
                  <a:srgbClr val="CC0000"/>
                </a:solidFill>
                <a:cs typeface="Times New Roman" pitchFamily="18" charset="0"/>
              </a:rPr>
              <a:t/>
            </a:r>
            <a:br>
              <a:rPr lang="en-US" sz="2000" smtClean="0">
                <a:solidFill>
                  <a:srgbClr val="CC0000"/>
                </a:solidFill>
                <a:cs typeface="Times New Roman" pitchFamily="18" charset="0"/>
              </a:rPr>
            </a:br>
            <a:r>
              <a:rPr lang="en-US" sz="2000" smtClean="0">
                <a:solidFill>
                  <a:srgbClr val="CC0000"/>
                </a:solidFill>
                <a:cs typeface="Times New Roman" pitchFamily="18" charset="0"/>
              </a:rPr>
              <a:t>  (J/</a:t>
            </a:r>
            <a:r>
              <a:rPr kumimoji="1" lang="el-GR" sz="2000" smtClean="0">
                <a:solidFill>
                  <a:srgbClr val="CC0000"/>
                </a:solidFill>
                <a:latin typeface="VerdanaEqn" pitchFamily="34" charset="0"/>
                <a:sym typeface="Wingdings" pitchFamily="2" charset="2"/>
              </a:rPr>
              <a:t>ψ</a:t>
            </a:r>
            <a:r>
              <a:rPr kumimoji="1" lang="en-US" sz="2000" smtClean="0">
                <a:solidFill>
                  <a:srgbClr val="CC0000"/>
                </a:solidFill>
                <a:latin typeface="VerdanaEqn" pitchFamily="34" charset="0"/>
                <a:sym typeface="Wingdings" pitchFamily="2" charset="2"/>
              </a:rPr>
              <a:t> </a:t>
            </a:r>
            <a:r>
              <a:rPr kumimoji="1" lang="el-GR" sz="2000" smtClean="0">
                <a:solidFill>
                  <a:srgbClr val="CC0000"/>
                </a:solidFill>
                <a:latin typeface="VerdanaEqn" pitchFamily="34" charset="0"/>
                <a:sym typeface="Wingdings" pitchFamily="2" charset="2"/>
              </a:rPr>
              <a:t>π</a:t>
            </a:r>
            <a:r>
              <a:rPr kumimoji="1" lang="de-DE" sz="2000" baseline="30000" smtClean="0">
                <a:solidFill>
                  <a:srgbClr val="CC0000"/>
                </a:solidFill>
                <a:latin typeface="VerdanaEqn" pitchFamily="34" charset="0"/>
                <a:sym typeface="Wingdings" pitchFamily="2" charset="2"/>
              </a:rPr>
              <a:t>-</a:t>
            </a:r>
            <a:r>
              <a:rPr lang="en-US" sz="2000" smtClean="0">
                <a:solidFill>
                  <a:srgbClr val="CC0000"/>
                </a:solidFill>
                <a:sym typeface="Symbol" pitchFamily="18" charset="2"/>
              </a:rPr>
              <a:t>: </a:t>
            </a:r>
            <a:r>
              <a:rPr lang="en-US" sz="2000" smtClean="0">
                <a:solidFill>
                  <a:srgbClr val="CC0000"/>
                </a:solidFill>
                <a:sym typeface="Wingdings" pitchFamily="2" charset="2"/>
              </a:rPr>
              <a:t>No signal)</a:t>
            </a:r>
          </a:p>
        </p:txBody>
      </p:sp>
      <p:sp>
        <p:nvSpPr>
          <p:cNvPr id="13" name="Rectangle 6"/>
          <p:cNvSpPr>
            <a:spLocks noChangeArrowheads="1"/>
          </p:cNvSpPr>
          <p:nvPr/>
        </p:nvSpPr>
        <p:spPr bwMode="auto">
          <a:xfrm>
            <a:off x="381000" y="1066800"/>
            <a:ext cx="2983509" cy="969496"/>
          </a:xfrm>
          <a:prstGeom prst="rect">
            <a:avLst/>
          </a:prstGeom>
          <a:noFill/>
          <a:ln w="12700" cap="sq">
            <a:noFill/>
            <a:miter lim="800000"/>
            <a:headEnd type="none" w="sm" len="sm"/>
            <a:tailEnd type="none" w="sm" len="sm"/>
          </a:ln>
        </p:spPr>
        <p:txBody>
          <a:bodyPr wrap="none">
            <a:spAutoFit/>
          </a:bodyPr>
          <a:lstStyle/>
          <a:p>
            <a:pPr algn="l">
              <a:lnSpc>
                <a:spcPct val="150000"/>
              </a:lnSpc>
            </a:pPr>
            <a:r>
              <a:rPr kumimoji="1" lang="en-US" sz="2000">
                <a:solidFill>
                  <a:srgbClr val="CC0000"/>
                </a:solidFill>
                <a:latin typeface="VerdanaEqn" pitchFamily="34" charset="0"/>
                <a:sym typeface="Wingdings" pitchFamily="2" charset="2"/>
              </a:rPr>
              <a:t>Z(4430</a:t>
            </a:r>
            <a:r>
              <a:rPr kumimoji="1" lang="en-US" sz="2000" smtClean="0">
                <a:solidFill>
                  <a:srgbClr val="CC0000"/>
                </a:solidFill>
                <a:latin typeface="VerdanaEqn" pitchFamily="34" charset="0"/>
                <a:sym typeface="Wingdings" pitchFamily="2" charset="2"/>
              </a:rPr>
              <a:t>)</a:t>
            </a:r>
            <a:r>
              <a:rPr lang="de-DE" sz="2000" baseline="30000" smtClean="0">
                <a:solidFill>
                  <a:srgbClr val="CC0000"/>
                </a:solidFill>
                <a:latin typeface="VerdanaEqn" pitchFamily="34" charset="0"/>
              </a:rPr>
              <a:t>-</a:t>
            </a:r>
            <a:r>
              <a:rPr kumimoji="1" lang="en-US" sz="2000" smtClean="0">
                <a:solidFill>
                  <a:srgbClr val="CC0000"/>
                </a:solidFill>
                <a:latin typeface="VerdanaEqn" pitchFamily="34" charset="0"/>
                <a:sym typeface="Wingdings" pitchFamily="2" charset="2"/>
              </a:rPr>
              <a:t> </a:t>
            </a:r>
            <a:r>
              <a:rPr lang="en-US" sz="2000">
                <a:solidFill>
                  <a:srgbClr val="CC0000"/>
                </a:solidFill>
                <a:sym typeface="Symbol" pitchFamily="18" charset="2"/>
              </a:rPr>
              <a:t></a:t>
            </a:r>
            <a:r>
              <a:rPr kumimoji="1" lang="en-US" sz="2000">
                <a:solidFill>
                  <a:srgbClr val="CC0000"/>
                </a:solidFill>
                <a:latin typeface="VerdanaEqn" pitchFamily="34" charset="0"/>
                <a:sym typeface="Wingdings" pitchFamily="2" charset="2"/>
              </a:rPr>
              <a:t> </a:t>
            </a:r>
            <a:r>
              <a:rPr kumimoji="1" lang="el-GR" sz="2000" smtClean="0">
                <a:solidFill>
                  <a:srgbClr val="CC0000"/>
                </a:solidFill>
                <a:latin typeface="VerdanaEqn" pitchFamily="34" charset="0"/>
                <a:sym typeface="Wingdings" pitchFamily="2" charset="2"/>
              </a:rPr>
              <a:t>ψ</a:t>
            </a:r>
            <a:r>
              <a:rPr kumimoji="1" lang="en-US" sz="2000" smtClean="0">
                <a:solidFill>
                  <a:srgbClr val="CC0000"/>
                </a:solidFill>
                <a:latin typeface="VerdanaEqn" pitchFamily="34" charset="0"/>
                <a:sym typeface="Wingdings" pitchFamily="2" charset="2"/>
              </a:rPr>
              <a:t>(2S) </a:t>
            </a:r>
            <a:r>
              <a:rPr kumimoji="1" lang="el-GR" sz="2000" smtClean="0">
                <a:solidFill>
                  <a:srgbClr val="CC0000"/>
                </a:solidFill>
                <a:latin typeface="VerdanaEqn" pitchFamily="34" charset="0"/>
                <a:sym typeface="Wingdings" pitchFamily="2" charset="2"/>
              </a:rPr>
              <a:t>π</a:t>
            </a:r>
            <a:r>
              <a:rPr kumimoji="1" lang="de-DE" sz="2000" baseline="30000" smtClean="0">
                <a:solidFill>
                  <a:srgbClr val="CC0000"/>
                </a:solidFill>
                <a:latin typeface="VerdanaEqn" pitchFamily="34" charset="0"/>
                <a:sym typeface="Wingdings" pitchFamily="2" charset="2"/>
              </a:rPr>
              <a:t>-</a:t>
            </a:r>
            <a:endParaRPr kumimoji="1" lang="en-US" sz="2000" baseline="30000">
              <a:solidFill>
                <a:srgbClr val="CC0000"/>
              </a:solidFill>
              <a:latin typeface="VerdanaEqn" pitchFamily="34" charset="0"/>
              <a:sym typeface="Wingdings" pitchFamily="2" charset="2"/>
            </a:endParaRPr>
          </a:p>
          <a:p>
            <a:pPr algn="l">
              <a:lnSpc>
                <a:spcPct val="150000"/>
              </a:lnSpc>
            </a:pPr>
            <a:r>
              <a:rPr kumimoji="1" lang="en-US" sz="1800">
                <a:latin typeface="VerdanaEqn" pitchFamily="34" charset="0"/>
              </a:rPr>
              <a:t>in </a:t>
            </a:r>
            <a:r>
              <a:rPr kumimoji="1" lang="en-US" sz="1800" smtClean="0">
                <a:latin typeface="VerdanaEqn" pitchFamily="34" charset="0"/>
              </a:rPr>
              <a:t>B-decays</a:t>
            </a:r>
            <a:endParaRPr kumimoji="1" lang="en-US" sz="1800">
              <a:latin typeface="VerdanaEqn" pitchFamily="34" charset="0"/>
              <a:sym typeface="Wingdings" pitchFamily="2" charset="2"/>
            </a:endParaRPr>
          </a:p>
        </p:txBody>
      </p:sp>
      <p:sp>
        <p:nvSpPr>
          <p:cNvPr id="14" name="Line 9"/>
          <p:cNvSpPr>
            <a:spLocks noChangeShapeType="1"/>
          </p:cNvSpPr>
          <p:nvPr/>
        </p:nvSpPr>
        <p:spPr bwMode="auto">
          <a:xfrm rot="5400000" flipV="1">
            <a:off x="4338968" y="2748391"/>
            <a:ext cx="0" cy="381000"/>
          </a:xfrm>
          <a:prstGeom prst="line">
            <a:avLst/>
          </a:prstGeom>
          <a:noFill/>
          <a:ln w="25400">
            <a:solidFill>
              <a:srgbClr val="A50021"/>
            </a:solidFill>
            <a:round/>
            <a:headEnd type="arrow" w="sm" len="med"/>
            <a:tailEnd/>
          </a:ln>
        </p:spPr>
        <p:txBody>
          <a:bodyPr/>
          <a:lstStyle/>
          <a:p>
            <a:endParaRPr lang="en-US"/>
          </a:p>
        </p:txBody>
      </p:sp>
      <p:sp>
        <p:nvSpPr>
          <p:cNvPr id="12" name="Rechteck 11"/>
          <p:cNvSpPr/>
          <p:nvPr/>
        </p:nvSpPr>
        <p:spPr>
          <a:xfrm>
            <a:off x="457200" y="4384611"/>
            <a:ext cx="3886200" cy="1254189"/>
          </a:xfrm>
          <a:prstGeom prst="rect">
            <a:avLst/>
          </a:prstGeom>
        </p:spPr>
        <p:txBody>
          <a:bodyPr wrap="square">
            <a:spAutoFit/>
          </a:bodyPr>
          <a:lstStyle/>
          <a:p>
            <a:pPr lvl="0" algn="l">
              <a:spcBef>
                <a:spcPts val="900"/>
              </a:spcBef>
            </a:pPr>
            <a:r>
              <a:rPr lang="en-US" sz="1700" smtClean="0">
                <a:solidFill>
                  <a:srgbClr val="000000"/>
                </a:solidFill>
                <a:sym typeface="Wingdings" pitchFamily="2" charset="2"/>
              </a:rPr>
              <a:t>First time charge exchange </a:t>
            </a:r>
            <a:br>
              <a:rPr lang="en-US" sz="1700" smtClean="0">
                <a:solidFill>
                  <a:srgbClr val="000000"/>
                </a:solidFill>
                <a:sym typeface="Wingdings" pitchFamily="2" charset="2"/>
              </a:rPr>
            </a:br>
            <a:r>
              <a:rPr lang="de-DE" sz="1700" smtClean="0">
                <a:solidFill>
                  <a:srgbClr val="000000"/>
                </a:solidFill>
                <a:sym typeface="Wingdings" pitchFamily="2" charset="2"/>
              </a:rPr>
              <a:t>B</a:t>
            </a:r>
            <a:r>
              <a:rPr kumimoji="1" lang="en-US" sz="1700" baseline="30000" smtClean="0">
                <a:solidFill>
                  <a:srgbClr val="000000"/>
                </a:solidFill>
                <a:latin typeface="VerdanaEqn" pitchFamily="34" charset="0"/>
              </a:rPr>
              <a:t>0</a:t>
            </a:r>
            <a:r>
              <a:rPr lang="de-DE" sz="1700" smtClean="0">
                <a:solidFill>
                  <a:srgbClr val="000000"/>
                </a:solidFill>
                <a:sym typeface="Wingdings" pitchFamily="2" charset="2"/>
              </a:rPr>
              <a:t> </a:t>
            </a:r>
            <a:r>
              <a:rPr lang="en-US" sz="1700" smtClean="0">
                <a:solidFill>
                  <a:srgbClr val="000000"/>
                </a:solidFill>
                <a:sym typeface="Symbol" pitchFamily="18" charset="2"/>
              </a:rPr>
              <a:t></a:t>
            </a:r>
            <a:r>
              <a:rPr lang="de-DE" sz="1700" smtClean="0">
                <a:solidFill>
                  <a:srgbClr val="000000"/>
                </a:solidFill>
                <a:sym typeface="Wingdings" pitchFamily="2" charset="2"/>
              </a:rPr>
              <a:t> K</a:t>
            </a:r>
            <a:r>
              <a:rPr kumimoji="1" lang="en-US" sz="1700" baseline="30000" smtClean="0">
                <a:solidFill>
                  <a:srgbClr val="000000"/>
                </a:solidFill>
                <a:latin typeface="VerdanaEqn" pitchFamily="34" charset="0"/>
              </a:rPr>
              <a:t>+ </a:t>
            </a:r>
            <a:r>
              <a:rPr kumimoji="1" lang="en-US" sz="1700" smtClean="0">
                <a:solidFill>
                  <a:srgbClr val="000000"/>
                </a:solidFill>
                <a:latin typeface="VerdanaEqn" pitchFamily="34" charset="0"/>
              </a:rPr>
              <a:t>Z</a:t>
            </a:r>
            <a:r>
              <a:rPr kumimoji="1" lang="en-US" sz="1700" baseline="30000" smtClean="0">
                <a:solidFill>
                  <a:srgbClr val="000000"/>
                </a:solidFill>
                <a:latin typeface="VerdanaEqn" pitchFamily="34" charset="0"/>
              </a:rPr>
              <a:t>-</a:t>
            </a:r>
          </a:p>
          <a:p>
            <a:pPr algn="l">
              <a:spcBef>
                <a:spcPts val="900"/>
              </a:spcBef>
            </a:pPr>
            <a:r>
              <a:rPr kumimoji="1" lang="en-US" sz="1700" smtClean="0">
                <a:solidFill>
                  <a:srgbClr val="000000"/>
                </a:solidFill>
                <a:latin typeface="VerdanaEqn" pitchFamily="34" charset="0"/>
                <a:sym typeface="Wingdings" pitchFamily="2" charset="2"/>
              </a:rPr>
              <a:t>Significance</a:t>
            </a:r>
            <a:r>
              <a:rPr lang="de-DE" sz="1700" smtClean="0">
                <a:solidFill>
                  <a:srgbClr val="000000"/>
                </a:solidFill>
                <a:sym typeface="Wingdings" pitchFamily="2" charset="2"/>
              </a:rPr>
              <a:t/>
            </a:r>
            <a:br>
              <a:rPr lang="de-DE" sz="1700" smtClean="0">
                <a:solidFill>
                  <a:srgbClr val="000000"/>
                </a:solidFill>
                <a:sym typeface="Wingdings" pitchFamily="2" charset="2"/>
              </a:rPr>
            </a:br>
            <a:r>
              <a:rPr lang="en-US" sz="1700" smtClean="0">
                <a:solidFill>
                  <a:srgbClr val="000000"/>
                </a:solidFill>
                <a:sym typeface="Symbol" pitchFamily="18" charset="2"/>
              </a:rPr>
              <a:t> </a:t>
            </a:r>
            <a:r>
              <a:rPr lang="en-US" sz="1700" smtClean="0">
                <a:solidFill>
                  <a:srgbClr val="000000"/>
                </a:solidFill>
                <a:sym typeface="Wingdings" pitchFamily="2" charset="2"/>
              </a:rPr>
              <a:t> 6.5</a:t>
            </a:r>
            <a:r>
              <a:rPr lang="el-GR" sz="1700" smtClean="0">
                <a:solidFill>
                  <a:srgbClr val="000000"/>
                </a:solidFill>
                <a:cs typeface="Times New Roman" pitchFamily="18" charset="0"/>
              </a:rPr>
              <a:t>σ</a:t>
            </a:r>
            <a:endParaRPr lang="en-US" sz="1700" smtClean="0">
              <a:solidFill>
                <a:srgbClr val="000000"/>
              </a:solidFill>
              <a:cs typeface="Times New Roman" pitchFamily="18" charset="0"/>
            </a:endParaRPr>
          </a:p>
        </p:txBody>
      </p:sp>
      <p:sp>
        <p:nvSpPr>
          <p:cNvPr id="16" name="Text Box 1055"/>
          <p:cNvSpPr txBox="1">
            <a:spLocks noChangeArrowheads="1"/>
          </p:cNvSpPr>
          <p:nvPr/>
        </p:nvSpPr>
        <p:spPr bwMode="auto">
          <a:xfrm>
            <a:off x="5004026" y="838200"/>
            <a:ext cx="1258888" cy="466794"/>
          </a:xfrm>
          <a:prstGeom prst="rect">
            <a:avLst/>
          </a:prstGeom>
          <a:solidFill>
            <a:srgbClr val="01ED39"/>
          </a:solidFill>
          <a:ln w="9525">
            <a:noFill/>
            <a:miter lim="800000"/>
            <a:headEnd/>
            <a:tailEnd/>
          </a:ln>
          <a:effectLst/>
        </p:spPr>
        <p:txBody>
          <a:bodyPr wrap="square">
            <a:spAutoFit/>
          </a:bodyPr>
          <a:lstStyle/>
          <a:p>
            <a:pPr algn="ctr">
              <a:spcBef>
                <a:spcPts val="400"/>
              </a:spcBef>
            </a:pPr>
            <a:r>
              <a:rPr lang="de-DE" sz="1200" i="1" smtClean="0"/>
              <a:t>BaBar</a:t>
            </a:r>
          </a:p>
          <a:p>
            <a:pPr algn="ctr">
              <a:spcBef>
                <a:spcPts val="400"/>
              </a:spcBef>
            </a:pPr>
            <a:r>
              <a:rPr lang="en-US" sz="900" i="1" smtClean="0"/>
              <a:t>PRD 79,112001</a:t>
            </a:r>
            <a:endParaRPr lang="de-DE" sz="900" i="1" baseline="30000"/>
          </a:p>
        </p:txBody>
      </p:sp>
      <p:pic>
        <p:nvPicPr>
          <p:cNvPr id="17" name="Picture 7" descr="fits_BABAR"/>
          <p:cNvPicPr>
            <a:picLocks noChangeAspect="1" noChangeArrowheads="1"/>
          </p:cNvPicPr>
          <p:nvPr/>
        </p:nvPicPr>
        <p:blipFill>
          <a:blip r:embed="rId4" cstate="print"/>
          <a:srcRect l="50460" b="440"/>
          <a:stretch>
            <a:fillRect/>
          </a:stretch>
        </p:blipFill>
        <p:spPr bwMode="auto">
          <a:xfrm>
            <a:off x="4572000" y="1732124"/>
            <a:ext cx="3291114" cy="3982876"/>
          </a:xfrm>
          <a:prstGeom prst="rect">
            <a:avLst/>
          </a:prstGeom>
          <a:noFill/>
          <a:ln w="9525">
            <a:noFill/>
            <a:miter lim="800000"/>
            <a:headEnd/>
            <a:tailEnd/>
          </a:ln>
        </p:spPr>
      </p:pic>
      <p:sp>
        <p:nvSpPr>
          <p:cNvPr id="18" name="Text Box 15"/>
          <p:cNvSpPr txBox="1">
            <a:spLocks noChangeArrowheads="1"/>
          </p:cNvSpPr>
          <p:nvPr/>
        </p:nvSpPr>
        <p:spPr bwMode="auto">
          <a:xfrm>
            <a:off x="7391400" y="1901270"/>
            <a:ext cx="1645920" cy="752514"/>
          </a:xfrm>
          <a:prstGeom prst="rect">
            <a:avLst/>
          </a:prstGeom>
          <a:solidFill>
            <a:srgbClr val="DDDDDD"/>
          </a:solidFill>
          <a:ln w="28575">
            <a:solidFill>
              <a:srgbClr val="CC0000"/>
            </a:solidFill>
            <a:miter lim="800000"/>
            <a:headEnd/>
            <a:tailEnd/>
          </a:ln>
        </p:spPr>
        <p:txBody>
          <a:bodyPr wrap="none">
            <a:spAutoFit/>
          </a:bodyPr>
          <a:lstStyle/>
          <a:p>
            <a:pPr algn="l">
              <a:lnSpc>
                <a:spcPct val="110000"/>
              </a:lnSpc>
              <a:tabLst>
                <a:tab pos="231775" algn="l"/>
              </a:tabLst>
            </a:pPr>
            <a:r>
              <a:rPr lang="en-US" sz="1300" smtClean="0"/>
              <a:t>m	= 4476</a:t>
            </a:r>
            <a:r>
              <a:rPr lang="en-US" sz="1300" smtClean="0">
                <a:cs typeface="Times New Roman" pitchFamily="18" charset="0"/>
              </a:rPr>
              <a:t>±8 MeV </a:t>
            </a:r>
            <a:endParaRPr lang="en-US" sz="1300">
              <a:cs typeface="Times New Roman" pitchFamily="18" charset="0"/>
            </a:endParaRPr>
          </a:p>
          <a:p>
            <a:pPr algn="l">
              <a:lnSpc>
                <a:spcPct val="110000"/>
              </a:lnSpc>
              <a:tabLst>
                <a:tab pos="231775" algn="l"/>
              </a:tabLst>
            </a:pPr>
            <a:r>
              <a:rPr lang="el-GR" sz="1300" smtClean="0">
                <a:cs typeface="Times New Roman" pitchFamily="18" charset="0"/>
              </a:rPr>
              <a:t>Γ</a:t>
            </a:r>
            <a:r>
              <a:rPr lang="en-US" sz="1300" smtClean="0">
                <a:cs typeface="Times New Roman" pitchFamily="18" charset="0"/>
              </a:rPr>
              <a:t> 	= 32±16 MeV</a:t>
            </a:r>
            <a:endParaRPr lang="en-US" sz="1300">
              <a:cs typeface="Times New Roman" pitchFamily="18" charset="0"/>
            </a:endParaRPr>
          </a:p>
          <a:p>
            <a:pPr algn="l">
              <a:lnSpc>
                <a:spcPct val="110000"/>
              </a:lnSpc>
              <a:tabLst>
                <a:tab pos="231775" algn="l"/>
              </a:tabLst>
            </a:pPr>
            <a:r>
              <a:rPr lang="en-US" sz="1300">
                <a:cs typeface="Times New Roman" pitchFamily="18" charset="0"/>
              </a:rPr>
              <a:t>2.7</a:t>
            </a:r>
            <a:r>
              <a:rPr lang="el-GR" sz="1300">
                <a:cs typeface="Times New Roman" pitchFamily="18" charset="0"/>
              </a:rPr>
              <a:t>σ</a:t>
            </a:r>
          </a:p>
        </p:txBody>
      </p:sp>
      <p:sp>
        <p:nvSpPr>
          <p:cNvPr id="19" name="Text Box 16"/>
          <p:cNvSpPr txBox="1">
            <a:spLocks noChangeArrowheads="1"/>
          </p:cNvSpPr>
          <p:nvPr/>
        </p:nvSpPr>
        <p:spPr bwMode="auto">
          <a:xfrm>
            <a:off x="7391400" y="3277898"/>
            <a:ext cx="1645920" cy="752514"/>
          </a:xfrm>
          <a:prstGeom prst="rect">
            <a:avLst/>
          </a:prstGeom>
          <a:solidFill>
            <a:srgbClr val="DDDDDD"/>
          </a:solidFill>
          <a:ln w="28575">
            <a:solidFill>
              <a:srgbClr val="CC0000"/>
            </a:solidFill>
            <a:miter lim="800000"/>
            <a:headEnd/>
            <a:tailEnd/>
          </a:ln>
        </p:spPr>
        <p:txBody>
          <a:bodyPr wrap="none">
            <a:spAutoFit/>
          </a:bodyPr>
          <a:lstStyle/>
          <a:p>
            <a:pPr algn="l">
              <a:lnSpc>
                <a:spcPct val="110000"/>
              </a:lnSpc>
              <a:tabLst>
                <a:tab pos="231775" algn="l"/>
              </a:tabLst>
            </a:pPr>
            <a:r>
              <a:rPr lang="en-US" sz="1300" smtClean="0"/>
              <a:t>m	= 4483</a:t>
            </a:r>
            <a:r>
              <a:rPr lang="en-US" sz="1300" smtClean="0">
                <a:cs typeface="Times New Roman" pitchFamily="18" charset="0"/>
              </a:rPr>
              <a:t>±3 MeV </a:t>
            </a:r>
            <a:endParaRPr lang="en-US" sz="1300">
              <a:cs typeface="Times New Roman" pitchFamily="18" charset="0"/>
            </a:endParaRPr>
          </a:p>
          <a:p>
            <a:pPr algn="l">
              <a:lnSpc>
                <a:spcPct val="110000"/>
              </a:lnSpc>
              <a:tabLst>
                <a:tab pos="231775" algn="l"/>
              </a:tabLst>
            </a:pPr>
            <a:r>
              <a:rPr lang="el-GR" sz="1300" smtClean="0">
                <a:cs typeface="Times New Roman" pitchFamily="18" charset="0"/>
              </a:rPr>
              <a:t>Γ</a:t>
            </a:r>
            <a:r>
              <a:rPr lang="en-US" sz="1300" smtClean="0">
                <a:cs typeface="Times New Roman" pitchFamily="18" charset="0"/>
              </a:rPr>
              <a:t>	= 17±12 MeV</a:t>
            </a:r>
            <a:endParaRPr lang="en-US" sz="1300">
              <a:cs typeface="Times New Roman" pitchFamily="18" charset="0"/>
            </a:endParaRPr>
          </a:p>
          <a:p>
            <a:pPr algn="l">
              <a:lnSpc>
                <a:spcPct val="110000"/>
              </a:lnSpc>
              <a:tabLst>
                <a:tab pos="231775" algn="l"/>
              </a:tabLst>
            </a:pPr>
            <a:r>
              <a:rPr lang="en-US" sz="1300">
                <a:cs typeface="Times New Roman" pitchFamily="18" charset="0"/>
              </a:rPr>
              <a:t>2.5</a:t>
            </a:r>
            <a:r>
              <a:rPr lang="el-GR" sz="1300">
                <a:cs typeface="Times New Roman" pitchFamily="18" charset="0"/>
              </a:rPr>
              <a:t>σ</a:t>
            </a:r>
          </a:p>
        </p:txBody>
      </p:sp>
      <p:sp>
        <p:nvSpPr>
          <p:cNvPr id="20" name="Text Box 17"/>
          <p:cNvSpPr txBox="1">
            <a:spLocks noChangeArrowheads="1"/>
          </p:cNvSpPr>
          <p:nvPr/>
        </p:nvSpPr>
        <p:spPr bwMode="auto">
          <a:xfrm>
            <a:off x="7391400" y="4568270"/>
            <a:ext cx="1645920" cy="752514"/>
          </a:xfrm>
          <a:prstGeom prst="rect">
            <a:avLst/>
          </a:prstGeom>
          <a:solidFill>
            <a:srgbClr val="DDDDDD"/>
          </a:solidFill>
          <a:ln w="28575">
            <a:solidFill>
              <a:srgbClr val="CC0000"/>
            </a:solidFill>
            <a:miter lim="800000"/>
            <a:headEnd/>
            <a:tailEnd/>
          </a:ln>
        </p:spPr>
        <p:txBody>
          <a:bodyPr wrap="none">
            <a:spAutoFit/>
          </a:bodyPr>
          <a:lstStyle/>
          <a:p>
            <a:pPr algn="l">
              <a:lnSpc>
                <a:spcPct val="110000"/>
              </a:lnSpc>
              <a:tabLst>
                <a:tab pos="231775" algn="l"/>
              </a:tabLst>
            </a:pPr>
            <a:r>
              <a:rPr lang="en-US" sz="1300" smtClean="0"/>
              <a:t>m	= 4439</a:t>
            </a:r>
            <a:r>
              <a:rPr lang="en-US" sz="1300" smtClean="0">
                <a:cs typeface="Times New Roman" pitchFamily="18" charset="0"/>
              </a:rPr>
              <a:t>±8 MeV </a:t>
            </a:r>
            <a:endParaRPr lang="en-US" sz="1300">
              <a:cs typeface="Times New Roman" pitchFamily="18" charset="0"/>
            </a:endParaRPr>
          </a:p>
          <a:p>
            <a:pPr algn="l">
              <a:lnSpc>
                <a:spcPct val="110000"/>
              </a:lnSpc>
              <a:tabLst>
                <a:tab pos="231775" algn="l"/>
              </a:tabLst>
            </a:pPr>
            <a:r>
              <a:rPr lang="el-GR" sz="1300" smtClean="0">
                <a:cs typeface="Times New Roman" pitchFamily="18" charset="0"/>
              </a:rPr>
              <a:t>Γ</a:t>
            </a:r>
            <a:r>
              <a:rPr lang="en-US" sz="1300" smtClean="0">
                <a:cs typeface="Times New Roman" pitchFamily="18" charset="0"/>
              </a:rPr>
              <a:t>	= 41±33 MeV</a:t>
            </a:r>
            <a:endParaRPr lang="en-US" sz="1300">
              <a:cs typeface="Times New Roman" pitchFamily="18" charset="0"/>
            </a:endParaRPr>
          </a:p>
          <a:p>
            <a:pPr algn="l">
              <a:lnSpc>
                <a:spcPct val="110000"/>
              </a:lnSpc>
              <a:tabLst>
                <a:tab pos="231775" algn="l"/>
              </a:tabLst>
            </a:pPr>
            <a:r>
              <a:rPr lang="en-US" sz="1300">
                <a:cs typeface="Times New Roman" pitchFamily="18" charset="0"/>
              </a:rPr>
              <a:t>1.9</a:t>
            </a:r>
            <a:r>
              <a:rPr lang="el-GR" sz="1300">
                <a:cs typeface="Times New Roman" pitchFamily="18" charset="0"/>
              </a:rPr>
              <a:t>σ</a:t>
            </a:r>
          </a:p>
        </p:txBody>
      </p:sp>
      <p:grpSp>
        <p:nvGrpSpPr>
          <p:cNvPr id="3" name="Gruppieren 22"/>
          <p:cNvGrpSpPr/>
          <p:nvPr/>
        </p:nvGrpSpPr>
        <p:grpSpPr>
          <a:xfrm>
            <a:off x="395514" y="5671458"/>
            <a:ext cx="3749040" cy="829991"/>
            <a:chOff x="395514" y="5723209"/>
            <a:chExt cx="3749040" cy="829991"/>
          </a:xfrm>
        </p:grpSpPr>
        <p:sp>
          <p:nvSpPr>
            <p:cNvPr id="25" name="Rechteck 24"/>
            <p:cNvSpPr/>
            <p:nvPr/>
          </p:nvSpPr>
          <p:spPr>
            <a:xfrm>
              <a:off x="395514" y="5723209"/>
              <a:ext cx="3749040" cy="739626"/>
            </a:xfrm>
            <a:prstGeom prst="rect">
              <a:avLst/>
            </a:prstGeom>
            <a:solidFill>
              <a:srgbClr val="DDDDDD"/>
            </a:solidFill>
          </p:spPr>
          <p:txBody>
            <a:bodyPr wrap="square">
              <a:spAutoFit/>
            </a:bodyPr>
            <a:lstStyle/>
            <a:p>
              <a:pPr lvl="0" algn="l">
                <a:lnSpc>
                  <a:spcPct val="110000"/>
                </a:lnSpc>
                <a:spcBef>
                  <a:spcPts val="900"/>
                </a:spcBef>
              </a:pPr>
              <a:r>
                <a:rPr lang="en-US" sz="2000" smtClean="0">
                  <a:solidFill>
                    <a:srgbClr val="CC0000"/>
                  </a:solidFill>
                  <a:sym typeface="Wingdings" pitchFamily="2" charset="2"/>
                </a:rPr>
                <a:t>Dalitz plot analysis by Belle</a:t>
              </a:r>
              <a:br>
                <a:rPr lang="en-US" sz="2000" smtClean="0">
                  <a:solidFill>
                    <a:srgbClr val="CC0000"/>
                  </a:solidFill>
                  <a:sym typeface="Wingdings" pitchFamily="2" charset="2"/>
                </a:rPr>
              </a:br>
              <a:r>
                <a:rPr lang="en-US" sz="2000" smtClean="0">
                  <a:solidFill>
                    <a:srgbClr val="CC0000"/>
                  </a:solidFill>
                  <a:sym typeface="Symbol" pitchFamily="18" charset="2"/>
                </a:rPr>
                <a:t></a:t>
              </a:r>
              <a:r>
                <a:rPr lang="en-US" sz="2000" smtClean="0">
                  <a:solidFill>
                    <a:srgbClr val="CC0000"/>
                  </a:solidFill>
                  <a:sym typeface="Wingdings" pitchFamily="2" charset="2"/>
                </a:rPr>
                <a:t> 6.4</a:t>
              </a:r>
              <a:r>
                <a:rPr lang="el-GR" sz="2000" smtClean="0">
                  <a:solidFill>
                    <a:srgbClr val="CC0000"/>
                  </a:solidFill>
                  <a:cs typeface="Times New Roman" pitchFamily="18" charset="0"/>
                </a:rPr>
                <a:t>σ</a:t>
              </a:r>
              <a:endParaRPr lang="en-US" sz="2000" smtClean="0">
                <a:solidFill>
                  <a:srgbClr val="CC0000"/>
                </a:solidFill>
                <a:sym typeface="Wingdings" pitchFamily="2" charset="2"/>
              </a:endParaRPr>
            </a:p>
          </p:txBody>
        </p:sp>
        <p:sp>
          <p:nvSpPr>
            <p:cNvPr id="26" name="Text Box 1055"/>
            <p:cNvSpPr txBox="1">
              <a:spLocks noChangeArrowheads="1"/>
            </p:cNvSpPr>
            <p:nvPr/>
          </p:nvSpPr>
          <p:spPr bwMode="auto">
            <a:xfrm>
              <a:off x="2743200" y="6086406"/>
              <a:ext cx="1258888" cy="466794"/>
            </a:xfrm>
            <a:prstGeom prst="rect">
              <a:avLst/>
            </a:prstGeom>
            <a:solidFill>
              <a:srgbClr val="99CCFF"/>
            </a:solidFill>
            <a:ln w="9525">
              <a:noFill/>
              <a:miter lim="800000"/>
              <a:headEnd/>
              <a:tailEnd/>
            </a:ln>
            <a:effectLst/>
          </p:spPr>
          <p:txBody>
            <a:bodyPr wrap="square">
              <a:spAutoFit/>
            </a:bodyPr>
            <a:lstStyle/>
            <a:p>
              <a:pPr algn="ctr">
                <a:spcBef>
                  <a:spcPts val="400"/>
                </a:spcBef>
              </a:pPr>
              <a:r>
                <a:rPr lang="de-DE" sz="1200" i="1" smtClean="0"/>
                <a:t>Belle</a:t>
              </a:r>
            </a:p>
            <a:p>
              <a:pPr algn="ctr">
                <a:spcBef>
                  <a:spcPts val="400"/>
                </a:spcBef>
              </a:pPr>
              <a:r>
                <a:rPr lang="en-US" sz="900" i="1" smtClean="0"/>
                <a:t>PRD 80,031104</a:t>
              </a:r>
              <a:endParaRPr lang="de-DE" sz="900" i="1" baseline="30000"/>
            </a:p>
          </p:txBody>
        </p:sp>
      </p:grpSp>
      <p:sp>
        <p:nvSpPr>
          <p:cNvPr id="21" name="Textfeld 20"/>
          <p:cNvSpPr txBox="1"/>
          <p:nvPr/>
        </p:nvSpPr>
        <p:spPr>
          <a:xfrm>
            <a:off x="5551716" y="5562600"/>
            <a:ext cx="2362200" cy="276999"/>
          </a:xfrm>
          <a:prstGeom prst="rect">
            <a:avLst/>
          </a:prstGeom>
          <a:solidFill>
            <a:schemeClr val="bg1"/>
          </a:solidFill>
        </p:spPr>
        <p:txBody>
          <a:bodyPr wrap="square" rtlCol="0">
            <a:spAutoFit/>
          </a:bodyPr>
          <a:lstStyle/>
          <a:p>
            <a:r>
              <a:rPr lang="en-US" sz="1200" smtClean="0"/>
              <a:t>m(</a:t>
            </a:r>
            <a:r>
              <a:rPr kumimoji="1" lang="el-GR" sz="1200" smtClean="0">
                <a:latin typeface="VerdanaEqn" pitchFamily="34" charset="0"/>
                <a:sym typeface="Wingdings" pitchFamily="2" charset="2"/>
              </a:rPr>
              <a:t>ψ</a:t>
            </a:r>
            <a:r>
              <a:rPr kumimoji="1" lang="en-US" sz="1200" smtClean="0">
                <a:latin typeface="VerdanaEqn" pitchFamily="34" charset="0"/>
                <a:sym typeface="Wingdings" pitchFamily="2" charset="2"/>
              </a:rPr>
              <a:t>(2S)</a:t>
            </a:r>
            <a:r>
              <a:rPr kumimoji="1" lang="el-GR" sz="1200" smtClean="0">
                <a:latin typeface="VerdanaEqn" pitchFamily="34" charset="0"/>
                <a:sym typeface="Wingdings" pitchFamily="2" charset="2"/>
              </a:rPr>
              <a:t>π</a:t>
            </a:r>
            <a:r>
              <a:rPr kumimoji="1" lang="de-DE" sz="1200" baseline="30000" smtClean="0">
                <a:latin typeface="VerdanaEqn" pitchFamily="34" charset="0"/>
                <a:sym typeface="Wingdings" pitchFamily="2" charset="2"/>
              </a:rPr>
              <a:t>-</a:t>
            </a:r>
            <a:r>
              <a:rPr kumimoji="1" lang="en-US" sz="1200" smtClean="0">
                <a:latin typeface="VerdanaEqn" pitchFamily="34" charset="0"/>
                <a:sym typeface="Wingdings" pitchFamily="2" charset="2"/>
              </a:rPr>
              <a:t>) GeV/c</a:t>
            </a:r>
            <a:r>
              <a:rPr kumimoji="1" lang="en-US" sz="1200" baseline="30000" smtClean="0">
                <a:latin typeface="VerdanaEqn" pitchFamily="34" charset="0"/>
                <a:sym typeface="Wingdings" pitchFamily="2" charset="2"/>
              </a:rPr>
              <a:t>2</a:t>
            </a:r>
            <a:endParaRPr lang="en-US" sz="1200" baseline="30000" smtClean="0"/>
          </a:p>
        </p:txBody>
      </p:sp>
      <p:sp>
        <p:nvSpPr>
          <p:cNvPr id="22" name="Textfeld 21"/>
          <p:cNvSpPr txBox="1"/>
          <p:nvPr/>
        </p:nvSpPr>
        <p:spPr>
          <a:xfrm>
            <a:off x="372136" y="4146699"/>
            <a:ext cx="1905000" cy="230832"/>
          </a:xfrm>
          <a:prstGeom prst="rect">
            <a:avLst/>
          </a:prstGeom>
          <a:solidFill>
            <a:schemeClr val="bg1"/>
          </a:solidFill>
        </p:spPr>
        <p:txBody>
          <a:bodyPr wrap="square" tIns="0" rtlCol="0">
            <a:spAutoFit/>
          </a:bodyPr>
          <a:lstStyle/>
          <a:p>
            <a:r>
              <a:rPr lang="en-US" sz="1200" smtClean="0"/>
              <a:t>m(</a:t>
            </a:r>
            <a:r>
              <a:rPr kumimoji="1" lang="el-GR" sz="1200" smtClean="0">
                <a:latin typeface="VerdanaEqn" pitchFamily="34" charset="0"/>
                <a:sym typeface="Wingdings" pitchFamily="2" charset="2"/>
              </a:rPr>
              <a:t>ψ</a:t>
            </a:r>
            <a:r>
              <a:rPr kumimoji="1" lang="en-US" sz="1200" smtClean="0">
                <a:latin typeface="VerdanaEqn" pitchFamily="34" charset="0"/>
                <a:sym typeface="Wingdings" pitchFamily="2" charset="2"/>
              </a:rPr>
              <a:t>(2S)</a:t>
            </a:r>
            <a:r>
              <a:rPr kumimoji="1" lang="el-GR" sz="1200" smtClean="0">
                <a:latin typeface="VerdanaEqn" pitchFamily="34" charset="0"/>
                <a:sym typeface="Wingdings" pitchFamily="2" charset="2"/>
              </a:rPr>
              <a:t>π</a:t>
            </a:r>
            <a:r>
              <a:rPr kumimoji="1" lang="de-DE" sz="1200" baseline="30000" smtClean="0">
                <a:latin typeface="VerdanaEqn" pitchFamily="34" charset="0"/>
                <a:sym typeface="Wingdings" pitchFamily="2" charset="2"/>
              </a:rPr>
              <a:t>-</a:t>
            </a:r>
            <a:r>
              <a:rPr kumimoji="1" lang="en-US" sz="1200" smtClean="0">
                <a:latin typeface="VerdanaEqn" pitchFamily="34" charset="0"/>
                <a:sym typeface="Wingdings" pitchFamily="2" charset="2"/>
              </a:rPr>
              <a:t>) GeV/c</a:t>
            </a:r>
            <a:r>
              <a:rPr kumimoji="1" lang="en-US" sz="1200" baseline="30000" smtClean="0">
                <a:latin typeface="VerdanaEqn" pitchFamily="34" charset="0"/>
                <a:sym typeface="Wingdings" pitchFamily="2" charset="2"/>
              </a:rPr>
              <a:t>2</a:t>
            </a:r>
            <a:endParaRPr lang="en-US" sz="1200" baseline="30000" smtClean="0"/>
          </a:p>
        </p:txBody>
      </p:sp>
      <p:sp>
        <p:nvSpPr>
          <p:cNvPr id="24" name="Textfeld 23"/>
          <p:cNvSpPr txBox="1"/>
          <p:nvPr/>
        </p:nvSpPr>
        <p:spPr>
          <a:xfrm rot="16200000">
            <a:off x="1432795" y="3199285"/>
            <a:ext cx="1752599" cy="230832"/>
          </a:xfrm>
          <a:prstGeom prst="rect">
            <a:avLst/>
          </a:prstGeom>
          <a:solidFill>
            <a:schemeClr val="bg1"/>
          </a:solidFill>
        </p:spPr>
        <p:txBody>
          <a:bodyPr wrap="square" tIns="0" rtlCol="0">
            <a:spAutoFit/>
          </a:bodyPr>
          <a:lstStyle/>
          <a:p>
            <a:r>
              <a:rPr lang="en-US" sz="1200" smtClean="0"/>
              <a:t>m(</a:t>
            </a:r>
            <a:r>
              <a:rPr kumimoji="1" lang="el-GR" sz="1200" smtClean="0">
                <a:latin typeface="VerdanaEqn" pitchFamily="34" charset="0"/>
                <a:sym typeface="Wingdings" pitchFamily="2" charset="2"/>
              </a:rPr>
              <a:t>ψ</a:t>
            </a:r>
            <a:r>
              <a:rPr kumimoji="1" lang="en-US" sz="1200" smtClean="0">
                <a:latin typeface="VerdanaEqn" pitchFamily="34" charset="0"/>
                <a:sym typeface="Wingdings" pitchFamily="2" charset="2"/>
              </a:rPr>
              <a:t>(2S)</a:t>
            </a:r>
            <a:r>
              <a:rPr kumimoji="1" lang="el-GR" sz="1200" smtClean="0">
                <a:latin typeface="VerdanaEqn" pitchFamily="34" charset="0"/>
                <a:sym typeface="Wingdings" pitchFamily="2" charset="2"/>
              </a:rPr>
              <a:t>π</a:t>
            </a:r>
            <a:r>
              <a:rPr kumimoji="1" lang="de-DE" sz="1200" baseline="30000" smtClean="0">
                <a:latin typeface="VerdanaEqn" pitchFamily="34" charset="0"/>
                <a:sym typeface="Wingdings" pitchFamily="2" charset="2"/>
              </a:rPr>
              <a:t>-</a:t>
            </a:r>
            <a:r>
              <a:rPr kumimoji="1" lang="en-US" sz="1200" smtClean="0">
                <a:latin typeface="VerdanaEqn" pitchFamily="34" charset="0"/>
                <a:sym typeface="Wingdings" pitchFamily="2" charset="2"/>
              </a:rPr>
              <a:t>) GeV/c</a:t>
            </a:r>
            <a:r>
              <a:rPr kumimoji="1" lang="en-US" sz="1200" baseline="30000" smtClean="0">
                <a:latin typeface="VerdanaEqn" pitchFamily="34" charset="0"/>
                <a:sym typeface="Wingdings" pitchFamily="2" charset="2"/>
              </a:rPr>
              <a:t>2</a:t>
            </a:r>
            <a:endParaRPr lang="en-US" sz="1200" baseline="30000" smtClean="0"/>
          </a:p>
        </p:txBody>
      </p:sp>
      <p:sp>
        <p:nvSpPr>
          <p:cNvPr id="27" name="Textfeld 26"/>
          <p:cNvSpPr txBox="1"/>
          <p:nvPr/>
        </p:nvSpPr>
        <p:spPr>
          <a:xfrm>
            <a:off x="2973569" y="4146699"/>
            <a:ext cx="1447800" cy="228600"/>
          </a:xfrm>
          <a:prstGeom prst="rect">
            <a:avLst/>
          </a:prstGeom>
          <a:solidFill>
            <a:schemeClr val="bg1"/>
          </a:solidFill>
        </p:spPr>
        <p:txBody>
          <a:bodyPr wrap="square" tIns="0" rtlCol="0">
            <a:spAutoFit/>
          </a:bodyPr>
          <a:lstStyle/>
          <a:p>
            <a:r>
              <a:rPr lang="en-US" sz="1200" smtClean="0"/>
              <a:t>m(</a:t>
            </a:r>
            <a:r>
              <a:rPr kumimoji="1" lang="en-US" sz="1200" smtClean="0">
                <a:latin typeface="VerdanaEqn" pitchFamily="34" charset="0"/>
                <a:sym typeface="Wingdings" pitchFamily="2" charset="2"/>
              </a:rPr>
              <a:t>K</a:t>
            </a:r>
            <a:r>
              <a:rPr kumimoji="1" lang="en-US" sz="1200" baseline="30000" smtClean="0">
                <a:latin typeface="VerdanaEqn" pitchFamily="34" charset="0"/>
                <a:sym typeface="Wingdings" pitchFamily="2" charset="2"/>
              </a:rPr>
              <a:t>+</a:t>
            </a:r>
            <a:r>
              <a:rPr kumimoji="1" lang="el-GR" sz="1200" smtClean="0">
                <a:latin typeface="VerdanaEqn" pitchFamily="34" charset="0"/>
                <a:sym typeface="Wingdings" pitchFamily="2" charset="2"/>
              </a:rPr>
              <a:t>π</a:t>
            </a:r>
            <a:r>
              <a:rPr kumimoji="1" lang="de-DE" sz="1200" baseline="30000" smtClean="0">
                <a:latin typeface="VerdanaEqn" pitchFamily="34" charset="0"/>
                <a:sym typeface="Wingdings" pitchFamily="2" charset="2"/>
              </a:rPr>
              <a:t>-</a:t>
            </a:r>
            <a:r>
              <a:rPr kumimoji="1" lang="en-US" sz="1200" smtClean="0">
                <a:latin typeface="VerdanaEqn" pitchFamily="34" charset="0"/>
                <a:sym typeface="Wingdings" pitchFamily="2" charset="2"/>
              </a:rPr>
              <a:t>) GeV/c</a:t>
            </a:r>
            <a:r>
              <a:rPr kumimoji="1" lang="en-US" sz="1200" baseline="30000" smtClean="0">
                <a:latin typeface="VerdanaEqn" pitchFamily="34" charset="0"/>
                <a:sym typeface="Wingdings" pitchFamily="2" charset="2"/>
              </a:rPr>
              <a:t>2</a:t>
            </a:r>
            <a:endParaRPr lang="en-US" sz="1200" baseline="30000" smtClean="0"/>
          </a:p>
        </p:txBody>
      </p:sp>
      <p:sp>
        <p:nvSpPr>
          <p:cNvPr id="15" name="Text Box 1055"/>
          <p:cNvSpPr txBox="1">
            <a:spLocks noChangeArrowheads="1"/>
          </p:cNvSpPr>
          <p:nvPr/>
        </p:nvSpPr>
        <p:spPr bwMode="auto">
          <a:xfrm>
            <a:off x="1553028" y="1981200"/>
            <a:ext cx="1258888" cy="466794"/>
          </a:xfrm>
          <a:prstGeom prst="rect">
            <a:avLst/>
          </a:prstGeom>
          <a:solidFill>
            <a:srgbClr val="99CCFF"/>
          </a:solidFill>
          <a:ln w="9525">
            <a:noFill/>
            <a:miter lim="800000"/>
            <a:headEnd/>
            <a:tailEnd/>
          </a:ln>
          <a:effectLst/>
        </p:spPr>
        <p:txBody>
          <a:bodyPr wrap="square">
            <a:spAutoFit/>
          </a:bodyPr>
          <a:lstStyle/>
          <a:p>
            <a:pPr algn="ctr">
              <a:spcBef>
                <a:spcPts val="400"/>
              </a:spcBef>
            </a:pPr>
            <a:r>
              <a:rPr lang="de-DE" sz="1200" i="1" smtClean="0"/>
              <a:t>Belle</a:t>
            </a:r>
          </a:p>
          <a:p>
            <a:pPr algn="ctr">
              <a:spcBef>
                <a:spcPts val="400"/>
              </a:spcBef>
            </a:pPr>
            <a:r>
              <a:rPr lang="en-US" sz="900" i="1" smtClean="0"/>
              <a:t>PRL 100,142001</a:t>
            </a:r>
            <a:endParaRPr lang="de-DE" sz="900" i="1" baseline="300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hteck 27"/>
          <p:cNvSpPr/>
          <p:nvPr/>
        </p:nvSpPr>
        <p:spPr bwMode="auto">
          <a:xfrm>
            <a:off x="5090886" y="5852886"/>
            <a:ext cx="2743200" cy="640080"/>
          </a:xfrm>
          <a:prstGeom prst="rect">
            <a:avLst/>
          </a:prstGeom>
          <a:solidFill>
            <a:srgbClr val="DDDDD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2" name="Titel 1"/>
          <p:cNvSpPr>
            <a:spLocks noGrp="1"/>
          </p:cNvSpPr>
          <p:nvPr>
            <p:ph type="title"/>
          </p:nvPr>
        </p:nvSpPr>
        <p:spPr/>
        <p:txBody>
          <a:bodyPr/>
          <a:lstStyle/>
          <a:p>
            <a:r>
              <a:rPr lang="en-US" smtClean="0"/>
              <a:t>Charged state Z(4430)</a:t>
            </a:r>
            <a:r>
              <a:rPr lang="en-US" baseline="30000" smtClean="0">
                <a:latin typeface="VerdanaEqn" pitchFamily="34" charset="0"/>
              </a:rPr>
              <a:t>-</a:t>
            </a:r>
            <a:endParaRPr lang="en-US" baseline="30000">
              <a:latin typeface="VerdanaEqn" pitchFamily="34" charset="0"/>
            </a:endParaRPr>
          </a:p>
        </p:txBody>
      </p:sp>
      <p:pic>
        <p:nvPicPr>
          <p:cNvPr id="6" name="Picture 5"/>
          <p:cNvPicPr>
            <a:picLocks noChangeAspect="1" noChangeArrowheads="1"/>
          </p:cNvPicPr>
          <p:nvPr/>
        </p:nvPicPr>
        <p:blipFill>
          <a:blip r:embed="rId2" cstate="print"/>
          <a:srcRect/>
          <a:stretch>
            <a:fillRect/>
          </a:stretch>
        </p:blipFill>
        <p:spPr bwMode="auto">
          <a:xfrm>
            <a:off x="2329132" y="2256971"/>
            <a:ext cx="2005404" cy="1995715"/>
          </a:xfrm>
          <a:prstGeom prst="rect">
            <a:avLst/>
          </a:prstGeom>
          <a:noFill/>
          <a:ln w="9525" algn="ctr">
            <a:noFill/>
            <a:miter lim="800000"/>
            <a:headEnd/>
            <a:tailEnd/>
          </a:ln>
        </p:spPr>
      </p:pic>
      <p:pic>
        <p:nvPicPr>
          <p:cNvPr id="7" name="Picture 6"/>
          <p:cNvPicPr>
            <a:picLocks noChangeAspect="1" noChangeArrowheads="1"/>
          </p:cNvPicPr>
          <p:nvPr/>
        </p:nvPicPr>
        <p:blipFill>
          <a:blip r:embed="rId3" cstate="print"/>
          <a:srcRect/>
          <a:stretch>
            <a:fillRect/>
          </a:stretch>
        </p:blipFill>
        <p:spPr bwMode="auto">
          <a:xfrm>
            <a:off x="75274" y="2259683"/>
            <a:ext cx="2103120" cy="1994049"/>
          </a:xfrm>
          <a:prstGeom prst="rect">
            <a:avLst/>
          </a:prstGeom>
          <a:noFill/>
          <a:ln w="9525" algn="ctr">
            <a:noFill/>
            <a:miter lim="800000"/>
            <a:headEnd/>
            <a:tailEnd/>
          </a:ln>
        </p:spPr>
      </p:pic>
      <p:sp>
        <p:nvSpPr>
          <p:cNvPr id="11" name="Textfeld 54"/>
          <p:cNvSpPr txBox="1">
            <a:spLocks noChangeArrowheads="1"/>
          </p:cNvSpPr>
          <p:nvPr/>
        </p:nvSpPr>
        <p:spPr bwMode="auto">
          <a:xfrm>
            <a:off x="4953000" y="943428"/>
            <a:ext cx="3581400" cy="5678478"/>
          </a:xfrm>
          <a:prstGeom prst="rect">
            <a:avLst/>
          </a:prstGeom>
          <a:noFill/>
          <a:ln w="9525">
            <a:noFill/>
            <a:miter lim="800000"/>
            <a:headEnd/>
            <a:tailEnd/>
          </a:ln>
        </p:spPr>
        <p:txBody>
          <a:bodyPr wrap="square">
            <a:spAutoFit/>
          </a:bodyPr>
          <a:lstStyle/>
          <a:p>
            <a:pPr algn="l">
              <a:spcBef>
                <a:spcPts val="900"/>
              </a:spcBef>
            </a:pPr>
            <a:r>
              <a:rPr lang="en-US" sz="1700" smtClean="0">
                <a:sym typeface="Wingdings" pitchFamily="2" charset="2"/>
              </a:rPr>
              <a:t>                  Search for </a:t>
            </a:r>
          </a:p>
          <a:p>
            <a:pPr algn="l">
              <a:spcBef>
                <a:spcPts val="900"/>
              </a:spcBef>
            </a:pPr>
            <a:r>
              <a:rPr kumimoji="1" lang="en-US" sz="2000" smtClean="0">
                <a:solidFill>
                  <a:srgbClr val="CC0000"/>
                </a:solidFill>
                <a:latin typeface="VerdanaEqn" pitchFamily="34" charset="0"/>
                <a:sym typeface="Wingdings" pitchFamily="2" charset="2"/>
              </a:rPr>
              <a:t>Z(4430)</a:t>
            </a:r>
            <a:r>
              <a:rPr lang="de-DE" sz="2000" baseline="30000" smtClean="0">
                <a:solidFill>
                  <a:srgbClr val="CC0000"/>
                </a:solidFill>
                <a:latin typeface="VerdanaEqn" pitchFamily="34" charset="0"/>
              </a:rPr>
              <a:t>-</a:t>
            </a:r>
            <a:r>
              <a:rPr kumimoji="1" lang="en-US" sz="2000" smtClean="0">
                <a:solidFill>
                  <a:srgbClr val="CC0000"/>
                </a:solidFill>
                <a:latin typeface="VerdanaEqn" pitchFamily="34" charset="0"/>
                <a:sym typeface="Wingdings" pitchFamily="2" charset="2"/>
              </a:rPr>
              <a:t> </a:t>
            </a:r>
            <a:r>
              <a:rPr lang="en-US" sz="2000" smtClean="0">
                <a:solidFill>
                  <a:srgbClr val="CC0000"/>
                </a:solidFill>
                <a:sym typeface="Symbol" pitchFamily="18" charset="2"/>
              </a:rPr>
              <a:t></a:t>
            </a:r>
            <a:r>
              <a:rPr kumimoji="1" lang="en-US" sz="2000" smtClean="0">
                <a:solidFill>
                  <a:srgbClr val="CC0000"/>
                </a:solidFill>
                <a:latin typeface="VerdanaEqn" pitchFamily="34" charset="0"/>
                <a:sym typeface="Wingdings" pitchFamily="2" charset="2"/>
              </a:rPr>
              <a:t> </a:t>
            </a:r>
            <a:r>
              <a:rPr kumimoji="1" lang="el-GR" sz="2000" smtClean="0">
                <a:solidFill>
                  <a:srgbClr val="CC0000"/>
                </a:solidFill>
                <a:latin typeface="VerdanaEqn" pitchFamily="34" charset="0"/>
                <a:sym typeface="Wingdings" pitchFamily="2" charset="2"/>
              </a:rPr>
              <a:t>ψ</a:t>
            </a:r>
            <a:r>
              <a:rPr kumimoji="1" lang="en-US" sz="2000" smtClean="0">
                <a:solidFill>
                  <a:srgbClr val="CC0000"/>
                </a:solidFill>
                <a:latin typeface="VerdanaEqn" pitchFamily="34" charset="0"/>
                <a:sym typeface="Wingdings" pitchFamily="2" charset="2"/>
              </a:rPr>
              <a:t>(2S) </a:t>
            </a:r>
            <a:r>
              <a:rPr kumimoji="1" lang="el-GR" sz="2000" smtClean="0">
                <a:solidFill>
                  <a:srgbClr val="CC0000"/>
                </a:solidFill>
                <a:latin typeface="VerdanaEqn" pitchFamily="34" charset="0"/>
                <a:sym typeface="Wingdings" pitchFamily="2" charset="2"/>
              </a:rPr>
              <a:t>π</a:t>
            </a:r>
            <a:r>
              <a:rPr kumimoji="1" lang="de-DE" sz="2000" baseline="30000" smtClean="0">
                <a:solidFill>
                  <a:srgbClr val="CC0000"/>
                </a:solidFill>
                <a:latin typeface="VerdanaEqn" pitchFamily="34" charset="0"/>
                <a:sym typeface="Wingdings" pitchFamily="2" charset="2"/>
              </a:rPr>
              <a:t>-</a:t>
            </a:r>
            <a:endParaRPr kumimoji="1" lang="en-US" sz="2000" baseline="30000" smtClean="0">
              <a:solidFill>
                <a:srgbClr val="CC0000"/>
              </a:solidFill>
              <a:latin typeface="VerdanaEqn" pitchFamily="34" charset="0"/>
              <a:sym typeface="Wingdings" pitchFamily="2" charset="2"/>
            </a:endParaRPr>
          </a:p>
          <a:p>
            <a:pPr algn="l" eaLnBrk="1" hangingPunct="1">
              <a:spcBef>
                <a:spcPts val="900"/>
              </a:spcBef>
            </a:pPr>
            <a:endParaRPr lang="en-US" sz="1700" smtClean="0">
              <a:sym typeface="Wingdings" pitchFamily="2" charset="2"/>
            </a:endParaRPr>
          </a:p>
          <a:p>
            <a:pPr algn="l" eaLnBrk="1" hangingPunct="1">
              <a:spcBef>
                <a:spcPts val="900"/>
              </a:spcBef>
            </a:pPr>
            <a:endParaRPr lang="en-US" sz="1700" smtClean="0">
              <a:sym typeface="Wingdings" pitchFamily="2" charset="2"/>
            </a:endParaRPr>
          </a:p>
          <a:p>
            <a:pPr algn="l" eaLnBrk="1" hangingPunct="1">
              <a:spcBef>
                <a:spcPts val="900"/>
              </a:spcBef>
            </a:pPr>
            <a:endParaRPr lang="en-US" sz="1700" smtClean="0">
              <a:sym typeface="Wingdings" pitchFamily="2" charset="2"/>
            </a:endParaRPr>
          </a:p>
          <a:p>
            <a:pPr algn="l" eaLnBrk="1" hangingPunct="1">
              <a:spcBef>
                <a:spcPts val="900"/>
              </a:spcBef>
            </a:pPr>
            <a:endParaRPr lang="en-US" sz="1700" smtClean="0">
              <a:sym typeface="Wingdings" pitchFamily="2" charset="2"/>
            </a:endParaRPr>
          </a:p>
          <a:p>
            <a:pPr algn="l" eaLnBrk="1" hangingPunct="1">
              <a:spcBef>
                <a:spcPts val="900"/>
              </a:spcBef>
            </a:pPr>
            <a:endParaRPr lang="en-US" sz="1700" smtClean="0">
              <a:sym typeface="Wingdings" pitchFamily="2" charset="2"/>
            </a:endParaRPr>
          </a:p>
          <a:p>
            <a:pPr algn="l" eaLnBrk="1" hangingPunct="1">
              <a:spcBef>
                <a:spcPts val="900"/>
              </a:spcBef>
            </a:pPr>
            <a:endParaRPr lang="en-US" sz="1700" smtClean="0">
              <a:sym typeface="Wingdings" pitchFamily="2" charset="2"/>
            </a:endParaRPr>
          </a:p>
          <a:p>
            <a:pPr algn="l" eaLnBrk="1" hangingPunct="1">
              <a:spcBef>
                <a:spcPts val="900"/>
              </a:spcBef>
            </a:pPr>
            <a:r>
              <a:rPr lang="en-US" sz="1700" smtClean="0">
                <a:sym typeface="Wingdings" pitchFamily="2" charset="2"/>
              </a:rPr>
              <a:t/>
            </a:r>
            <a:br>
              <a:rPr lang="en-US" sz="1700" smtClean="0">
                <a:sym typeface="Wingdings" pitchFamily="2" charset="2"/>
              </a:rPr>
            </a:br>
            <a:r>
              <a:rPr lang="en-US" sz="1700" smtClean="0">
                <a:sym typeface="Symbol" pitchFamily="18" charset="2"/>
              </a:rPr>
              <a:t> </a:t>
            </a:r>
            <a:r>
              <a:rPr lang="en-US" sz="1700" smtClean="0">
                <a:sym typeface="Wingdings" pitchFamily="2" charset="2"/>
              </a:rPr>
              <a:t>&lt;</a:t>
            </a:r>
          </a:p>
          <a:p>
            <a:pPr algn="l" eaLnBrk="1" hangingPunct="1">
              <a:spcBef>
                <a:spcPts val="900"/>
              </a:spcBef>
            </a:pPr>
            <a:endParaRPr lang="en-US" sz="1700" smtClean="0">
              <a:sym typeface="Wingdings" pitchFamily="2" charset="2"/>
            </a:endParaRPr>
          </a:p>
          <a:p>
            <a:pPr algn="l" eaLnBrk="1" hangingPunct="1">
              <a:spcBef>
                <a:spcPts val="900"/>
              </a:spcBef>
            </a:pPr>
            <a:endParaRPr lang="en-US" sz="1700" smtClean="0">
              <a:sym typeface="Wingdings" pitchFamily="2" charset="2"/>
            </a:endParaRPr>
          </a:p>
          <a:p>
            <a:pPr algn="l" eaLnBrk="1" hangingPunct="1">
              <a:spcBef>
                <a:spcPts val="900"/>
              </a:spcBef>
            </a:pPr>
            <a:endParaRPr lang="en-US" sz="1700" smtClean="0">
              <a:sym typeface="Wingdings" pitchFamily="2" charset="2"/>
            </a:endParaRPr>
          </a:p>
          <a:p>
            <a:pPr algn="l" eaLnBrk="1" hangingPunct="1">
              <a:lnSpc>
                <a:spcPct val="110000"/>
              </a:lnSpc>
              <a:spcBef>
                <a:spcPts val="1500"/>
              </a:spcBef>
            </a:pPr>
            <a:r>
              <a:rPr kumimoji="1" lang="en-US" sz="2000" smtClean="0">
                <a:solidFill>
                  <a:srgbClr val="CC0000"/>
                </a:solidFill>
                <a:latin typeface="VerdanaEqn" pitchFamily="34" charset="0"/>
                <a:sym typeface="Wingdings" pitchFamily="2" charset="2"/>
              </a:rPr>
              <a:t>  </a:t>
            </a:r>
            <a:r>
              <a:rPr kumimoji="1" lang="el-GR" sz="2000" smtClean="0">
                <a:solidFill>
                  <a:srgbClr val="CC0000"/>
                </a:solidFill>
                <a:latin typeface="VerdanaEqn" pitchFamily="34" charset="0"/>
                <a:sym typeface="Wingdings" pitchFamily="2" charset="2"/>
              </a:rPr>
              <a:t>ψ</a:t>
            </a:r>
            <a:r>
              <a:rPr kumimoji="1" lang="en-US" sz="2000" smtClean="0">
                <a:solidFill>
                  <a:srgbClr val="CC0000"/>
                </a:solidFill>
                <a:latin typeface="VerdanaEqn" pitchFamily="34" charset="0"/>
                <a:sym typeface="Wingdings" pitchFamily="2" charset="2"/>
              </a:rPr>
              <a:t>(2S) </a:t>
            </a:r>
            <a:r>
              <a:rPr kumimoji="1" lang="el-GR" sz="2000" smtClean="0">
                <a:solidFill>
                  <a:srgbClr val="CC0000"/>
                </a:solidFill>
                <a:latin typeface="VerdanaEqn" pitchFamily="34" charset="0"/>
                <a:sym typeface="Wingdings" pitchFamily="2" charset="2"/>
              </a:rPr>
              <a:t>π</a:t>
            </a:r>
            <a:r>
              <a:rPr kumimoji="1" lang="de-DE" sz="2000" baseline="30000" smtClean="0">
                <a:solidFill>
                  <a:srgbClr val="CC0000"/>
                </a:solidFill>
                <a:latin typeface="VerdanaEqn" pitchFamily="34" charset="0"/>
                <a:sym typeface="Wingdings" pitchFamily="2" charset="2"/>
              </a:rPr>
              <a:t>-</a:t>
            </a:r>
            <a:r>
              <a:rPr lang="en-US" sz="2000" smtClean="0">
                <a:solidFill>
                  <a:srgbClr val="CC0000"/>
                </a:solidFill>
                <a:sym typeface="Symbol" pitchFamily="18" charset="2"/>
              </a:rPr>
              <a:t>: </a:t>
            </a:r>
            <a:r>
              <a:rPr lang="en-US" sz="2000" smtClean="0">
                <a:solidFill>
                  <a:srgbClr val="CC0000"/>
                </a:solidFill>
                <a:sym typeface="Wingdings" pitchFamily="2" charset="2"/>
              </a:rPr>
              <a:t>2-3</a:t>
            </a:r>
            <a:r>
              <a:rPr lang="el-GR" sz="2000" smtClean="0">
                <a:solidFill>
                  <a:srgbClr val="CC0000"/>
                </a:solidFill>
                <a:cs typeface="Times New Roman" pitchFamily="18" charset="0"/>
              </a:rPr>
              <a:t>σ</a:t>
            </a:r>
            <a:r>
              <a:rPr lang="en-US" sz="2000" smtClean="0">
                <a:solidFill>
                  <a:srgbClr val="CC0000"/>
                </a:solidFill>
                <a:cs typeface="Times New Roman" pitchFamily="18" charset="0"/>
              </a:rPr>
              <a:t/>
            </a:r>
            <a:br>
              <a:rPr lang="en-US" sz="2000" smtClean="0">
                <a:solidFill>
                  <a:srgbClr val="CC0000"/>
                </a:solidFill>
                <a:cs typeface="Times New Roman" pitchFamily="18" charset="0"/>
              </a:rPr>
            </a:br>
            <a:r>
              <a:rPr lang="en-US" sz="2000" smtClean="0">
                <a:solidFill>
                  <a:srgbClr val="CC0000"/>
                </a:solidFill>
                <a:cs typeface="Times New Roman" pitchFamily="18" charset="0"/>
              </a:rPr>
              <a:t>  (J/</a:t>
            </a:r>
            <a:r>
              <a:rPr kumimoji="1" lang="el-GR" sz="2000" smtClean="0">
                <a:solidFill>
                  <a:srgbClr val="CC0000"/>
                </a:solidFill>
                <a:latin typeface="VerdanaEqn" pitchFamily="34" charset="0"/>
                <a:sym typeface="Wingdings" pitchFamily="2" charset="2"/>
              </a:rPr>
              <a:t>ψ</a:t>
            </a:r>
            <a:r>
              <a:rPr kumimoji="1" lang="en-US" sz="2000" smtClean="0">
                <a:solidFill>
                  <a:srgbClr val="CC0000"/>
                </a:solidFill>
                <a:latin typeface="VerdanaEqn" pitchFamily="34" charset="0"/>
                <a:sym typeface="Wingdings" pitchFamily="2" charset="2"/>
              </a:rPr>
              <a:t> </a:t>
            </a:r>
            <a:r>
              <a:rPr kumimoji="1" lang="el-GR" sz="2000" smtClean="0">
                <a:solidFill>
                  <a:srgbClr val="CC0000"/>
                </a:solidFill>
                <a:latin typeface="VerdanaEqn" pitchFamily="34" charset="0"/>
                <a:sym typeface="Wingdings" pitchFamily="2" charset="2"/>
              </a:rPr>
              <a:t>π</a:t>
            </a:r>
            <a:r>
              <a:rPr kumimoji="1" lang="de-DE" sz="2000" baseline="30000" smtClean="0">
                <a:solidFill>
                  <a:srgbClr val="CC0000"/>
                </a:solidFill>
                <a:latin typeface="VerdanaEqn" pitchFamily="34" charset="0"/>
                <a:sym typeface="Wingdings" pitchFamily="2" charset="2"/>
              </a:rPr>
              <a:t>-</a:t>
            </a:r>
            <a:r>
              <a:rPr lang="en-US" sz="2000" smtClean="0">
                <a:solidFill>
                  <a:srgbClr val="CC0000"/>
                </a:solidFill>
                <a:sym typeface="Symbol" pitchFamily="18" charset="2"/>
              </a:rPr>
              <a:t>: </a:t>
            </a:r>
            <a:r>
              <a:rPr lang="en-US" sz="2000" smtClean="0">
                <a:solidFill>
                  <a:srgbClr val="CC0000"/>
                </a:solidFill>
                <a:sym typeface="Wingdings" pitchFamily="2" charset="2"/>
              </a:rPr>
              <a:t>No signal)</a:t>
            </a:r>
          </a:p>
        </p:txBody>
      </p:sp>
      <p:sp>
        <p:nvSpPr>
          <p:cNvPr id="13" name="Rectangle 6"/>
          <p:cNvSpPr>
            <a:spLocks noChangeArrowheads="1"/>
          </p:cNvSpPr>
          <p:nvPr/>
        </p:nvSpPr>
        <p:spPr bwMode="auto">
          <a:xfrm>
            <a:off x="381000" y="1066800"/>
            <a:ext cx="2983509" cy="969496"/>
          </a:xfrm>
          <a:prstGeom prst="rect">
            <a:avLst/>
          </a:prstGeom>
          <a:noFill/>
          <a:ln w="12700" cap="sq">
            <a:noFill/>
            <a:miter lim="800000"/>
            <a:headEnd type="none" w="sm" len="sm"/>
            <a:tailEnd type="none" w="sm" len="sm"/>
          </a:ln>
        </p:spPr>
        <p:txBody>
          <a:bodyPr wrap="none">
            <a:spAutoFit/>
          </a:bodyPr>
          <a:lstStyle/>
          <a:p>
            <a:pPr algn="l">
              <a:lnSpc>
                <a:spcPct val="150000"/>
              </a:lnSpc>
            </a:pPr>
            <a:r>
              <a:rPr kumimoji="1" lang="en-US" sz="2000">
                <a:solidFill>
                  <a:srgbClr val="CC0000"/>
                </a:solidFill>
                <a:latin typeface="VerdanaEqn" pitchFamily="34" charset="0"/>
                <a:sym typeface="Wingdings" pitchFamily="2" charset="2"/>
              </a:rPr>
              <a:t>Z(4430</a:t>
            </a:r>
            <a:r>
              <a:rPr kumimoji="1" lang="en-US" sz="2000" smtClean="0">
                <a:solidFill>
                  <a:srgbClr val="CC0000"/>
                </a:solidFill>
                <a:latin typeface="VerdanaEqn" pitchFamily="34" charset="0"/>
                <a:sym typeface="Wingdings" pitchFamily="2" charset="2"/>
              </a:rPr>
              <a:t>)</a:t>
            </a:r>
            <a:r>
              <a:rPr lang="de-DE" sz="2000" baseline="30000" smtClean="0">
                <a:solidFill>
                  <a:srgbClr val="CC0000"/>
                </a:solidFill>
                <a:latin typeface="VerdanaEqn" pitchFamily="34" charset="0"/>
              </a:rPr>
              <a:t>-</a:t>
            </a:r>
            <a:r>
              <a:rPr kumimoji="1" lang="en-US" sz="2000" smtClean="0">
                <a:solidFill>
                  <a:srgbClr val="CC0000"/>
                </a:solidFill>
                <a:latin typeface="VerdanaEqn" pitchFamily="34" charset="0"/>
                <a:sym typeface="Wingdings" pitchFamily="2" charset="2"/>
              </a:rPr>
              <a:t> </a:t>
            </a:r>
            <a:r>
              <a:rPr lang="en-US" sz="2000">
                <a:solidFill>
                  <a:srgbClr val="CC0000"/>
                </a:solidFill>
                <a:sym typeface="Symbol" pitchFamily="18" charset="2"/>
              </a:rPr>
              <a:t></a:t>
            </a:r>
            <a:r>
              <a:rPr kumimoji="1" lang="en-US" sz="2000">
                <a:solidFill>
                  <a:srgbClr val="CC0000"/>
                </a:solidFill>
                <a:latin typeface="VerdanaEqn" pitchFamily="34" charset="0"/>
                <a:sym typeface="Wingdings" pitchFamily="2" charset="2"/>
              </a:rPr>
              <a:t> </a:t>
            </a:r>
            <a:r>
              <a:rPr kumimoji="1" lang="el-GR" sz="2000" smtClean="0">
                <a:solidFill>
                  <a:srgbClr val="CC0000"/>
                </a:solidFill>
                <a:latin typeface="VerdanaEqn" pitchFamily="34" charset="0"/>
                <a:sym typeface="Wingdings" pitchFamily="2" charset="2"/>
              </a:rPr>
              <a:t>ψ</a:t>
            </a:r>
            <a:r>
              <a:rPr kumimoji="1" lang="en-US" sz="2000" smtClean="0">
                <a:solidFill>
                  <a:srgbClr val="CC0000"/>
                </a:solidFill>
                <a:latin typeface="VerdanaEqn" pitchFamily="34" charset="0"/>
                <a:sym typeface="Wingdings" pitchFamily="2" charset="2"/>
              </a:rPr>
              <a:t>(2S) </a:t>
            </a:r>
            <a:r>
              <a:rPr kumimoji="1" lang="el-GR" sz="2000" smtClean="0">
                <a:solidFill>
                  <a:srgbClr val="CC0000"/>
                </a:solidFill>
                <a:latin typeface="VerdanaEqn" pitchFamily="34" charset="0"/>
                <a:sym typeface="Wingdings" pitchFamily="2" charset="2"/>
              </a:rPr>
              <a:t>π</a:t>
            </a:r>
            <a:r>
              <a:rPr kumimoji="1" lang="de-DE" sz="2000" baseline="30000" smtClean="0">
                <a:solidFill>
                  <a:srgbClr val="CC0000"/>
                </a:solidFill>
                <a:latin typeface="VerdanaEqn" pitchFamily="34" charset="0"/>
                <a:sym typeface="Wingdings" pitchFamily="2" charset="2"/>
              </a:rPr>
              <a:t>-</a:t>
            </a:r>
            <a:endParaRPr kumimoji="1" lang="en-US" sz="2000" baseline="30000">
              <a:solidFill>
                <a:srgbClr val="CC0000"/>
              </a:solidFill>
              <a:latin typeface="VerdanaEqn" pitchFamily="34" charset="0"/>
              <a:sym typeface="Wingdings" pitchFamily="2" charset="2"/>
            </a:endParaRPr>
          </a:p>
          <a:p>
            <a:pPr algn="l">
              <a:lnSpc>
                <a:spcPct val="150000"/>
              </a:lnSpc>
            </a:pPr>
            <a:r>
              <a:rPr kumimoji="1" lang="en-US" sz="1800">
                <a:latin typeface="VerdanaEqn" pitchFamily="34" charset="0"/>
              </a:rPr>
              <a:t>in </a:t>
            </a:r>
            <a:r>
              <a:rPr kumimoji="1" lang="en-US" sz="1800" smtClean="0">
                <a:latin typeface="VerdanaEqn" pitchFamily="34" charset="0"/>
              </a:rPr>
              <a:t>B-decays</a:t>
            </a:r>
            <a:endParaRPr kumimoji="1" lang="en-US" sz="1800">
              <a:latin typeface="VerdanaEqn" pitchFamily="34" charset="0"/>
              <a:sym typeface="Wingdings" pitchFamily="2" charset="2"/>
            </a:endParaRPr>
          </a:p>
        </p:txBody>
      </p:sp>
      <p:sp>
        <p:nvSpPr>
          <p:cNvPr id="14" name="Line 9"/>
          <p:cNvSpPr>
            <a:spLocks noChangeShapeType="1"/>
          </p:cNvSpPr>
          <p:nvPr/>
        </p:nvSpPr>
        <p:spPr bwMode="auto">
          <a:xfrm rot="5400000" flipV="1">
            <a:off x="4338968" y="2748391"/>
            <a:ext cx="0" cy="381000"/>
          </a:xfrm>
          <a:prstGeom prst="line">
            <a:avLst/>
          </a:prstGeom>
          <a:noFill/>
          <a:ln w="25400">
            <a:solidFill>
              <a:srgbClr val="A50021"/>
            </a:solidFill>
            <a:round/>
            <a:headEnd type="arrow" w="sm" len="med"/>
            <a:tailEnd/>
          </a:ln>
        </p:spPr>
        <p:txBody>
          <a:bodyPr/>
          <a:lstStyle/>
          <a:p>
            <a:endParaRPr lang="en-US"/>
          </a:p>
        </p:txBody>
      </p:sp>
      <p:sp>
        <p:nvSpPr>
          <p:cNvPr id="12" name="Rechteck 11"/>
          <p:cNvSpPr/>
          <p:nvPr/>
        </p:nvSpPr>
        <p:spPr>
          <a:xfrm>
            <a:off x="457200" y="4384611"/>
            <a:ext cx="3886200" cy="1254189"/>
          </a:xfrm>
          <a:prstGeom prst="rect">
            <a:avLst/>
          </a:prstGeom>
        </p:spPr>
        <p:txBody>
          <a:bodyPr wrap="square">
            <a:spAutoFit/>
          </a:bodyPr>
          <a:lstStyle/>
          <a:p>
            <a:pPr lvl="0" algn="l">
              <a:spcBef>
                <a:spcPts val="900"/>
              </a:spcBef>
            </a:pPr>
            <a:r>
              <a:rPr lang="en-US" sz="1700" smtClean="0">
                <a:solidFill>
                  <a:srgbClr val="000000"/>
                </a:solidFill>
                <a:sym typeface="Wingdings" pitchFamily="2" charset="2"/>
              </a:rPr>
              <a:t>First time charge exchange </a:t>
            </a:r>
            <a:br>
              <a:rPr lang="en-US" sz="1700" smtClean="0">
                <a:solidFill>
                  <a:srgbClr val="000000"/>
                </a:solidFill>
                <a:sym typeface="Wingdings" pitchFamily="2" charset="2"/>
              </a:rPr>
            </a:br>
            <a:r>
              <a:rPr lang="de-DE" sz="1700" smtClean="0">
                <a:solidFill>
                  <a:srgbClr val="000000"/>
                </a:solidFill>
                <a:sym typeface="Wingdings" pitchFamily="2" charset="2"/>
              </a:rPr>
              <a:t>B</a:t>
            </a:r>
            <a:r>
              <a:rPr kumimoji="1" lang="en-US" sz="1700" baseline="30000" smtClean="0">
                <a:solidFill>
                  <a:srgbClr val="000000"/>
                </a:solidFill>
                <a:latin typeface="VerdanaEqn" pitchFamily="34" charset="0"/>
              </a:rPr>
              <a:t>0</a:t>
            </a:r>
            <a:r>
              <a:rPr lang="de-DE" sz="1700" smtClean="0">
                <a:solidFill>
                  <a:srgbClr val="000000"/>
                </a:solidFill>
                <a:sym typeface="Wingdings" pitchFamily="2" charset="2"/>
              </a:rPr>
              <a:t> </a:t>
            </a:r>
            <a:r>
              <a:rPr lang="en-US" sz="1700" smtClean="0">
                <a:solidFill>
                  <a:srgbClr val="000000"/>
                </a:solidFill>
                <a:sym typeface="Symbol" pitchFamily="18" charset="2"/>
              </a:rPr>
              <a:t></a:t>
            </a:r>
            <a:r>
              <a:rPr lang="de-DE" sz="1700" smtClean="0">
                <a:solidFill>
                  <a:srgbClr val="000000"/>
                </a:solidFill>
                <a:sym typeface="Wingdings" pitchFamily="2" charset="2"/>
              </a:rPr>
              <a:t> K</a:t>
            </a:r>
            <a:r>
              <a:rPr kumimoji="1" lang="en-US" sz="1700" baseline="30000" smtClean="0">
                <a:solidFill>
                  <a:srgbClr val="000000"/>
                </a:solidFill>
                <a:latin typeface="VerdanaEqn" pitchFamily="34" charset="0"/>
              </a:rPr>
              <a:t>+ </a:t>
            </a:r>
            <a:r>
              <a:rPr kumimoji="1" lang="en-US" sz="1700" smtClean="0">
                <a:solidFill>
                  <a:srgbClr val="000000"/>
                </a:solidFill>
                <a:latin typeface="VerdanaEqn" pitchFamily="34" charset="0"/>
              </a:rPr>
              <a:t>Z</a:t>
            </a:r>
            <a:r>
              <a:rPr kumimoji="1" lang="en-US" sz="1700" baseline="30000" smtClean="0">
                <a:solidFill>
                  <a:srgbClr val="000000"/>
                </a:solidFill>
                <a:latin typeface="VerdanaEqn" pitchFamily="34" charset="0"/>
              </a:rPr>
              <a:t>-</a:t>
            </a:r>
          </a:p>
          <a:p>
            <a:pPr algn="l">
              <a:spcBef>
                <a:spcPts val="900"/>
              </a:spcBef>
            </a:pPr>
            <a:r>
              <a:rPr kumimoji="1" lang="en-US" sz="1700" smtClean="0">
                <a:solidFill>
                  <a:srgbClr val="000000"/>
                </a:solidFill>
                <a:latin typeface="VerdanaEqn" pitchFamily="34" charset="0"/>
                <a:sym typeface="Wingdings" pitchFamily="2" charset="2"/>
              </a:rPr>
              <a:t>Significance</a:t>
            </a:r>
            <a:r>
              <a:rPr lang="de-DE" sz="1700" smtClean="0">
                <a:solidFill>
                  <a:srgbClr val="000000"/>
                </a:solidFill>
                <a:sym typeface="Wingdings" pitchFamily="2" charset="2"/>
              </a:rPr>
              <a:t/>
            </a:r>
            <a:br>
              <a:rPr lang="de-DE" sz="1700" smtClean="0">
                <a:solidFill>
                  <a:srgbClr val="000000"/>
                </a:solidFill>
                <a:sym typeface="Wingdings" pitchFamily="2" charset="2"/>
              </a:rPr>
            </a:br>
            <a:r>
              <a:rPr lang="en-US" sz="1700" smtClean="0">
                <a:solidFill>
                  <a:srgbClr val="000000"/>
                </a:solidFill>
                <a:sym typeface="Symbol" pitchFamily="18" charset="2"/>
              </a:rPr>
              <a:t> </a:t>
            </a:r>
            <a:r>
              <a:rPr lang="en-US" sz="1700" smtClean="0">
                <a:solidFill>
                  <a:srgbClr val="000000"/>
                </a:solidFill>
                <a:sym typeface="Wingdings" pitchFamily="2" charset="2"/>
              </a:rPr>
              <a:t> 6.5</a:t>
            </a:r>
            <a:r>
              <a:rPr lang="el-GR" sz="1700" smtClean="0">
                <a:solidFill>
                  <a:srgbClr val="000000"/>
                </a:solidFill>
                <a:cs typeface="Times New Roman" pitchFamily="18" charset="0"/>
              </a:rPr>
              <a:t>σ</a:t>
            </a:r>
            <a:endParaRPr lang="en-US" sz="1700" smtClean="0">
              <a:solidFill>
                <a:srgbClr val="000000"/>
              </a:solidFill>
              <a:cs typeface="Times New Roman" pitchFamily="18" charset="0"/>
            </a:endParaRPr>
          </a:p>
        </p:txBody>
      </p:sp>
      <p:sp>
        <p:nvSpPr>
          <p:cNvPr id="16" name="Text Box 1055"/>
          <p:cNvSpPr txBox="1">
            <a:spLocks noChangeArrowheads="1"/>
          </p:cNvSpPr>
          <p:nvPr/>
        </p:nvSpPr>
        <p:spPr bwMode="auto">
          <a:xfrm>
            <a:off x="5004026" y="838200"/>
            <a:ext cx="1258888" cy="466794"/>
          </a:xfrm>
          <a:prstGeom prst="rect">
            <a:avLst/>
          </a:prstGeom>
          <a:solidFill>
            <a:srgbClr val="01ED39"/>
          </a:solidFill>
          <a:ln w="9525">
            <a:noFill/>
            <a:miter lim="800000"/>
            <a:headEnd/>
            <a:tailEnd/>
          </a:ln>
          <a:effectLst/>
        </p:spPr>
        <p:txBody>
          <a:bodyPr wrap="square">
            <a:spAutoFit/>
          </a:bodyPr>
          <a:lstStyle/>
          <a:p>
            <a:pPr algn="ctr">
              <a:spcBef>
                <a:spcPts val="400"/>
              </a:spcBef>
            </a:pPr>
            <a:r>
              <a:rPr lang="de-DE" sz="1200" i="1" smtClean="0"/>
              <a:t>BaBar</a:t>
            </a:r>
          </a:p>
          <a:p>
            <a:pPr algn="ctr">
              <a:spcBef>
                <a:spcPts val="400"/>
              </a:spcBef>
            </a:pPr>
            <a:r>
              <a:rPr lang="en-US" sz="900" i="1" smtClean="0"/>
              <a:t>PRD 79,112001</a:t>
            </a:r>
            <a:endParaRPr lang="de-DE" sz="900" i="1" baseline="30000"/>
          </a:p>
        </p:txBody>
      </p:sp>
      <p:pic>
        <p:nvPicPr>
          <p:cNvPr id="17" name="Picture 7" descr="fits_BABAR"/>
          <p:cNvPicPr>
            <a:picLocks noChangeAspect="1" noChangeArrowheads="1"/>
          </p:cNvPicPr>
          <p:nvPr/>
        </p:nvPicPr>
        <p:blipFill>
          <a:blip r:embed="rId4" cstate="print"/>
          <a:srcRect l="50460" b="440"/>
          <a:stretch>
            <a:fillRect/>
          </a:stretch>
        </p:blipFill>
        <p:spPr bwMode="auto">
          <a:xfrm>
            <a:off x="4572000" y="1732124"/>
            <a:ext cx="3291114" cy="3982876"/>
          </a:xfrm>
          <a:prstGeom prst="rect">
            <a:avLst/>
          </a:prstGeom>
          <a:noFill/>
          <a:ln w="9525">
            <a:noFill/>
            <a:miter lim="800000"/>
            <a:headEnd/>
            <a:tailEnd/>
          </a:ln>
        </p:spPr>
      </p:pic>
      <p:sp>
        <p:nvSpPr>
          <p:cNvPr id="18" name="Text Box 15"/>
          <p:cNvSpPr txBox="1">
            <a:spLocks noChangeArrowheads="1"/>
          </p:cNvSpPr>
          <p:nvPr/>
        </p:nvSpPr>
        <p:spPr bwMode="auto">
          <a:xfrm>
            <a:off x="7391400" y="1901270"/>
            <a:ext cx="1645920" cy="752514"/>
          </a:xfrm>
          <a:prstGeom prst="rect">
            <a:avLst/>
          </a:prstGeom>
          <a:solidFill>
            <a:srgbClr val="DDDDDD"/>
          </a:solidFill>
          <a:ln w="28575">
            <a:solidFill>
              <a:srgbClr val="CC0000"/>
            </a:solidFill>
            <a:miter lim="800000"/>
            <a:headEnd/>
            <a:tailEnd/>
          </a:ln>
        </p:spPr>
        <p:txBody>
          <a:bodyPr wrap="none">
            <a:spAutoFit/>
          </a:bodyPr>
          <a:lstStyle/>
          <a:p>
            <a:pPr algn="l">
              <a:lnSpc>
                <a:spcPct val="110000"/>
              </a:lnSpc>
              <a:tabLst>
                <a:tab pos="231775" algn="l"/>
              </a:tabLst>
            </a:pPr>
            <a:r>
              <a:rPr lang="en-US" sz="1300" smtClean="0"/>
              <a:t>m	= 4476</a:t>
            </a:r>
            <a:r>
              <a:rPr lang="en-US" sz="1300" smtClean="0">
                <a:cs typeface="Times New Roman" pitchFamily="18" charset="0"/>
              </a:rPr>
              <a:t>±8 MeV </a:t>
            </a:r>
            <a:endParaRPr lang="en-US" sz="1300">
              <a:cs typeface="Times New Roman" pitchFamily="18" charset="0"/>
            </a:endParaRPr>
          </a:p>
          <a:p>
            <a:pPr algn="l">
              <a:lnSpc>
                <a:spcPct val="110000"/>
              </a:lnSpc>
              <a:tabLst>
                <a:tab pos="231775" algn="l"/>
              </a:tabLst>
            </a:pPr>
            <a:r>
              <a:rPr lang="el-GR" sz="1300" smtClean="0">
                <a:cs typeface="Times New Roman" pitchFamily="18" charset="0"/>
              </a:rPr>
              <a:t>Γ</a:t>
            </a:r>
            <a:r>
              <a:rPr lang="en-US" sz="1300" smtClean="0">
                <a:cs typeface="Times New Roman" pitchFamily="18" charset="0"/>
              </a:rPr>
              <a:t> 	= 32±16 MeV</a:t>
            </a:r>
            <a:endParaRPr lang="en-US" sz="1300">
              <a:cs typeface="Times New Roman" pitchFamily="18" charset="0"/>
            </a:endParaRPr>
          </a:p>
          <a:p>
            <a:pPr algn="l">
              <a:lnSpc>
                <a:spcPct val="110000"/>
              </a:lnSpc>
              <a:tabLst>
                <a:tab pos="231775" algn="l"/>
              </a:tabLst>
            </a:pPr>
            <a:r>
              <a:rPr lang="en-US" sz="1300">
                <a:cs typeface="Times New Roman" pitchFamily="18" charset="0"/>
              </a:rPr>
              <a:t>2.7</a:t>
            </a:r>
            <a:r>
              <a:rPr lang="el-GR" sz="1300">
                <a:cs typeface="Times New Roman" pitchFamily="18" charset="0"/>
              </a:rPr>
              <a:t>σ</a:t>
            </a:r>
          </a:p>
        </p:txBody>
      </p:sp>
      <p:sp>
        <p:nvSpPr>
          <p:cNvPr id="19" name="Text Box 16"/>
          <p:cNvSpPr txBox="1">
            <a:spLocks noChangeArrowheads="1"/>
          </p:cNvSpPr>
          <p:nvPr/>
        </p:nvSpPr>
        <p:spPr bwMode="auto">
          <a:xfrm>
            <a:off x="7391400" y="3277898"/>
            <a:ext cx="1645920" cy="752514"/>
          </a:xfrm>
          <a:prstGeom prst="rect">
            <a:avLst/>
          </a:prstGeom>
          <a:solidFill>
            <a:srgbClr val="DDDDDD"/>
          </a:solidFill>
          <a:ln w="28575">
            <a:solidFill>
              <a:srgbClr val="CC0000"/>
            </a:solidFill>
            <a:miter lim="800000"/>
            <a:headEnd/>
            <a:tailEnd/>
          </a:ln>
        </p:spPr>
        <p:txBody>
          <a:bodyPr wrap="none">
            <a:spAutoFit/>
          </a:bodyPr>
          <a:lstStyle/>
          <a:p>
            <a:pPr algn="l">
              <a:lnSpc>
                <a:spcPct val="110000"/>
              </a:lnSpc>
              <a:tabLst>
                <a:tab pos="231775" algn="l"/>
              </a:tabLst>
            </a:pPr>
            <a:r>
              <a:rPr lang="en-US" sz="1300" smtClean="0"/>
              <a:t>m	= 4483</a:t>
            </a:r>
            <a:r>
              <a:rPr lang="en-US" sz="1300" smtClean="0">
                <a:cs typeface="Times New Roman" pitchFamily="18" charset="0"/>
              </a:rPr>
              <a:t>±3 MeV </a:t>
            </a:r>
            <a:endParaRPr lang="en-US" sz="1300">
              <a:cs typeface="Times New Roman" pitchFamily="18" charset="0"/>
            </a:endParaRPr>
          </a:p>
          <a:p>
            <a:pPr algn="l">
              <a:lnSpc>
                <a:spcPct val="110000"/>
              </a:lnSpc>
              <a:tabLst>
                <a:tab pos="231775" algn="l"/>
              </a:tabLst>
            </a:pPr>
            <a:r>
              <a:rPr lang="el-GR" sz="1300" smtClean="0">
                <a:cs typeface="Times New Roman" pitchFamily="18" charset="0"/>
              </a:rPr>
              <a:t>Γ</a:t>
            </a:r>
            <a:r>
              <a:rPr lang="en-US" sz="1300" smtClean="0">
                <a:cs typeface="Times New Roman" pitchFamily="18" charset="0"/>
              </a:rPr>
              <a:t>	= 17±12 MeV</a:t>
            </a:r>
            <a:endParaRPr lang="en-US" sz="1300">
              <a:cs typeface="Times New Roman" pitchFamily="18" charset="0"/>
            </a:endParaRPr>
          </a:p>
          <a:p>
            <a:pPr algn="l">
              <a:lnSpc>
                <a:spcPct val="110000"/>
              </a:lnSpc>
              <a:tabLst>
                <a:tab pos="231775" algn="l"/>
              </a:tabLst>
            </a:pPr>
            <a:r>
              <a:rPr lang="en-US" sz="1300">
                <a:cs typeface="Times New Roman" pitchFamily="18" charset="0"/>
              </a:rPr>
              <a:t>2.5</a:t>
            </a:r>
            <a:r>
              <a:rPr lang="el-GR" sz="1300">
                <a:cs typeface="Times New Roman" pitchFamily="18" charset="0"/>
              </a:rPr>
              <a:t>σ</a:t>
            </a:r>
          </a:p>
        </p:txBody>
      </p:sp>
      <p:sp>
        <p:nvSpPr>
          <p:cNvPr id="20" name="Text Box 17"/>
          <p:cNvSpPr txBox="1">
            <a:spLocks noChangeArrowheads="1"/>
          </p:cNvSpPr>
          <p:nvPr/>
        </p:nvSpPr>
        <p:spPr bwMode="auto">
          <a:xfrm>
            <a:off x="7391400" y="4568270"/>
            <a:ext cx="1645920" cy="752514"/>
          </a:xfrm>
          <a:prstGeom prst="rect">
            <a:avLst/>
          </a:prstGeom>
          <a:solidFill>
            <a:srgbClr val="DDDDDD"/>
          </a:solidFill>
          <a:ln w="28575">
            <a:solidFill>
              <a:srgbClr val="CC0000"/>
            </a:solidFill>
            <a:miter lim="800000"/>
            <a:headEnd/>
            <a:tailEnd/>
          </a:ln>
        </p:spPr>
        <p:txBody>
          <a:bodyPr wrap="none">
            <a:spAutoFit/>
          </a:bodyPr>
          <a:lstStyle/>
          <a:p>
            <a:pPr algn="l">
              <a:lnSpc>
                <a:spcPct val="110000"/>
              </a:lnSpc>
              <a:tabLst>
                <a:tab pos="231775" algn="l"/>
              </a:tabLst>
            </a:pPr>
            <a:r>
              <a:rPr lang="en-US" sz="1300" smtClean="0"/>
              <a:t>m	= 4439</a:t>
            </a:r>
            <a:r>
              <a:rPr lang="en-US" sz="1300" smtClean="0">
                <a:cs typeface="Times New Roman" pitchFamily="18" charset="0"/>
              </a:rPr>
              <a:t>±8 MeV </a:t>
            </a:r>
            <a:endParaRPr lang="en-US" sz="1300">
              <a:cs typeface="Times New Roman" pitchFamily="18" charset="0"/>
            </a:endParaRPr>
          </a:p>
          <a:p>
            <a:pPr algn="l">
              <a:lnSpc>
                <a:spcPct val="110000"/>
              </a:lnSpc>
              <a:tabLst>
                <a:tab pos="231775" algn="l"/>
              </a:tabLst>
            </a:pPr>
            <a:r>
              <a:rPr lang="el-GR" sz="1300" smtClean="0">
                <a:cs typeface="Times New Roman" pitchFamily="18" charset="0"/>
              </a:rPr>
              <a:t>Γ</a:t>
            </a:r>
            <a:r>
              <a:rPr lang="en-US" sz="1300" smtClean="0">
                <a:cs typeface="Times New Roman" pitchFamily="18" charset="0"/>
              </a:rPr>
              <a:t>	= 41±33 MeV</a:t>
            </a:r>
            <a:endParaRPr lang="en-US" sz="1300">
              <a:cs typeface="Times New Roman" pitchFamily="18" charset="0"/>
            </a:endParaRPr>
          </a:p>
          <a:p>
            <a:pPr algn="l">
              <a:lnSpc>
                <a:spcPct val="110000"/>
              </a:lnSpc>
              <a:tabLst>
                <a:tab pos="231775" algn="l"/>
              </a:tabLst>
            </a:pPr>
            <a:r>
              <a:rPr lang="en-US" sz="1300">
                <a:cs typeface="Times New Roman" pitchFamily="18" charset="0"/>
              </a:rPr>
              <a:t>1.9</a:t>
            </a:r>
            <a:r>
              <a:rPr lang="el-GR" sz="1300">
                <a:cs typeface="Times New Roman" pitchFamily="18" charset="0"/>
              </a:rPr>
              <a:t>σ</a:t>
            </a:r>
          </a:p>
        </p:txBody>
      </p:sp>
      <p:grpSp>
        <p:nvGrpSpPr>
          <p:cNvPr id="3" name="Gruppieren 22"/>
          <p:cNvGrpSpPr/>
          <p:nvPr/>
        </p:nvGrpSpPr>
        <p:grpSpPr>
          <a:xfrm>
            <a:off x="395514" y="5671458"/>
            <a:ext cx="3749040" cy="829991"/>
            <a:chOff x="395514" y="5723209"/>
            <a:chExt cx="3749040" cy="829991"/>
          </a:xfrm>
        </p:grpSpPr>
        <p:sp>
          <p:nvSpPr>
            <p:cNvPr id="25" name="Rechteck 24"/>
            <p:cNvSpPr/>
            <p:nvPr/>
          </p:nvSpPr>
          <p:spPr>
            <a:xfrm>
              <a:off x="395514" y="5723209"/>
              <a:ext cx="3749040" cy="739626"/>
            </a:xfrm>
            <a:prstGeom prst="rect">
              <a:avLst/>
            </a:prstGeom>
            <a:solidFill>
              <a:srgbClr val="DDDDDD"/>
            </a:solidFill>
          </p:spPr>
          <p:txBody>
            <a:bodyPr wrap="square">
              <a:spAutoFit/>
            </a:bodyPr>
            <a:lstStyle/>
            <a:p>
              <a:pPr lvl="0" algn="l">
                <a:lnSpc>
                  <a:spcPct val="110000"/>
                </a:lnSpc>
                <a:spcBef>
                  <a:spcPts val="900"/>
                </a:spcBef>
              </a:pPr>
              <a:r>
                <a:rPr lang="en-US" sz="2000" smtClean="0">
                  <a:solidFill>
                    <a:srgbClr val="CC0000"/>
                  </a:solidFill>
                  <a:sym typeface="Wingdings" pitchFamily="2" charset="2"/>
                </a:rPr>
                <a:t>Dalitz plot analysis by Belle</a:t>
              </a:r>
              <a:br>
                <a:rPr lang="en-US" sz="2000" smtClean="0">
                  <a:solidFill>
                    <a:srgbClr val="CC0000"/>
                  </a:solidFill>
                  <a:sym typeface="Wingdings" pitchFamily="2" charset="2"/>
                </a:rPr>
              </a:br>
              <a:r>
                <a:rPr lang="en-US" sz="2000" smtClean="0">
                  <a:solidFill>
                    <a:srgbClr val="CC0000"/>
                  </a:solidFill>
                  <a:sym typeface="Symbol" pitchFamily="18" charset="2"/>
                </a:rPr>
                <a:t></a:t>
              </a:r>
              <a:r>
                <a:rPr lang="en-US" sz="2000" smtClean="0">
                  <a:solidFill>
                    <a:srgbClr val="CC0000"/>
                  </a:solidFill>
                  <a:sym typeface="Wingdings" pitchFamily="2" charset="2"/>
                </a:rPr>
                <a:t> 6.4</a:t>
              </a:r>
              <a:r>
                <a:rPr lang="el-GR" sz="2000" smtClean="0">
                  <a:solidFill>
                    <a:srgbClr val="CC0000"/>
                  </a:solidFill>
                  <a:cs typeface="Times New Roman" pitchFamily="18" charset="0"/>
                </a:rPr>
                <a:t>σ</a:t>
              </a:r>
              <a:endParaRPr lang="en-US" sz="2000" smtClean="0">
                <a:solidFill>
                  <a:srgbClr val="CC0000"/>
                </a:solidFill>
                <a:sym typeface="Wingdings" pitchFamily="2" charset="2"/>
              </a:endParaRPr>
            </a:p>
          </p:txBody>
        </p:sp>
        <p:sp>
          <p:nvSpPr>
            <p:cNvPr id="26" name="Text Box 1055"/>
            <p:cNvSpPr txBox="1">
              <a:spLocks noChangeArrowheads="1"/>
            </p:cNvSpPr>
            <p:nvPr/>
          </p:nvSpPr>
          <p:spPr bwMode="auto">
            <a:xfrm>
              <a:off x="2743200" y="6086406"/>
              <a:ext cx="1258888" cy="466794"/>
            </a:xfrm>
            <a:prstGeom prst="rect">
              <a:avLst/>
            </a:prstGeom>
            <a:solidFill>
              <a:srgbClr val="99CCFF"/>
            </a:solidFill>
            <a:ln w="9525">
              <a:noFill/>
              <a:miter lim="800000"/>
              <a:headEnd/>
              <a:tailEnd/>
            </a:ln>
            <a:effectLst/>
          </p:spPr>
          <p:txBody>
            <a:bodyPr wrap="square">
              <a:spAutoFit/>
            </a:bodyPr>
            <a:lstStyle/>
            <a:p>
              <a:pPr algn="ctr">
                <a:spcBef>
                  <a:spcPts val="400"/>
                </a:spcBef>
              </a:pPr>
              <a:r>
                <a:rPr lang="de-DE" sz="1200" i="1" smtClean="0"/>
                <a:t>Belle</a:t>
              </a:r>
            </a:p>
            <a:p>
              <a:pPr algn="ctr">
                <a:spcBef>
                  <a:spcPts val="400"/>
                </a:spcBef>
              </a:pPr>
              <a:r>
                <a:rPr lang="en-US" sz="900" i="1" smtClean="0"/>
                <a:t>PRD 80,031104</a:t>
              </a:r>
              <a:endParaRPr lang="de-DE" sz="900" i="1" baseline="30000"/>
            </a:p>
          </p:txBody>
        </p:sp>
      </p:grpSp>
      <p:sp>
        <p:nvSpPr>
          <p:cNvPr id="21" name="Textfeld 20"/>
          <p:cNvSpPr txBox="1"/>
          <p:nvPr/>
        </p:nvSpPr>
        <p:spPr>
          <a:xfrm>
            <a:off x="5551716" y="5562600"/>
            <a:ext cx="2362200" cy="276999"/>
          </a:xfrm>
          <a:prstGeom prst="rect">
            <a:avLst/>
          </a:prstGeom>
          <a:solidFill>
            <a:schemeClr val="bg1"/>
          </a:solidFill>
        </p:spPr>
        <p:txBody>
          <a:bodyPr wrap="square" rtlCol="0">
            <a:spAutoFit/>
          </a:bodyPr>
          <a:lstStyle/>
          <a:p>
            <a:r>
              <a:rPr lang="en-US" sz="1200" smtClean="0"/>
              <a:t>m(</a:t>
            </a:r>
            <a:r>
              <a:rPr kumimoji="1" lang="el-GR" sz="1200" smtClean="0">
                <a:latin typeface="VerdanaEqn" pitchFamily="34" charset="0"/>
                <a:sym typeface="Wingdings" pitchFamily="2" charset="2"/>
              </a:rPr>
              <a:t>ψ</a:t>
            </a:r>
            <a:r>
              <a:rPr kumimoji="1" lang="en-US" sz="1200" smtClean="0">
                <a:latin typeface="VerdanaEqn" pitchFamily="34" charset="0"/>
                <a:sym typeface="Wingdings" pitchFamily="2" charset="2"/>
              </a:rPr>
              <a:t>(2S)</a:t>
            </a:r>
            <a:r>
              <a:rPr kumimoji="1" lang="el-GR" sz="1200" smtClean="0">
                <a:latin typeface="VerdanaEqn" pitchFamily="34" charset="0"/>
                <a:sym typeface="Wingdings" pitchFamily="2" charset="2"/>
              </a:rPr>
              <a:t>π</a:t>
            </a:r>
            <a:r>
              <a:rPr kumimoji="1" lang="de-DE" sz="1200" baseline="30000" smtClean="0">
                <a:latin typeface="VerdanaEqn" pitchFamily="34" charset="0"/>
                <a:sym typeface="Wingdings" pitchFamily="2" charset="2"/>
              </a:rPr>
              <a:t>-</a:t>
            </a:r>
            <a:r>
              <a:rPr kumimoji="1" lang="en-US" sz="1200" smtClean="0">
                <a:latin typeface="VerdanaEqn" pitchFamily="34" charset="0"/>
                <a:sym typeface="Wingdings" pitchFamily="2" charset="2"/>
              </a:rPr>
              <a:t>) GeV/c</a:t>
            </a:r>
            <a:r>
              <a:rPr kumimoji="1" lang="en-US" sz="1200" baseline="30000" smtClean="0">
                <a:latin typeface="VerdanaEqn" pitchFamily="34" charset="0"/>
                <a:sym typeface="Wingdings" pitchFamily="2" charset="2"/>
              </a:rPr>
              <a:t>2</a:t>
            </a:r>
            <a:endParaRPr lang="en-US" sz="1200" baseline="30000" smtClean="0"/>
          </a:p>
        </p:txBody>
      </p:sp>
      <p:sp>
        <p:nvSpPr>
          <p:cNvPr id="22" name="Textfeld 21"/>
          <p:cNvSpPr txBox="1"/>
          <p:nvPr/>
        </p:nvSpPr>
        <p:spPr>
          <a:xfrm>
            <a:off x="372136" y="4146699"/>
            <a:ext cx="1905000" cy="230832"/>
          </a:xfrm>
          <a:prstGeom prst="rect">
            <a:avLst/>
          </a:prstGeom>
          <a:solidFill>
            <a:schemeClr val="bg1"/>
          </a:solidFill>
        </p:spPr>
        <p:txBody>
          <a:bodyPr wrap="square" tIns="0" rtlCol="0">
            <a:spAutoFit/>
          </a:bodyPr>
          <a:lstStyle/>
          <a:p>
            <a:r>
              <a:rPr lang="en-US" sz="1200" smtClean="0"/>
              <a:t>m(</a:t>
            </a:r>
            <a:r>
              <a:rPr kumimoji="1" lang="el-GR" sz="1200" smtClean="0">
                <a:latin typeface="VerdanaEqn" pitchFamily="34" charset="0"/>
                <a:sym typeface="Wingdings" pitchFamily="2" charset="2"/>
              </a:rPr>
              <a:t>ψ</a:t>
            </a:r>
            <a:r>
              <a:rPr kumimoji="1" lang="en-US" sz="1200" smtClean="0">
                <a:latin typeface="VerdanaEqn" pitchFamily="34" charset="0"/>
                <a:sym typeface="Wingdings" pitchFamily="2" charset="2"/>
              </a:rPr>
              <a:t>(2S)</a:t>
            </a:r>
            <a:r>
              <a:rPr kumimoji="1" lang="el-GR" sz="1200" smtClean="0">
                <a:latin typeface="VerdanaEqn" pitchFamily="34" charset="0"/>
                <a:sym typeface="Wingdings" pitchFamily="2" charset="2"/>
              </a:rPr>
              <a:t>π</a:t>
            </a:r>
            <a:r>
              <a:rPr kumimoji="1" lang="de-DE" sz="1200" baseline="30000" smtClean="0">
                <a:latin typeface="VerdanaEqn" pitchFamily="34" charset="0"/>
                <a:sym typeface="Wingdings" pitchFamily="2" charset="2"/>
              </a:rPr>
              <a:t>-</a:t>
            </a:r>
            <a:r>
              <a:rPr kumimoji="1" lang="en-US" sz="1200" smtClean="0">
                <a:latin typeface="VerdanaEqn" pitchFamily="34" charset="0"/>
                <a:sym typeface="Wingdings" pitchFamily="2" charset="2"/>
              </a:rPr>
              <a:t>) GeV/c</a:t>
            </a:r>
            <a:r>
              <a:rPr kumimoji="1" lang="en-US" sz="1200" baseline="30000" smtClean="0">
                <a:latin typeface="VerdanaEqn" pitchFamily="34" charset="0"/>
                <a:sym typeface="Wingdings" pitchFamily="2" charset="2"/>
              </a:rPr>
              <a:t>2</a:t>
            </a:r>
            <a:endParaRPr lang="en-US" sz="1200" baseline="30000" smtClean="0"/>
          </a:p>
        </p:txBody>
      </p:sp>
      <p:sp>
        <p:nvSpPr>
          <p:cNvPr id="24" name="Textfeld 23"/>
          <p:cNvSpPr txBox="1"/>
          <p:nvPr/>
        </p:nvSpPr>
        <p:spPr>
          <a:xfrm rot="16200000">
            <a:off x="1432795" y="3199285"/>
            <a:ext cx="1752599" cy="230832"/>
          </a:xfrm>
          <a:prstGeom prst="rect">
            <a:avLst/>
          </a:prstGeom>
          <a:solidFill>
            <a:schemeClr val="bg1"/>
          </a:solidFill>
        </p:spPr>
        <p:txBody>
          <a:bodyPr wrap="square" tIns="0" rtlCol="0">
            <a:spAutoFit/>
          </a:bodyPr>
          <a:lstStyle/>
          <a:p>
            <a:r>
              <a:rPr lang="en-US" sz="1200" smtClean="0"/>
              <a:t>m(</a:t>
            </a:r>
            <a:r>
              <a:rPr kumimoji="1" lang="el-GR" sz="1200" smtClean="0">
                <a:latin typeface="VerdanaEqn" pitchFamily="34" charset="0"/>
                <a:sym typeface="Wingdings" pitchFamily="2" charset="2"/>
              </a:rPr>
              <a:t>ψ</a:t>
            </a:r>
            <a:r>
              <a:rPr kumimoji="1" lang="en-US" sz="1200" smtClean="0">
                <a:latin typeface="VerdanaEqn" pitchFamily="34" charset="0"/>
                <a:sym typeface="Wingdings" pitchFamily="2" charset="2"/>
              </a:rPr>
              <a:t>(2S)</a:t>
            </a:r>
            <a:r>
              <a:rPr kumimoji="1" lang="el-GR" sz="1200" smtClean="0">
                <a:latin typeface="VerdanaEqn" pitchFamily="34" charset="0"/>
                <a:sym typeface="Wingdings" pitchFamily="2" charset="2"/>
              </a:rPr>
              <a:t>π</a:t>
            </a:r>
            <a:r>
              <a:rPr kumimoji="1" lang="de-DE" sz="1200" baseline="30000" smtClean="0">
                <a:latin typeface="VerdanaEqn" pitchFamily="34" charset="0"/>
                <a:sym typeface="Wingdings" pitchFamily="2" charset="2"/>
              </a:rPr>
              <a:t>-</a:t>
            </a:r>
            <a:r>
              <a:rPr kumimoji="1" lang="en-US" sz="1200" smtClean="0">
                <a:latin typeface="VerdanaEqn" pitchFamily="34" charset="0"/>
                <a:sym typeface="Wingdings" pitchFamily="2" charset="2"/>
              </a:rPr>
              <a:t>) GeV/c</a:t>
            </a:r>
            <a:r>
              <a:rPr kumimoji="1" lang="en-US" sz="1200" baseline="30000" smtClean="0">
                <a:latin typeface="VerdanaEqn" pitchFamily="34" charset="0"/>
                <a:sym typeface="Wingdings" pitchFamily="2" charset="2"/>
              </a:rPr>
              <a:t>2</a:t>
            </a:r>
            <a:endParaRPr lang="en-US" sz="1200" baseline="30000" smtClean="0"/>
          </a:p>
        </p:txBody>
      </p:sp>
      <p:sp>
        <p:nvSpPr>
          <p:cNvPr id="27" name="Textfeld 26"/>
          <p:cNvSpPr txBox="1"/>
          <p:nvPr/>
        </p:nvSpPr>
        <p:spPr>
          <a:xfrm>
            <a:off x="2973569" y="4146699"/>
            <a:ext cx="1447800" cy="228600"/>
          </a:xfrm>
          <a:prstGeom prst="rect">
            <a:avLst/>
          </a:prstGeom>
          <a:solidFill>
            <a:schemeClr val="bg1"/>
          </a:solidFill>
        </p:spPr>
        <p:txBody>
          <a:bodyPr wrap="square" tIns="0" rtlCol="0">
            <a:spAutoFit/>
          </a:bodyPr>
          <a:lstStyle/>
          <a:p>
            <a:r>
              <a:rPr lang="en-US" sz="1200" smtClean="0"/>
              <a:t>m(</a:t>
            </a:r>
            <a:r>
              <a:rPr kumimoji="1" lang="en-US" sz="1200" smtClean="0">
                <a:latin typeface="VerdanaEqn" pitchFamily="34" charset="0"/>
                <a:sym typeface="Wingdings" pitchFamily="2" charset="2"/>
              </a:rPr>
              <a:t>K</a:t>
            </a:r>
            <a:r>
              <a:rPr kumimoji="1" lang="en-US" sz="1200" baseline="30000" smtClean="0">
                <a:latin typeface="VerdanaEqn" pitchFamily="34" charset="0"/>
                <a:sym typeface="Wingdings" pitchFamily="2" charset="2"/>
              </a:rPr>
              <a:t>+</a:t>
            </a:r>
            <a:r>
              <a:rPr kumimoji="1" lang="el-GR" sz="1200" smtClean="0">
                <a:latin typeface="VerdanaEqn" pitchFamily="34" charset="0"/>
                <a:sym typeface="Wingdings" pitchFamily="2" charset="2"/>
              </a:rPr>
              <a:t>π</a:t>
            </a:r>
            <a:r>
              <a:rPr kumimoji="1" lang="de-DE" sz="1200" baseline="30000" smtClean="0">
                <a:latin typeface="VerdanaEqn" pitchFamily="34" charset="0"/>
                <a:sym typeface="Wingdings" pitchFamily="2" charset="2"/>
              </a:rPr>
              <a:t>-</a:t>
            </a:r>
            <a:r>
              <a:rPr kumimoji="1" lang="en-US" sz="1200" smtClean="0">
                <a:latin typeface="VerdanaEqn" pitchFamily="34" charset="0"/>
                <a:sym typeface="Wingdings" pitchFamily="2" charset="2"/>
              </a:rPr>
              <a:t>) GeV/c</a:t>
            </a:r>
            <a:r>
              <a:rPr kumimoji="1" lang="en-US" sz="1200" baseline="30000" smtClean="0">
                <a:latin typeface="VerdanaEqn" pitchFamily="34" charset="0"/>
                <a:sym typeface="Wingdings" pitchFamily="2" charset="2"/>
              </a:rPr>
              <a:t>2</a:t>
            </a:r>
            <a:endParaRPr lang="en-US" sz="1200" baseline="30000" smtClean="0"/>
          </a:p>
        </p:txBody>
      </p:sp>
      <p:sp>
        <p:nvSpPr>
          <p:cNvPr id="15" name="Text Box 1055"/>
          <p:cNvSpPr txBox="1">
            <a:spLocks noChangeArrowheads="1"/>
          </p:cNvSpPr>
          <p:nvPr/>
        </p:nvSpPr>
        <p:spPr bwMode="auto">
          <a:xfrm>
            <a:off x="1553028" y="1981200"/>
            <a:ext cx="1258888" cy="466794"/>
          </a:xfrm>
          <a:prstGeom prst="rect">
            <a:avLst/>
          </a:prstGeom>
          <a:solidFill>
            <a:srgbClr val="99CCFF"/>
          </a:solidFill>
          <a:ln w="9525">
            <a:noFill/>
            <a:miter lim="800000"/>
            <a:headEnd/>
            <a:tailEnd/>
          </a:ln>
          <a:effectLst/>
        </p:spPr>
        <p:txBody>
          <a:bodyPr wrap="square">
            <a:spAutoFit/>
          </a:bodyPr>
          <a:lstStyle/>
          <a:p>
            <a:pPr algn="ctr">
              <a:spcBef>
                <a:spcPts val="400"/>
              </a:spcBef>
            </a:pPr>
            <a:r>
              <a:rPr lang="de-DE" sz="1200" i="1" smtClean="0"/>
              <a:t>Belle</a:t>
            </a:r>
          </a:p>
          <a:p>
            <a:pPr algn="ctr">
              <a:spcBef>
                <a:spcPts val="400"/>
              </a:spcBef>
            </a:pPr>
            <a:r>
              <a:rPr lang="en-US" sz="900" i="1" smtClean="0"/>
              <a:t>PRL 100,142001</a:t>
            </a:r>
            <a:endParaRPr lang="de-DE" sz="900" i="1" baseline="30000"/>
          </a:p>
        </p:txBody>
      </p:sp>
      <p:grpSp>
        <p:nvGrpSpPr>
          <p:cNvPr id="31" name="Gruppieren 22"/>
          <p:cNvGrpSpPr/>
          <p:nvPr/>
        </p:nvGrpSpPr>
        <p:grpSpPr>
          <a:xfrm>
            <a:off x="1371600" y="1143000"/>
            <a:ext cx="6492240" cy="4846320"/>
            <a:chOff x="2362200" y="3579487"/>
            <a:chExt cx="5790375" cy="3404978"/>
          </a:xfrm>
        </p:grpSpPr>
        <p:sp>
          <p:nvSpPr>
            <p:cNvPr id="32" name="Textfeld 31"/>
            <p:cNvSpPr txBox="1"/>
            <p:nvPr/>
          </p:nvSpPr>
          <p:spPr>
            <a:xfrm>
              <a:off x="2362200" y="3579487"/>
              <a:ext cx="5790375" cy="3404978"/>
            </a:xfrm>
            <a:prstGeom prst="rect">
              <a:avLst/>
            </a:prstGeom>
            <a:solidFill>
              <a:srgbClr val="DDDDDD"/>
            </a:solidFill>
            <a:ln w="28575">
              <a:solidFill>
                <a:srgbClr val="CC0000"/>
              </a:solidFill>
            </a:ln>
          </p:spPr>
          <p:txBody>
            <a:bodyPr wrap="square" lIns="274320" tIns="182880" rIns="274320" bIns="182880" rtlCol="0" anchor="ctr">
              <a:spAutoFit/>
            </a:bodyPr>
            <a:lstStyle/>
            <a:p>
              <a:pPr algn="l" eaLnBrk="1" hangingPunct="1">
                <a:spcBef>
                  <a:spcPts val="900"/>
                </a:spcBef>
              </a:pPr>
              <a:r>
                <a:rPr lang="en-US" sz="2000" smtClean="0">
                  <a:solidFill>
                    <a:srgbClr val="CC0000"/>
                  </a:solidFill>
                  <a:sym typeface="Wingdings" pitchFamily="2" charset="2"/>
                </a:rPr>
                <a:t>	For Z(4430)</a:t>
              </a:r>
              <a:r>
                <a:rPr lang="en-US" sz="2000" baseline="30000" smtClean="0">
                  <a:solidFill>
                    <a:srgbClr val="CC0000"/>
                  </a:solidFill>
                  <a:latin typeface="VerdanaEqn" pitchFamily="34" charset="0"/>
                  <a:sym typeface="Wingdings" pitchFamily="2" charset="2"/>
                </a:rPr>
                <a:t>-</a:t>
              </a:r>
              <a:r>
                <a:rPr lang="en-US" sz="2000" smtClean="0">
                  <a:solidFill>
                    <a:srgbClr val="CC0000"/>
                  </a:solidFill>
                  <a:sym typeface="Wingdings" pitchFamily="2" charset="2"/>
                </a:rPr>
                <a:t> still unclear: </a:t>
              </a:r>
            </a:p>
            <a:p>
              <a:pPr algn="l" eaLnBrk="1" hangingPunct="1">
                <a:spcBef>
                  <a:spcPts val="900"/>
                </a:spcBef>
              </a:pPr>
              <a:r>
                <a:rPr lang="en-US" sz="1700" smtClean="0">
                  <a:solidFill>
                    <a:srgbClr val="C00000"/>
                  </a:solidFill>
                  <a:sym typeface="Symbol" pitchFamily="18" charset="2"/>
                </a:rPr>
                <a:t>   	   </a:t>
              </a:r>
              <a:r>
                <a:rPr lang="en-US" sz="1700" smtClean="0">
                  <a:sym typeface="Symbol" pitchFamily="18" charset="2"/>
                </a:rPr>
                <a:t></a:t>
              </a:r>
              <a:r>
                <a:rPr lang="de-DE" sz="1700" smtClean="0">
                  <a:sym typeface="Wingdings" pitchFamily="2" charset="2"/>
                </a:rPr>
                <a:t> </a:t>
              </a:r>
              <a:r>
                <a:rPr lang="en-US" sz="1700" smtClean="0">
                  <a:sym typeface="Wingdings" pitchFamily="2" charset="2"/>
                </a:rPr>
                <a:t>e</a:t>
              </a:r>
              <a:r>
                <a:rPr lang="de-DE" sz="1700" smtClean="0">
                  <a:sym typeface="Wingdings" pitchFamily="2" charset="2"/>
                </a:rPr>
                <a:t>xisten</a:t>
              </a:r>
              <a:r>
                <a:rPr lang="en-US" sz="1700" smtClean="0">
                  <a:sym typeface="Wingdings" pitchFamily="2" charset="2"/>
                </a:rPr>
                <a:t>ce </a:t>
              </a:r>
              <a:r>
                <a:rPr lang="de-DE" sz="1700" smtClean="0">
                  <a:sym typeface="Wingdings" pitchFamily="2" charset="2"/>
                </a:rPr>
                <a:t>?</a:t>
              </a:r>
            </a:p>
            <a:p>
              <a:pPr algn="l" eaLnBrk="1" hangingPunct="1">
                <a:spcBef>
                  <a:spcPts val="900"/>
                </a:spcBef>
              </a:pPr>
              <a:r>
                <a:rPr lang="en-US" sz="1700" smtClean="0">
                  <a:sym typeface="Symbol" pitchFamily="18" charset="2"/>
                </a:rPr>
                <a:t>   	   </a:t>
              </a:r>
              <a:r>
                <a:rPr lang="de-DE" sz="1700" smtClean="0">
                  <a:sym typeface="Wingdings" pitchFamily="2" charset="2"/>
                </a:rPr>
                <a:t> </a:t>
              </a:r>
              <a:r>
                <a:rPr lang="en-US" sz="1700" smtClean="0">
                  <a:sym typeface="Wingdings" pitchFamily="2" charset="2"/>
                </a:rPr>
                <a:t>properties </a:t>
              </a:r>
              <a:r>
                <a:rPr lang="de-DE" sz="1700" smtClean="0">
                  <a:sym typeface="Wingdings" pitchFamily="2" charset="2"/>
                </a:rPr>
                <a:t>?</a:t>
              </a:r>
            </a:p>
            <a:p>
              <a:pPr algn="l" eaLnBrk="1" hangingPunct="1">
                <a:spcBef>
                  <a:spcPts val="900"/>
                </a:spcBef>
              </a:pPr>
              <a:r>
                <a:rPr lang="en-US" sz="1700" smtClean="0">
                  <a:sym typeface="Symbol" pitchFamily="18" charset="2"/>
                </a:rPr>
                <a:t>  	   </a:t>
              </a:r>
              <a:r>
                <a:rPr lang="de-DE" sz="1700" smtClean="0">
                  <a:sym typeface="Wingdings" pitchFamily="2" charset="2"/>
                </a:rPr>
                <a:t> </a:t>
              </a:r>
              <a:r>
                <a:rPr lang="en-US" sz="1700" smtClean="0">
                  <a:sym typeface="Wingdings" pitchFamily="2" charset="2"/>
                </a:rPr>
                <a:t>more</a:t>
              </a:r>
              <a:r>
                <a:rPr lang="de-DE" sz="1700" smtClean="0">
                  <a:sym typeface="Wingdings" pitchFamily="2" charset="2"/>
                </a:rPr>
                <a:t> </a:t>
              </a:r>
              <a:r>
                <a:rPr lang="en-US" sz="1700" smtClean="0">
                  <a:sym typeface="Wingdings" pitchFamily="2" charset="2"/>
                </a:rPr>
                <a:t>states </a:t>
              </a:r>
              <a:r>
                <a:rPr lang="de-DE" sz="1700" smtClean="0">
                  <a:sym typeface="Wingdings" pitchFamily="2" charset="2"/>
                </a:rPr>
                <a:t>?</a:t>
              </a:r>
            </a:p>
            <a:p>
              <a:pPr algn="l" eaLnBrk="1" hangingPunct="1">
                <a:spcBef>
                  <a:spcPts val="900"/>
                </a:spcBef>
              </a:pPr>
              <a:r>
                <a:rPr lang="de-DE" sz="1700" smtClean="0">
                  <a:sym typeface="Wingdings" pitchFamily="2" charset="2"/>
                </a:rPr>
                <a:t>   </a:t>
              </a:r>
            </a:p>
            <a:p>
              <a:pPr algn="l" eaLnBrk="1" hangingPunct="1">
                <a:spcBef>
                  <a:spcPts val="900"/>
                </a:spcBef>
              </a:pPr>
              <a:r>
                <a:rPr lang="en-US" sz="1700" smtClean="0">
                  <a:sym typeface="Wingdings" pitchFamily="2" charset="2"/>
                </a:rPr>
                <a:t>	First multiquark-state ?</a:t>
              </a:r>
              <a:endParaRPr lang="de-DE" sz="1700" smtClean="0">
                <a:sym typeface="Wingdings" pitchFamily="2" charset="2"/>
              </a:endParaRPr>
            </a:p>
            <a:p>
              <a:pPr algn="l">
                <a:lnSpc>
                  <a:spcPct val="120000"/>
                </a:lnSpc>
              </a:pPr>
              <a:endParaRPr lang="en-US" sz="1700" smtClean="0">
                <a:solidFill>
                  <a:srgbClr val="C00000"/>
                </a:solidFill>
              </a:endParaRPr>
            </a:p>
            <a:p>
              <a:pPr algn="l">
                <a:lnSpc>
                  <a:spcPct val="120000"/>
                </a:lnSpc>
              </a:pPr>
              <a:r>
                <a:rPr lang="en-US" sz="1700" smtClean="0">
                  <a:solidFill>
                    <a:srgbClr val="C00000"/>
                  </a:solidFill>
                </a:rPr>
                <a:t>	</a:t>
              </a:r>
            </a:p>
            <a:p>
              <a:pPr algn="l">
                <a:lnSpc>
                  <a:spcPct val="120000"/>
                </a:lnSpc>
              </a:pPr>
              <a:r>
                <a:rPr lang="en-US" sz="1700" smtClean="0">
                  <a:solidFill>
                    <a:srgbClr val="C00000"/>
                  </a:solidFill>
                </a:rPr>
                <a:t>	Two more resonances found by Belle</a:t>
              </a:r>
            </a:p>
            <a:p>
              <a:pPr algn="l">
                <a:lnSpc>
                  <a:spcPct val="120000"/>
                </a:lnSpc>
              </a:pPr>
              <a:r>
                <a:rPr lang="en-US" sz="1700" smtClean="0">
                  <a:solidFill>
                    <a:srgbClr val="C00000"/>
                  </a:solidFill>
                </a:rPr>
                <a:t>	    Z</a:t>
              </a:r>
              <a:r>
                <a:rPr lang="en-US" sz="1700" baseline="-25000" smtClean="0">
                  <a:solidFill>
                    <a:srgbClr val="C00000"/>
                  </a:solidFill>
                </a:rPr>
                <a:t>1</a:t>
              </a:r>
              <a:r>
                <a:rPr lang="en-US" sz="1700" smtClean="0">
                  <a:solidFill>
                    <a:srgbClr val="C00000"/>
                  </a:solidFill>
                </a:rPr>
                <a:t>(4050)</a:t>
              </a:r>
              <a:r>
                <a:rPr lang="en-US" sz="1700" baseline="30000" smtClean="0">
                  <a:solidFill>
                    <a:srgbClr val="C00000"/>
                  </a:solidFill>
                  <a:latin typeface="VerdanaEqn" pitchFamily="34" charset="0"/>
                </a:rPr>
                <a:t>-</a:t>
              </a:r>
            </a:p>
            <a:p>
              <a:pPr algn="l">
                <a:lnSpc>
                  <a:spcPct val="120000"/>
                </a:lnSpc>
              </a:pPr>
              <a:r>
                <a:rPr lang="en-US" sz="1700" smtClean="0">
                  <a:solidFill>
                    <a:srgbClr val="C00000"/>
                  </a:solidFill>
                </a:rPr>
                <a:t> 	    Z</a:t>
              </a:r>
              <a:r>
                <a:rPr lang="en-US" sz="1700" baseline="-25000" smtClean="0">
                  <a:solidFill>
                    <a:srgbClr val="C00000"/>
                  </a:solidFill>
                </a:rPr>
                <a:t>2</a:t>
              </a:r>
              <a:r>
                <a:rPr lang="en-US" sz="1700" smtClean="0">
                  <a:solidFill>
                    <a:srgbClr val="C00000"/>
                  </a:solidFill>
                </a:rPr>
                <a:t>(4250)</a:t>
              </a:r>
              <a:r>
                <a:rPr lang="en-US" sz="1700" baseline="30000" smtClean="0">
                  <a:solidFill>
                    <a:srgbClr val="C00000"/>
                  </a:solidFill>
                  <a:latin typeface="VerdanaEqn" pitchFamily="34" charset="0"/>
                </a:rPr>
                <a:t>-</a:t>
              </a:r>
              <a:endParaRPr lang="en-US" sz="1700" smtClean="0">
                <a:solidFill>
                  <a:srgbClr val="C00000"/>
                </a:solidFill>
              </a:endParaRPr>
            </a:p>
            <a:p>
              <a:pPr algn="l">
                <a:lnSpc>
                  <a:spcPct val="120000"/>
                </a:lnSpc>
              </a:pPr>
              <a:r>
                <a:rPr lang="en-US" sz="1700" smtClean="0">
                  <a:solidFill>
                    <a:srgbClr val="C00000"/>
                  </a:solidFill>
                </a:rPr>
                <a:t>	Analysis in BaBar still going on</a:t>
              </a:r>
            </a:p>
          </p:txBody>
        </p:sp>
        <p:sp>
          <p:nvSpPr>
            <p:cNvPr id="33" name="Text Box 1055"/>
            <p:cNvSpPr txBox="1">
              <a:spLocks noChangeArrowheads="1"/>
            </p:cNvSpPr>
            <p:nvPr/>
          </p:nvSpPr>
          <p:spPr bwMode="auto">
            <a:xfrm>
              <a:off x="6507891" y="6134589"/>
              <a:ext cx="1258888" cy="466794"/>
            </a:xfrm>
            <a:prstGeom prst="rect">
              <a:avLst/>
            </a:prstGeom>
            <a:solidFill>
              <a:srgbClr val="99CCFF"/>
            </a:solidFill>
            <a:ln w="28575">
              <a:noFill/>
              <a:miter lim="800000"/>
              <a:headEnd/>
              <a:tailEnd/>
            </a:ln>
            <a:effectLst/>
          </p:spPr>
          <p:txBody>
            <a:bodyPr wrap="square" anchor="ctr">
              <a:spAutoFit/>
            </a:bodyPr>
            <a:lstStyle/>
            <a:p>
              <a:pPr algn="ctr">
                <a:spcBef>
                  <a:spcPts val="400"/>
                </a:spcBef>
              </a:pPr>
              <a:r>
                <a:rPr lang="de-DE" sz="1200" i="1" smtClean="0"/>
                <a:t>Belle</a:t>
              </a:r>
            </a:p>
            <a:p>
              <a:pPr algn="ctr">
                <a:spcBef>
                  <a:spcPts val="400"/>
                </a:spcBef>
              </a:pPr>
              <a:r>
                <a:rPr lang="en-US" sz="900" i="1" smtClean="0"/>
                <a:t>PRD 78,072004</a:t>
              </a:r>
              <a:endParaRPr lang="de-DE" sz="900" i="1" baseline="30000"/>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2"/>
          <p:cNvSpPr>
            <a:spLocks noGrp="1" noChangeArrowheads="1"/>
          </p:cNvSpPr>
          <p:nvPr>
            <p:ph type="title"/>
          </p:nvPr>
        </p:nvSpPr>
        <p:spPr/>
        <p:txBody>
          <a:bodyPr/>
          <a:lstStyle/>
          <a:p>
            <a:pPr eaLnBrk="1" hangingPunct="1"/>
            <a:r>
              <a:rPr lang="en-US" smtClean="0"/>
              <a:t>Hybrid Candidates with J</a:t>
            </a:r>
            <a:r>
              <a:rPr lang="en-US" baseline="30000" smtClean="0"/>
              <a:t>PC </a:t>
            </a:r>
            <a:r>
              <a:rPr lang="en-US" smtClean="0"/>
              <a:t>= 1</a:t>
            </a:r>
            <a:r>
              <a:rPr lang="en-US" baseline="30000" smtClean="0">
                <a:latin typeface="VerdanaEqn" pitchFamily="34" charset="0"/>
              </a:rPr>
              <a:t>--</a:t>
            </a:r>
            <a:endParaRPr lang="en-US" smtClean="0"/>
          </a:p>
        </p:txBody>
      </p:sp>
      <p:sp>
        <p:nvSpPr>
          <p:cNvPr id="36875" name="Text Box 13"/>
          <p:cNvSpPr txBox="1">
            <a:spLocks noChangeArrowheads="1"/>
          </p:cNvSpPr>
          <p:nvPr/>
        </p:nvSpPr>
        <p:spPr bwMode="auto">
          <a:xfrm>
            <a:off x="973667" y="4183087"/>
            <a:ext cx="3657600" cy="1877437"/>
          </a:xfrm>
          <a:prstGeom prst="rect">
            <a:avLst/>
          </a:prstGeom>
          <a:noFill/>
          <a:ln w="9525">
            <a:noFill/>
            <a:miter lim="800000"/>
            <a:headEnd/>
            <a:tailEnd/>
          </a:ln>
        </p:spPr>
        <p:txBody>
          <a:bodyPr>
            <a:spAutoFit/>
          </a:bodyPr>
          <a:lstStyle/>
          <a:p>
            <a:pPr algn="l" eaLnBrk="1" hangingPunct="1">
              <a:spcBef>
                <a:spcPct val="50000"/>
              </a:spcBef>
            </a:pPr>
            <a:r>
              <a:rPr lang="en-US" sz="2200"/>
              <a:t>e</a:t>
            </a:r>
            <a:r>
              <a:rPr lang="en-US" sz="2200" baseline="30000"/>
              <a:t>+</a:t>
            </a:r>
            <a:r>
              <a:rPr lang="en-US" sz="2200"/>
              <a:t>e</a:t>
            </a:r>
            <a:r>
              <a:rPr lang="en-US" sz="2200" baseline="30000"/>
              <a:t>-</a:t>
            </a:r>
            <a:r>
              <a:rPr lang="en-US" sz="2200"/>
              <a:t> </a:t>
            </a:r>
            <a:r>
              <a:rPr lang="en-US" sz="2200">
                <a:sym typeface="Symbol" pitchFamily="18" charset="2"/>
              </a:rPr>
              <a:t>  </a:t>
            </a:r>
            <a:r>
              <a:rPr lang="en-US" sz="2200" smtClean="0">
                <a:latin typeface="+mn-lt"/>
                <a:sym typeface="Symbol" pitchFamily="18" charset="2"/>
              </a:rPr>
              <a:t>J/</a:t>
            </a:r>
            <a:r>
              <a:rPr lang="el-GR" sz="2200" smtClean="0">
                <a:latin typeface="VerdanaEqn" pitchFamily="34" charset="0"/>
                <a:sym typeface="Symbol" pitchFamily="18" charset="2"/>
              </a:rPr>
              <a:t>ψ</a:t>
            </a:r>
            <a:r>
              <a:rPr lang="en-US" sz="2200" smtClean="0">
                <a:latin typeface="VerdanaEqn" pitchFamily="34" charset="0"/>
                <a:sym typeface="Symbol" pitchFamily="18" charset="2"/>
              </a:rPr>
              <a:t> </a:t>
            </a:r>
            <a:r>
              <a:rPr lang="el-GR" sz="2200" smtClean="0">
                <a:latin typeface="VerdanaEqn" pitchFamily="34" charset="0"/>
                <a:sym typeface="Symbol" pitchFamily="18" charset="2"/>
              </a:rPr>
              <a:t>ππ</a:t>
            </a:r>
            <a:r>
              <a:rPr lang="en-US" sz="2200" smtClean="0">
                <a:latin typeface="+mn-lt"/>
              </a:rPr>
              <a:t> </a:t>
            </a:r>
            <a:r>
              <a:rPr lang="en-US" sz="2200" smtClean="0">
                <a:latin typeface="Symbol" pitchFamily="18" charset="2"/>
              </a:rPr>
              <a:t>g</a:t>
            </a:r>
            <a:r>
              <a:rPr lang="en-US" sz="2200" baseline="-25000" smtClean="0">
                <a:latin typeface="+mn-lt"/>
                <a:sym typeface="Symbol" pitchFamily="18" charset="2"/>
              </a:rPr>
              <a:t>ISR</a:t>
            </a:r>
            <a:endParaRPr lang="en-US" sz="2200" baseline="-25000">
              <a:latin typeface="+mn-lt"/>
              <a:sym typeface="Symbol" pitchFamily="18" charset="2"/>
            </a:endParaRPr>
          </a:p>
          <a:p>
            <a:pPr algn="l" eaLnBrk="1" hangingPunct="1">
              <a:spcBef>
                <a:spcPct val="50000"/>
              </a:spcBef>
            </a:pPr>
            <a:endParaRPr lang="en-US" sz="2600" baseline="-25000">
              <a:sym typeface="Symbol" pitchFamily="18" charset="2"/>
            </a:endParaRPr>
          </a:p>
          <a:p>
            <a:pPr algn="l" eaLnBrk="1" hangingPunct="1">
              <a:spcBef>
                <a:spcPct val="50000"/>
              </a:spcBef>
              <a:tabLst>
                <a:tab pos="1489075" algn="r"/>
                <a:tab pos="1544638" algn="l"/>
                <a:tab pos="2011363" algn="r"/>
                <a:tab pos="2084388" algn="l"/>
              </a:tabLst>
            </a:pPr>
            <a:r>
              <a:rPr lang="en-US" sz="1700" smtClean="0">
                <a:solidFill>
                  <a:srgbClr val="0000FF"/>
                </a:solidFill>
              </a:rPr>
              <a:t>mass</a:t>
            </a:r>
            <a:r>
              <a:rPr lang="en-US" sz="1700">
                <a:solidFill>
                  <a:srgbClr val="0000FF"/>
                </a:solidFill>
              </a:rPr>
              <a:t>	</a:t>
            </a:r>
            <a:r>
              <a:rPr lang="en-US" sz="1700" smtClean="0">
                <a:solidFill>
                  <a:srgbClr val="0000FF"/>
                </a:solidFill>
              </a:rPr>
              <a:t>4259	</a:t>
            </a:r>
            <a:r>
              <a:rPr lang="en-US" sz="1700" smtClean="0">
                <a:solidFill>
                  <a:srgbClr val="0000FF"/>
                </a:solidFill>
                <a:cs typeface="Arial" charset="0"/>
              </a:rPr>
              <a:t>±	8	MeV/c</a:t>
            </a:r>
            <a:r>
              <a:rPr lang="en-US" sz="1700" baseline="30000" smtClean="0">
                <a:solidFill>
                  <a:srgbClr val="0000FF"/>
                </a:solidFill>
                <a:cs typeface="Arial" charset="0"/>
              </a:rPr>
              <a:t>2</a:t>
            </a:r>
            <a:endParaRPr lang="en-US" sz="1700" baseline="30000">
              <a:solidFill>
                <a:srgbClr val="0000FF"/>
              </a:solidFill>
              <a:cs typeface="Arial" charset="0"/>
            </a:endParaRPr>
          </a:p>
          <a:p>
            <a:pPr algn="l" eaLnBrk="1" hangingPunct="1">
              <a:spcBef>
                <a:spcPct val="50000"/>
              </a:spcBef>
              <a:tabLst>
                <a:tab pos="1489075" algn="r"/>
                <a:tab pos="1544638" algn="l"/>
                <a:tab pos="2011363" algn="r"/>
                <a:tab pos="2084388" algn="l"/>
              </a:tabLst>
            </a:pPr>
            <a:r>
              <a:rPr lang="en-US" sz="1700" smtClean="0">
                <a:solidFill>
                  <a:srgbClr val="0000FF"/>
                </a:solidFill>
                <a:cs typeface="Arial" charset="0"/>
              </a:rPr>
              <a:t>width	88	±	23	MeV</a:t>
            </a:r>
            <a:endParaRPr lang="en-US" sz="1700" baseline="30000" smtClean="0">
              <a:solidFill>
                <a:srgbClr val="0000FF"/>
              </a:solidFill>
              <a:cs typeface="Arial" charset="0"/>
            </a:endParaRPr>
          </a:p>
          <a:p>
            <a:pPr algn="l" eaLnBrk="1" hangingPunct="1">
              <a:spcBef>
                <a:spcPct val="50000"/>
              </a:spcBef>
              <a:tabLst>
                <a:tab pos="1489075" algn="r"/>
                <a:tab pos="1544638" algn="l"/>
                <a:tab pos="2011363" algn="r"/>
                <a:tab pos="2084388" algn="l"/>
              </a:tabLst>
            </a:pPr>
            <a:endParaRPr lang="en-US" sz="1700" baseline="30000" smtClean="0">
              <a:solidFill>
                <a:srgbClr val="0000FF"/>
              </a:solidFill>
              <a:cs typeface="Arial" charset="0"/>
            </a:endParaRPr>
          </a:p>
        </p:txBody>
      </p:sp>
      <p:sp>
        <p:nvSpPr>
          <p:cNvPr id="36877" name="Rectangle 16"/>
          <p:cNvSpPr>
            <a:spLocks noChangeArrowheads="1"/>
          </p:cNvSpPr>
          <p:nvPr/>
        </p:nvSpPr>
        <p:spPr bwMode="auto">
          <a:xfrm>
            <a:off x="2717044" y="1257324"/>
            <a:ext cx="1872629" cy="323165"/>
          </a:xfrm>
          <a:prstGeom prst="rect">
            <a:avLst/>
          </a:prstGeom>
          <a:noFill/>
          <a:ln w="9525">
            <a:noFill/>
            <a:miter lim="800000"/>
            <a:headEnd/>
            <a:tailEnd/>
          </a:ln>
        </p:spPr>
        <p:txBody>
          <a:bodyPr wrap="none">
            <a:spAutoFit/>
          </a:bodyPr>
          <a:lstStyle/>
          <a:p>
            <a:pPr algn="l" eaLnBrk="1" hangingPunct="1">
              <a:spcBef>
                <a:spcPct val="50000"/>
              </a:spcBef>
            </a:pPr>
            <a:r>
              <a:rPr lang="en-US" sz="1500" smtClean="0"/>
              <a:t>Significance ~ 8</a:t>
            </a:r>
            <a:r>
              <a:rPr lang="en-US" sz="1500" smtClean="0">
                <a:cs typeface="Arial" charset="0"/>
              </a:rPr>
              <a:t>σ</a:t>
            </a:r>
            <a:endParaRPr lang="en-US" sz="1000"/>
          </a:p>
        </p:txBody>
      </p:sp>
      <p:grpSp>
        <p:nvGrpSpPr>
          <p:cNvPr id="2" name="Gruppieren 17"/>
          <p:cNvGrpSpPr/>
          <p:nvPr/>
        </p:nvGrpSpPr>
        <p:grpSpPr>
          <a:xfrm>
            <a:off x="990600" y="1866924"/>
            <a:ext cx="3048000" cy="2171700"/>
            <a:chOff x="990600" y="1866924"/>
            <a:chExt cx="3048000" cy="2171700"/>
          </a:xfrm>
        </p:grpSpPr>
        <p:pic>
          <p:nvPicPr>
            <p:cNvPr id="36870" name="Picture 9"/>
            <p:cNvPicPr>
              <a:picLocks noChangeAspect="1" noChangeArrowheads="1"/>
            </p:cNvPicPr>
            <p:nvPr/>
          </p:nvPicPr>
          <p:blipFill>
            <a:blip r:embed="rId3" cstate="print"/>
            <a:srcRect r="1588"/>
            <a:stretch>
              <a:fillRect/>
            </a:stretch>
          </p:blipFill>
          <p:spPr bwMode="auto">
            <a:xfrm>
              <a:off x="990600" y="1866924"/>
              <a:ext cx="3048000" cy="2171700"/>
            </a:xfrm>
            <a:prstGeom prst="rect">
              <a:avLst/>
            </a:prstGeom>
            <a:noFill/>
            <a:ln w="9525">
              <a:noFill/>
              <a:miter lim="800000"/>
              <a:headEnd/>
              <a:tailEnd/>
            </a:ln>
          </p:spPr>
        </p:pic>
        <p:sp>
          <p:nvSpPr>
            <p:cNvPr id="17" name="Rechteck 16"/>
            <p:cNvSpPr/>
            <p:nvPr/>
          </p:nvSpPr>
          <p:spPr bwMode="auto">
            <a:xfrm>
              <a:off x="2636410" y="1980214"/>
              <a:ext cx="1296144" cy="8640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grpSp>
      <p:sp>
        <p:nvSpPr>
          <p:cNvPr id="12" name="Textfeld 11"/>
          <p:cNvSpPr txBox="1"/>
          <p:nvPr/>
        </p:nvSpPr>
        <p:spPr>
          <a:xfrm>
            <a:off x="5029200" y="2209800"/>
            <a:ext cx="2819400" cy="1052596"/>
          </a:xfrm>
          <a:prstGeom prst="rect">
            <a:avLst/>
          </a:prstGeom>
          <a:solidFill>
            <a:srgbClr val="DDDDDD"/>
          </a:solidFill>
        </p:spPr>
        <p:txBody>
          <a:bodyPr wrap="square" rtlCol="0">
            <a:spAutoFit/>
          </a:bodyPr>
          <a:lstStyle/>
          <a:p>
            <a:pPr algn="l">
              <a:lnSpc>
                <a:spcPct val="120000"/>
              </a:lnSpc>
            </a:pPr>
            <a:r>
              <a:rPr lang="en-US" sz="1700" smtClean="0"/>
              <a:t>Confirmed </a:t>
            </a:r>
            <a:br>
              <a:rPr lang="en-US" sz="1700" smtClean="0"/>
            </a:br>
            <a:r>
              <a:rPr lang="en-US" sz="1700" smtClean="0"/>
              <a:t>by Belle and Cleo-III</a:t>
            </a:r>
          </a:p>
          <a:p>
            <a:pPr algn="l">
              <a:lnSpc>
                <a:spcPct val="120000"/>
              </a:lnSpc>
            </a:pPr>
            <a:r>
              <a:rPr lang="en-US" sz="900" smtClean="0"/>
              <a:t>PRL 99,182004</a:t>
            </a:r>
          </a:p>
          <a:p>
            <a:pPr algn="l">
              <a:lnSpc>
                <a:spcPct val="120000"/>
              </a:lnSpc>
            </a:pPr>
            <a:r>
              <a:rPr lang="en-US" sz="900" smtClean="0"/>
              <a:t>PRL 96,162003</a:t>
            </a:r>
          </a:p>
        </p:txBody>
      </p:sp>
      <p:sp>
        <p:nvSpPr>
          <p:cNvPr id="13" name="Text Box 1055"/>
          <p:cNvSpPr txBox="1">
            <a:spLocks noChangeArrowheads="1"/>
          </p:cNvSpPr>
          <p:nvPr/>
        </p:nvSpPr>
        <p:spPr bwMode="auto">
          <a:xfrm>
            <a:off x="2971800" y="1752600"/>
            <a:ext cx="1258888" cy="466794"/>
          </a:xfrm>
          <a:prstGeom prst="rect">
            <a:avLst/>
          </a:prstGeom>
          <a:solidFill>
            <a:srgbClr val="01ED39"/>
          </a:solidFill>
          <a:ln w="9525">
            <a:noFill/>
            <a:miter lim="800000"/>
            <a:headEnd/>
            <a:tailEnd/>
          </a:ln>
          <a:effectLst/>
        </p:spPr>
        <p:txBody>
          <a:bodyPr wrap="square">
            <a:spAutoFit/>
          </a:bodyPr>
          <a:lstStyle/>
          <a:p>
            <a:pPr algn="ctr">
              <a:spcBef>
                <a:spcPts val="400"/>
              </a:spcBef>
            </a:pPr>
            <a:r>
              <a:rPr lang="de-DE" sz="1200" i="1" smtClean="0"/>
              <a:t>BaBar</a:t>
            </a:r>
          </a:p>
          <a:p>
            <a:pPr algn="ctr">
              <a:spcBef>
                <a:spcPts val="400"/>
              </a:spcBef>
            </a:pPr>
            <a:r>
              <a:rPr lang="en-US" sz="900" i="1" smtClean="0"/>
              <a:t>PRL 95,142001</a:t>
            </a:r>
            <a:endParaRPr lang="de-DE" sz="900" i="1" baseline="30000"/>
          </a:p>
        </p:txBody>
      </p:sp>
      <p:sp>
        <p:nvSpPr>
          <p:cNvPr id="15" name="Text Box 11"/>
          <p:cNvSpPr txBox="1">
            <a:spLocks noChangeArrowheads="1"/>
          </p:cNvSpPr>
          <p:nvPr/>
        </p:nvSpPr>
        <p:spPr bwMode="auto">
          <a:xfrm>
            <a:off x="838200" y="1196999"/>
            <a:ext cx="7239000" cy="488950"/>
          </a:xfrm>
          <a:prstGeom prst="rect">
            <a:avLst/>
          </a:prstGeom>
          <a:noFill/>
          <a:ln w="9525">
            <a:noFill/>
            <a:miter lim="800000"/>
            <a:headEnd/>
            <a:tailEnd/>
          </a:ln>
        </p:spPr>
        <p:txBody>
          <a:bodyPr>
            <a:spAutoFit/>
          </a:bodyPr>
          <a:lstStyle/>
          <a:p>
            <a:pPr algn="l" eaLnBrk="1" hangingPunct="1">
              <a:spcBef>
                <a:spcPct val="50000"/>
              </a:spcBef>
            </a:pPr>
            <a:r>
              <a:rPr lang="en-US" sz="2600">
                <a:solidFill>
                  <a:srgbClr val="A50021"/>
                </a:solidFill>
              </a:rPr>
              <a:t> Y(4260) </a:t>
            </a:r>
            <a:endParaRPr lang="de-DE" sz="2600">
              <a:solidFill>
                <a:srgbClr val="A5002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2"/>
          <p:cNvSpPr>
            <a:spLocks noGrp="1" noChangeArrowheads="1"/>
          </p:cNvSpPr>
          <p:nvPr>
            <p:ph type="title"/>
          </p:nvPr>
        </p:nvSpPr>
        <p:spPr/>
        <p:txBody>
          <a:bodyPr/>
          <a:lstStyle/>
          <a:p>
            <a:pPr eaLnBrk="1" hangingPunct="1"/>
            <a:r>
              <a:rPr lang="en-US" smtClean="0"/>
              <a:t>Hybrid Candidates with J</a:t>
            </a:r>
            <a:r>
              <a:rPr lang="en-US" baseline="30000" smtClean="0"/>
              <a:t>PC </a:t>
            </a:r>
            <a:r>
              <a:rPr lang="en-US" smtClean="0"/>
              <a:t>= 1</a:t>
            </a:r>
            <a:r>
              <a:rPr lang="en-US" baseline="30000" smtClean="0">
                <a:latin typeface="VerdanaEqn" pitchFamily="34" charset="0"/>
              </a:rPr>
              <a:t>--</a:t>
            </a:r>
            <a:endParaRPr lang="en-US" smtClean="0"/>
          </a:p>
        </p:txBody>
      </p:sp>
      <p:sp>
        <p:nvSpPr>
          <p:cNvPr id="36875" name="Text Box 13"/>
          <p:cNvSpPr txBox="1">
            <a:spLocks noChangeArrowheads="1"/>
          </p:cNvSpPr>
          <p:nvPr/>
        </p:nvSpPr>
        <p:spPr bwMode="auto">
          <a:xfrm>
            <a:off x="973667" y="4183087"/>
            <a:ext cx="3657600" cy="2077492"/>
          </a:xfrm>
          <a:prstGeom prst="rect">
            <a:avLst/>
          </a:prstGeom>
          <a:noFill/>
          <a:ln w="9525">
            <a:noFill/>
            <a:miter lim="800000"/>
            <a:headEnd/>
            <a:tailEnd/>
          </a:ln>
        </p:spPr>
        <p:txBody>
          <a:bodyPr>
            <a:spAutoFit/>
          </a:bodyPr>
          <a:lstStyle/>
          <a:p>
            <a:pPr algn="l" eaLnBrk="1" hangingPunct="1">
              <a:spcBef>
                <a:spcPct val="50000"/>
              </a:spcBef>
            </a:pPr>
            <a:r>
              <a:rPr lang="en-US" sz="2200"/>
              <a:t>e</a:t>
            </a:r>
            <a:r>
              <a:rPr lang="en-US" sz="2200" baseline="30000"/>
              <a:t>+</a:t>
            </a:r>
            <a:r>
              <a:rPr lang="en-US" sz="2200"/>
              <a:t>e</a:t>
            </a:r>
            <a:r>
              <a:rPr lang="en-US" sz="2200" baseline="30000"/>
              <a:t>-</a:t>
            </a:r>
            <a:r>
              <a:rPr lang="en-US" sz="2200"/>
              <a:t> </a:t>
            </a:r>
            <a:r>
              <a:rPr lang="en-US" sz="2200">
                <a:sym typeface="Symbol" pitchFamily="18" charset="2"/>
              </a:rPr>
              <a:t>  </a:t>
            </a:r>
            <a:r>
              <a:rPr lang="en-US" sz="2200" smtClean="0">
                <a:solidFill>
                  <a:srgbClr val="A50021"/>
                </a:solidFill>
                <a:latin typeface="+mn-lt"/>
                <a:sym typeface="Symbol" pitchFamily="18" charset="2"/>
              </a:rPr>
              <a:t>J/</a:t>
            </a:r>
            <a:r>
              <a:rPr lang="el-GR" sz="2200" smtClean="0">
                <a:solidFill>
                  <a:srgbClr val="A50021"/>
                </a:solidFill>
                <a:latin typeface="VerdanaEqn" pitchFamily="34" charset="0"/>
                <a:sym typeface="Symbol" pitchFamily="18" charset="2"/>
              </a:rPr>
              <a:t>ψ</a:t>
            </a:r>
            <a:r>
              <a:rPr lang="en-US" sz="2200" smtClean="0">
                <a:solidFill>
                  <a:srgbClr val="0000FF"/>
                </a:solidFill>
                <a:latin typeface="VerdanaEqn" pitchFamily="34" charset="0"/>
                <a:sym typeface="Symbol" pitchFamily="18" charset="2"/>
              </a:rPr>
              <a:t> </a:t>
            </a:r>
            <a:r>
              <a:rPr lang="el-GR" sz="2200" smtClean="0">
                <a:solidFill>
                  <a:srgbClr val="008000"/>
                </a:solidFill>
                <a:latin typeface="VerdanaEqn" pitchFamily="34" charset="0"/>
                <a:sym typeface="Symbol" pitchFamily="18" charset="2"/>
              </a:rPr>
              <a:t>ππ</a:t>
            </a:r>
            <a:r>
              <a:rPr lang="en-US" sz="2200" smtClean="0">
                <a:latin typeface="+mn-lt"/>
              </a:rPr>
              <a:t> </a:t>
            </a:r>
            <a:r>
              <a:rPr lang="en-US" sz="2200" smtClean="0">
                <a:latin typeface="Symbol" pitchFamily="18" charset="2"/>
              </a:rPr>
              <a:t>g</a:t>
            </a:r>
            <a:r>
              <a:rPr lang="en-US" sz="2200" baseline="-25000" smtClean="0">
                <a:latin typeface="+mn-lt"/>
                <a:sym typeface="Symbol" pitchFamily="18" charset="2"/>
              </a:rPr>
              <a:t>ISR</a:t>
            </a:r>
            <a:endParaRPr lang="en-US" sz="2200" baseline="-25000">
              <a:latin typeface="+mn-lt"/>
              <a:sym typeface="Symbol" pitchFamily="18" charset="2"/>
            </a:endParaRPr>
          </a:p>
          <a:p>
            <a:pPr algn="l" eaLnBrk="1" hangingPunct="1">
              <a:spcBef>
                <a:spcPct val="50000"/>
              </a:spcBef>
            </a:pPr>
            <a:endParaRPr lang="en-US" sz="2600" baseline="-25000">
              <a:sym typeface="Symbol" pitchFamily="18" charset="2"/>
            </a:endParaRPr>
          </a:p>
          <a:p>
            <a:pPr algn="l" eaLnBrk="1" hangingPunct="1">
              <a:spcBef>
                <a:spcPct val="50000"/>
              </a:spcBef>
              <a:tabLst>
                <a:tab pos="1489075" algn="r"/>
                <a:tab pos="1544638" algn="l"/>
                <a:tab pos="2011363" algn="r"/>
                <a:tab pos="2084388" algn="l"/>
              </a:tabLst>
            </a:pPr>
            <a:r>
              <a:rPr lang="en-US" sz="1700" smtClean="0">
                <a:solidFill>
                  <a:srgbClr val="0000FF"/>
                </a:solidFill>
              </a:rPr>
              <a:t>mass</a:t>
            </a:r>
            <a:r>
              <a:rPr lang="en-US" sz="1700">
                <a:solidFill>
                  <a:srgbClr val="0000FF"/>
                </a:solidFill>
              </a:rPr>
              <a:t>	</a:t>
            </a:r>
            <a:r>
              <a:rPr lang="en-US" sz="1700" smtClean="0">
                <a:solidFill>
                  <a:srgbClr val="0000FF"/>
                </a:solidFill>
              </a:rPr>
              <a:t>4259	</a:t>
            </a:r>
            <a:r>
              <a:rPr lang="en-US" sz="1700" smtClean="0">
                <a:solidFill>
                  <a:srgbClr val="0000FF"/>
                </a:solidFill>
                <a:cs typeface="Arial" charset="0"/>
              </a:rPr>
              <a:t>±	8	MeV/c</a:t>
            </a:r>
            <a:r>
              <a:rPr lang="en-US" sz="1700" baseline="30000" smtClean="0">
                <a:solidFill>
                  <a:srgbClr val="0000FF"/>
                </a:solidFill>
                <a:cs typeface="Arial" charset="0"/>
              </a:rPr>
              <a:t>2</a:t>
            </a:r>
            <a:endParaRPr lang="en-US" sz="1700" baseline="30000">
              <a:solidFill>
                <a:srgbClr val="0000FF"/>
              </a:solidFill>
              <a:cs typeface="Arial" charset="0"/>
            </a:endParaRPr>
          </a:p>
          <a:p>
            <a:pPr algn="l" eaLnBrk="1" hangingPunct="1">
              <a:spcBef>
                <a:spcPct val="50000"/>
              </a:spcBef>
              <a:tabLst>
                <a:tab pos="1489075" algn="r"/>
                <a:tab pos="1544638" algn="l"/>
                <a:tab pos="2011363" algn="r"/>
                <a:tab pos="2084388" algn="l"/>
              </a:tabLst>
            </a:pPr>
            <a:r>
              <a:rPr lang="en-US" sz="1700" smtClean="0">
                <a:solidFill>
                  <a:srgbClr val="0000FF"/>
                </a:solidFill>
                <a:cs typeface="Arial" charset="0"/>
              </a:rPr>
              <a:t>width	88	±	23	MeV</a:t>
            </a:r>
            <a:endParaRPr lang="en-US" sz="1700" baseline="30000" smtClean="0">
              <a:solidFill>
                <a:srgbClr val="0000FF"/>
              </a:solidFill>
              <a:cs typeface="Arial" charset="0"/>
            </a:endParaRPr>
          </a:p>
          <a:p>
            <a:pPr algn="l" eaLnBrk="1" hangingPunct="1">
              <a:spcBef>
                <a:spcPts val="1200"/>
              </a:spcBef>
              <a:tabLst>
                <a:tab pos="1489075" algn="r"/>
                <a:tab pos="1544638" algn="l"/>
                <a:tab pos="2011363" algn="r"/>
                <a:tab pos="2084388" algn="l"/>
              </a:tabLst>
            </a:pPr>
            <a:r>
              <a:rPr lang="en-US" sz="2000" smtClean="0">
                <a:solidFill>
                  <a:srgbClr val="A50021"/>
                </a:solidFill>
                <a:cs typeface="Arial" charset="0"/>
              </a:rPr>
              <a:t>charmonium hybrid ?</a:t>
            </a:r>
            <a:endParaRPr lang="en-US" sz="2000">
              <a:solidFill>
                <a:srgbClr val="A50021"/>
              </a:solidFill>
              <a:cs typeface="Arial" charset="0"/>
            </a:endParaRPr>
          </a:p>
        </p:txBody>
      </p:sp>
      <p:sp>
        <p:nvSpPr>
          <p:cNvPr id="36878" name="Text Box 17"/>
          <p:cNvSpPr txBox="1">
            <a:spLocks noChangeArrowheads="1"/>
          </p:cNvSpPr>
          <p:nvPr/>
        </p:nvSpPr>
        <p:spPr bwMode="auto">
          <a:xfrm>
            <a:off x="5988517" y="4939976"/>
            <a:ext cx="1439352" cy="1277273"/>
          </a:xfrm>
          <a:prstGeom prst="rect">
            <a:avLst/>
          </a:prstGeom>
          <a:noFill/>
          <a:ln w="9525">
            <a:noFill/>
            <a:miter lim="800000"/>
            <a:headEnd/>
            <a:tailEnd/>
          </a:ln>
        </p:spPr>
        <p:txBody>
          <a:bodyPr wrap="square">
            <a:spAutoFit/>
          </a:bodyPr>
          <a:lstStyle/>
          <a:p>
            <a:pPr algn="ctr" eaLnBrk="1" hangingPunct="1">
              <a:spcBef>
                <a:spcPct val="50000"/>
              </a:spcBef>
            </a:pPr>
            <a:r>
              <a:rPr lang="el-GR" sz="2200" smtClean="0">
                <a:solidFill>
                  <a:srgbClr val="008000"/>
                </a:solidFill>
                <a:latin typeface="VerdanaEqn" pitchFamily="34" charset="0"/>
                <a:sym typeface="Symbol" pitchFamily="18" charset="2"/>
              </a:rPr>
              <a:t>ππ</a:t>
            </a:r>
            <a:endParaRPr lang="en-US" sz="2200" smtClean="0">
              <a:solidFill>
                <a:srgbClr val="008000"/>
              </a:solidFill>
              <a:latin typeface="VerdanaEqn" pitchFamily="34" charset="0"/>
              <a:sym typeface="Symbol" pitchFamily="18" charset="2"/>
            </a:endParaRPr>
          </a:p>
          <a:p>
            <a:pPr algn="ctr" eaLnBrk="1" hangingPunct="1">
              <a:spcBef>
                <a:spcPct val="50000"/>
              </a:spcBef>
            </a:pPr>
            <a:r>
              <a:rPr lang="en-US" sz="2200" smtClean="0">
                <a:solidFill>
                  <a:srgbClr val="008000"/>
                </a:solidFill>
                <a:latin typeface="VerdanaEqn" pitchFamily="34" charset="0"/>
                <a:sym typeface="Symbol" pitchFamily="18" charset="2"/>
              </a:rPr>
              <a:t>S-Wave</a:t>
            </a:r>
            <a:br>
              <a:rPr lang="en-US" sz="2200" smtClean="0">
                <a:solidFill>
                  <a:srgbClr val="008000"/>
                </a:solidFill>
                <a:latin typeface="VerdanaEqn" pitchFamily="34" charset="0"/>
                <a:sym typeface="Symbol" pitchFamily="18" charset="2"/>
              </a:rPr>
            </a:br>
            <a:r>
              <a:rPr lang="en-US" sz="2200" smtClean="0">
                <a:solidFill>
                  <a:srgbClr val="008000"/>
                </a:solidFill>
                <a:latin typeface="VerdanaEqn" pitchFamily="34" charset="0"/>
                <a:sym typeface="Symbol" pitchFamily="18" charset="2"/>
              </a:rPr>
              <a:t>L=0</a:t>
            </a:r>
            <a:endParaRPr lang="en-US" sz="2600">
              <a:sym typeface="Symbol" pitchFamily="18" charset="2"/>
            </a:endParaRPr>
          </a:p>
        </p:txBody>
      </p:sp>
      <p:sp>
        <p:nvSpPr>
          <p:cNvPr id="36881" name="Oval 22"/>
          <p:cNvSpPr>
            <a:spLocks noChangeArrowheads="1"/>
          </p:cNvSpPr>
          <p:nvPr/>
        </p:nvSpPr>
        <p:spPr bwMode="auto">
          <a:xfrm>
            <a:off x="2704117" y="4147103"/>
            <a:ext cx="502920" cy="502920"/>
          </a:xfrm>
          <a:prstGeom prst="ellipse">
            <a:avLst/>
          </a:prstGeom>
          <a:noFill/>
          <a:ln w="25400">
            <a:solidFill>
              <a:srgbClr val="008000"/>
            </a:solidFill>
            <a:round/>
            <a:headEnd/>
            <a:tailEnd/>
          </a:ln>
        </p:spPr>
        <p:txBody>
          <a:bodyPr anchor="ctr">
            <a:spAutoFit/>
          </a:bodyPr>
          <a:lstStyle/>
          <a:p>
            <a:pPr algn="ctr" eaLnBrk="1" hangingPunct="1"/>
            <a:endParaRPr lang="en-US" sz="1800"/>
          </a:p>
        </p:txBody>
      </p:sp>
      <p:sp>
        <p:nvSpPr>
          <p:cNvPr id="36883" name="Text Box 25"/>
          <p:cNvSpPr txBox="1">
            <a:spLocks noChangeArrowheads="1"/>
          </p:cNvSpPr>
          <p:nvPr/>
        </p:nvSpPr>
        <p:spPr bwMode="auto">
          <a:xfrm>
            <a:off x="3058580" y="4578374"/>
            <a:ext cx="1524000" cy="276999"/>
          </a:xfrm>
          <a:prstGeom prst="rect">
            <a:avLst/>
          </a:prstGeom>
          <a:noFill/>
          <a:ln w="9525">
            <a:noFill/>
            <a:miter lim="800000"/>
            <a:headEnd/>
            <a:tailEnd/>
          </a:ln>
        </p:spPr>
        <p:txBody>
          <a:bodyPr>
            <a:spAutoFit/>
          </a:bodyPr>
          <a:lstStyle/>
          <a:p>
            <a:pPr algn="l" eaLnBrk="1" hangingPunct="1">
              <a:spcBef>
                <a:spcPct val="50000"/>
              </a:spcBef>
            </a:pPr>
            <a:r>
              <a:rPr lang="en-US" sz="1800" baseline="-25000" smtClean="0">
                <a:solidFill>
                  <a:srgbClr val="008000"/>
                </a:solidFill>
                <a:latin typeface="VerdanaEqn" pitchFamily="34" charset="0"/>
              </a:rPr>
              <a:t>S-Wave</a:t>
            </a:r>
            <a:endParaRPr lang="de-DE" sz="1800" baseline="-25000">
              <a:solidFill>
                <a:srgbClr val="008000"/>
              </a:solidFill>
              <a:latin typeface="VerdanaEqn" pitchFamily="34" charset="0"/>
            </a:endParaRPr>
          </a:p>
        </p:txBody>
      </p:sp>
      <p:grpSp>
        <p:nvGrpSpPr>
          <p:cNvPr id="2" name="Gruppieren 17"/>
          <p:cNvGrpSpPr/>
          <p:nvPr/>
        </p:nvGrpSpPr>
        <p:grpSpPr>
          <a:xfrm>
            <a:off x="990600" y="1866924"/>
            <a:ext cx="3048000" cy="2171700"/>
            <a:chOff x="990600" y="1866924"/>
            <a:chExt cx="3048000" cy="2171700"/>
          </a:xfrm>
        </p:grpSpPr>
        <p:pic>
          <p:nvPicPr>
            <p:cNvPr id="36870" name="Picture 9"/>
            <p:cNvPicPr>
              <a:picLocks noChangeAspect="1" noChangeArrowheads="1"/>
            </p:cNvPicPr>
            <p:nvPr/>
          </p:nvPicPr>
          <p:blipFill>
            <a:blip r:embed="rId3" cstate="print"/>
            <a:srcRect r="1588"/>
            <a:stretch>
              <a:fillRect/>
            </a:stretch>
          </p:blipFill>
          <p:spPr bwMode="auto">
            <a:xfrm>
              <a:off x="990600" y="1866924"/>
              <a:ext cx="3048000" cy="2171700"/>
            </a:xfrm>
            <a:prstGeom prst="rect">
              <a:avLst/>
            </a:prstGeom>
            <a:noFill/>
            <a:ln w="9525">
              <a:noFill/>
              <a:miter lim="800000"/>
              <a:headEnd/>
              <a:tailEnd/>
            </a:ln>
          </p:spPr>
        </p:pic>
        <p:sp>
          <p:nvSpPr>
            <p:cNvPr id="17" name="Rechteck 16"/>
            <p:cNvSpPr/>
            <p:nvPr/>
          </p:nvSpPr>
          <p:spPr bwMode="auto">
            <a:xfrm>
              <a:off x="2636410" y="1980214"/>
              <a:ext cx="1296144" cy="8640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grpSp>
      <p:sp>
        <p:nvSpPr>
          <p:cNvPr id="20" name="Text Box 11"/>
          <p:cNvSpPr txBox="1">
            <a:spLocks noChangeArrowheads="1"/>
          </p:cNvSpPr>
          <p:nvPr/>
        </p:nvSpPr>
        <p:spPr bwMode="auto">
          <a:xfrm>
            <a:off x="4908680" y="1230868"/>
            <a:ext cx="3591858" cy="492443"/>
          </a:xfrm>
          <a:prstGeom prst="rect">
            <a:avLst/>
          </a:prstGeom>
          <a:noFill/>
          <a:ln w="9525">
            <a:noFill/>
            <a:miter lim="800000"/>
            <a:headEnd/>
            <a:tailEnd/>
          </a:ln>
        </p:spPr>
        <p:txBody>
          <a:bodyPr wrap="square">
            <a:spAutoFit/>
          </a:bodyPr>
          <a:lstStyle/>
          <a:p>
            <a:pPr algn="ctr" eaLnBrk="1" hangingPunct="1">
              <a:spcBef>
                <a:spcPct val="50000"/>
              </a:spcBef>
            </a:pPr>
            <a:r>
              <a:rPr lang="en-US" sz="2600" smtClean="0">
                <a:solidFill>
                  <a:srgbClr val="A50021"/>
                </a:solidFill>
              </a:rPr>
              <a:t>hybrid properties </a:t>
            </a:r>
            <a:r>
              <a:rPr lang="en-US" sz="2600" smtClean="0">
                <a:solidFill>
                  <a:srgbClr val="A50021"/>
                </a:solidFill>
                <a:sym typeface="Symbol" pitchFamily="18" charset="2"/>
              </a:rPr>
              <a:t> </a:t>
            </a:r>
            <a:endParaRPr lang="de-DE" sz="2600">
              <a:solidFill>
                <a:srgbClr val="A50021"/>
              </a:solidFill>
            </a:endParaRPr>
          </a:p>
        </p:txBody>
      </p:sp>
      <p:grpSp>
        <p:nvGrpSpPr>
          <p:cNvPr id="3" name="Group 1066"/>
          <p:cNvGrpSpPr>
            <a:grpSpLocks/>
          </p:cNvGrpSpPr>
          <p:nvPr/>
        </p:nvGrpSpPr>
        <p:grpSpPr bwMode="auto">
          <a:xfrm rot="5400000">
            <a:off x="6490644" y="1812927"/>
            <a:ext cx="423863" cy="1166812"/>
            <a:chOff x="2894" y="1879"/>
            <a:chExt cx="181" cy="499"/>
          </a:xfrm>
        </p:grpSpPr>
        <p:sp>
          <p:nvSpPr>
            <p:cNvPr id="22" name="Freeform 1067"/>
            <p:cNvSpPr>
              <a:spLocks/>
            </p:cNvSpPr>
            <p:nvPr/>
          </p:nvSpPr>
          <p:spPr bwMode="auto">
            <a:xfrm flipH="1">
              <a:off x="2915" y="1970"/>
              <a:ext cx="138" cy="329"/>
            </a:xfrm>
            <a:custGeom>
              <a:avLst/>
              <a:gdLst>
                <a:gd name="T0" fmla="*/ 0 w 138"/>
                <a:gd name="T1" fmla="*/ 0 h 329"/>
                <a:gd name="T2" fmla="*/ 138 w 138"/>
                <a:gd name="T3" fmla="*/ 164 h 329"/>
                <a:gd name="T4" fmla="*/ 3 w 138"/>
                <a:gd name="T5" fmla="*/ 329 h 329"/>
                <a:gd name="T6" fmla="*/ 0 60000 65536"/>
                <a:gd name="T7" fmla="*/ 0 60000 65536"/>
                <a:gd name="T8" fmla="*/ 0 60000 65536"/>
                <a:gd name="T9" fmla="*/ 0 w 138"/>
                <a:gd name="T10" fmla="*/ 0 h 329"/>
                <a:gd name="T11" fmla="*/ 138 w 138"/>
                <a:gd name="T12" fmla="*/ 329 h 329"/>
              </a:gdLst>
              <a:ahLst/>
              <a:cxnLst>
                <a:cxn ang="T6">
                  <a:pos x="T0" y="T1"/>
                </a:cxn>
                <a:cxn ang="T7">
                  <a:pos x="T2" y="T3"/>
                </a:cxn>
                <a:cxn ang="T8">
                  <a:pos x="T4" y="T5"/>
                </a:cxn>
              </a:cxnLst>
              <a:rect l="T9" t="T10" r="T11" b="T12"/>
              <a:pathLst>
                <a:path w="138" h="329">
                  <a:moveTo>
                    <a:pt x="0" y="0"/>
                  </a:moveTo>
                  <a:cubicBezTo>
                    <a:pt x="23" y="27"/>
                    <a:pt x="138" y="109"/>
                    <a:pt x="138" y="164"/>
                  </a:cubicBezTo>
                  <a:cubicBezTo>
                    <a:pt x="138" y="227"/>
                    <a:pt x="31" y="295"/>
                    <a:pt x="3" y="329"/>
                  </a:cubicBezTo>
                </a:path>
              </a:pathLst>
            </a:custGeom>
            <a:noFill/>
            <a:ln w="28575" cmpd="sng">
              <a:solidFill>
                <a:schemeClr val="folHlink"/>
              </a:solidFill>
              <a:round/>
              <a:headEnd type="none" w="med" len="med"/>
              <a:tailEnd type="none" w="med" len="med"/>
            </a:ln>
          </p:spPr>
          <p:txBody>
            <a:bodyPr/>
            <a:lstStyle/>
            <a:p>
              <a:endParaRPr lang="en-US"/>
            </a:p>
          </p:txBody>
        </p:sp>
        <p:sp>
          <p:nvSpPr>
            <p:cNvPr id="23" name="Freeform 1068"/>
            <p:cNvSpPr>
              <a:spLocks/>
            </p:cNvSpPr>
            <p:nvPr/>
          </p:nvSpPr>
          <p:spPr bwMode="auto">
            <a:xfrm>
              <a:off x="2915" y="1966"/>
              <a:ext cx="138" cy="329"/>
            </a:xfrm>
            <a:custGeom>
              <a:avLst/>
              <a:gdLst>
                <a:gd name="T0" fmla="*/ 0 w 138"/>
                <a:gd name="T1" fmla="*/ 0 h 329"/>
                <a:gd name="T2" fmla="*/ 138 w 138"/>
                <a:gd name="T3" fmla="*/ 164 h 329"/>
                <a:gd name="T4" fmla="*/ 3 w 138"/>
                <a:gd name="T5" fmla="*/ 329 h 329"/>
                <a:gd name="T6" fmla="*/ 0 60000 65536"/>
                <a:gd name="T7" fmla="*/ 0 60000 65536"/>
                <a:gd name="T8" fmla="*/ 0 60000 65536"/>
                <a:gd name="T9" fmla="*/ 0 w 138"/>
                <a:gd name="T10" fmla="*/ 0 h 329"/>
                <a:gd name="T11" fmla="*/ 138 w 138"/>
                <a:gd name="T12" fmla="*/ 329 h 329"/>
              </a:gdLst>
              <a:ahLst/>
              <a:cxnLst>
                <a:cxn ang="T6">
                  <a:pos x="T0" y="T1"/>
                </a:cxn>
                <a:cxn ang="T7">
                  <a:pos x="T2" y="T3"/>
                </a:cxn>
                <a:cxn ang="T8">
                  <a:pos x="T4" y="T5"/>
                </a:cxn>
              </a:cxnLst>
              <a:rect l="T9" t="T10" r="T11" b="T12"/>
              <a:pathLst>
                <a:path w="138" h="329">
                  <a:moveTo>
                    <a:pt x="0" y="0"/>
                  </a:moveTo>
                  <a:cubicBezTo>
                    <a:pt x="23" y="27"/>
                    <a:pt x="138" y="109"/>
                    <a:pt x="138" y="164"/>
                  </a:cubicBezTo>
                  <a:cubicBezTo>
                    <a:pt x="138" y="227"/>
                    <a:pt x="31" y="295"/>
                    <a:pt x="3" y="329"/>
                  </a:cubicBezTo>
                </a:path>
              </a:pathLst>
            </a:custGeom>
            <a:noFill/>
            <a:ln w="28575" cmpd="sng">
              <a:solidFill>
                <a:schemeClr val="tx1"/>
              </a:solidFill>
              <a:round/>
              <a:headEnd type="none" w="med" len="med"/>
              <a:tailEnd type="none" w="med" len="med"/>
            </a:ln>
          </p:spPr>
          <p:txBody>
            <a:bodyPr/>
            <a:lstStyle/>
            <a:p>
              <a:endParaRPr lang="en-US"/>
            </a:p>
          </p:txBody>
        </p:sp>
        <p:sp>
          <p:nvSpPr>
            <p:cNvPr id="24" name="Oval 1069"/>
            <p:cNvSpPr>
              <a:spLocks noChangeArrowheads="1"/>
            </p:cNvSpPr>
            <p:nvPr/>
          </p:nvSpPr>
          <p:spPr bwMode="auto">
            <a:xfrm>
              <a:off x="2894" y="1879"/>
              <a:ext cx="181" cy="181"/>
            </a:xfrm>
            <a:prstGeom prst="ellipse">
              <a:avLst/>
            </a:prstGeom>
            <a:solidFill>
              <a:schemeClr val="accent2"/>
            </a:solidFill>
            <a:ln w="9525">
              <a:solidFill>
                <a:schemeClr val="accent1"/>
              </a:solidFill>
              <a:round/>
              <a:headEnd/>
              <a:tailEnd/>
            </a:ln>
          </p:spPr>
          <p:txBody>
            <a:bodyPr rot="10800000" vert="eaVert" wrap="none" anchor="ctr"/>
            <a:lstStyle/>
            <a:p>
              <a:pPr algn="ctr" eaLnBrk="1" hangingPunct="1"/>
              <a:endParaRPr lang="en-US" sz="1800"/>
            </a:p>
          </p:txBody>
        </p:sp>
        <p:sp>
          <p:nvSpPr>
            <p:cNvPr id="25" name="Oval 1070"/>
            <p:cNvSpPr>
              <a:spLocks noChangeArrowheads="1"/>
            </p:cNvSpPr>
            <p:nvPr/>
          </p:nvSpPr>
          <p:spPr bwMode="auto">
            <a:xfrm>
              <a:off x="2894" y="2197"/>
              <a:ext cx="181" cy="181"/>
            </a:xfrm>
            <a:prstGeom prst="ellipse">
              <a:avLst/>
            </a:prstGeom>
            <a:solidFill>
              <a:srgbClr val="33CCFF"/>
            </a:solidFill>
            <a:ln w="9525">
              <a:solidFill>
                <a:srgbClr val="3333CC"/>
              </a:solidFill>
              <a:round/>
              <a:headEnd/>
              <a:tailEnd/>
            </a:ln>
          </p:spPr>
          <p:txBody>
            <a:bodyPr rot="10800000" vert="eaVert" wrap="none" anchor="ctr"/>
            <a:lstStyle/>
            <a:p>
              <a:pPr algn="ctr" eaLnBrk="1" hangingPunct="1"/>
              <a:endParaRPr lang="en-US" sz="1800"/>
            </a:p>
          </p:txBody>
        </p:sp>
      </p:grpSp>
      <p:grpSp>
        <p:nvGrpSpPr>
          <p:cNvPr id="4" name="Gruppieren 34"/>
          <p:cNvGrpSpPr/>
          <p:nvPr/>
        </p:nvGrpSpPr>
        <p:grpSpPr>
          <a:xfrm>
            <a:off x="6102240" y="3708374"/>
            <a:ext cx="1166812" cy="423863"/>
            <a:chOff x="6119173" y="3098786"/>
            <a:chExt cx="1166812" cy="423863"/>
          </a:xfrm>
        </p:grpSpPr>
        <p:cxnSp>
          <p:nvCxnSpPr>
            <p:cNvPr id="34" name="Gerade Verbindung 33"/>
            <p:cNvCxnSpPr/>
            <p:nvPr/>
          </p:nvCxnSpPr>
          <p:spPr bwMode="auto">
            <a:xfrm>
              <a:off x="6350000" y="3318933"/>
              <a:ext cx="762000" cy="0"/>
            </a:xfrm>
            <a:prstGeom prst="line">
              <a:avLst/>
            </a:prstGeom>
            <a:solidFill>
              <a:schemeClr val="bg1"/>
            </a:solidFill>
            <a:ln w="28575" cap="flat" cmpd="sng" algn="ctr">
              <a:solidFill>
                <a:schemeClr val="tx1"/>
              </a:solidFill>
              <a:prstDash val="solid"/>
              <a:round/>
              <a:headEnd type="none" w="med" len="med"/>
              <a:tailEnd type="none" w="med" len="med"/>
            </a:ln>
            <a:effectLst/>
          </p:spPr>
        </p:cxnSp>
        <p:sp>
          <p:nvSpPr>
            <p:cNvPr id="29" name="Oval 1069"/>
            <p:cNvSpPr>
              <a:spLocks noChangeArrowheads="1"/>
            </p:cNvSpPr>
            <p:nvPr/>
          </p:nvSpPr>
          <p:spPr bwMode="auto">
            <a:xfrm rot="5400000">
              <a:off x="6862437" y="3099102"/>
              <a:ext cx="423863" cy="423232"/>
            </a:xfrm>
            <a:prstGeom prst="ellipse">
              <a:avLst/>
            </a:prstGeom>
            <a:solidFill>
              <a:schemeClr val="accent2"/>
            </a:solidFill>
            <a:ln w="9525">
              <a:solidFill>
                <a:schemeClr val="accent1"/>
              </a:solidFill>
              <a:round/>
              <a:headEnd/>
              <a:tailEnd/>
            </a:ln>
          </p:spPr>
          <p:txBody>
            <a:bodyPr rot="10800000" vert="eaVert" wrap="none" anchor="ctr"/>
            <a:lstStyle/>
            <a:p>
              <a:pPr algn="ctr" eaLnBrk="1" hangingPunct="1"/>
              <a:endParaRPr lang="en-US" sz="1800"/>
            </a:p>
          </p:txBody>
        </p:sp>
        <p:sp>
          <p:nvSpPr>
            <p:cNvPr id="30" name="Oval 1070"/>
            <p:cNvSpPr>
              <a:spLocks noChangeArrowheads="1"/>
            </p:cNvSpPr>
            <p:nvPr/>
          </p:nvSpPr>
          <p:spPr bwMode="auto">
            <a:xfrm rot="5400000">
              <a:off x="6118857" y="3099102"/>
              <a:ext cx="423863" cy="423232"/>
            </a:xfrm>
            <a:prstGeom prst="ellipse">
              <a:avLst/>
            </a:prstGeom>
            <a:solidFill>
              <a:srgbClr val="33CCFF"/>
            </a:solidFill>
            <a:ln w="9525">
              <a:solidFill>
                <a:srgbClr val="3333CC"/>
              </a:solidFill>
              <a:round/>
              <a:headEnd/>
              <a:tailEnd/>
            </a:ln>
          </p:spPr>
          <p:txBody>
            <a:bodyPr rot="10800000" vert="eaVert" wrap="none" anchor="ctr"/>
            <a:lstStyle/>
            <a:p>
              <a:pPr algn="ctr" eaLnBrk="1" hangingPunct="1"/>
              <a:endParaRPr lang="en-US" sz="1800"/>
            </a:p>
          </p:txBody>
        </p:sp>
      </p:grpSp>
      <p:sp>
        <p:nvSpPr>
          <p:cNvPr id="36" name="Oval 22"/>
          <p:cNvSpPr>
            <a:spLocks noChangeArrowheads="1"/>
          </p:cNvSpPr>
          <p:nvPr/>
        </p:nvSpPr>
        <p:spPr bwMode="auto">
          <a:xfrm>
            <a:off x="6446384" y="4926031"/>
            <a:ext cx="502920" cy="502920"/>
          </a:xfrm>
          <a:prstGeom prst="ellipse">
            <a:avLst/>
          </a:prstGeom>
          <a:noFill/>
          <a:ln w="25400">
            <a:solidFill>
              <a:srgbClr val="008000"/>
            </a:solidFill>
            <a:round/>
            <a:headEnd/>
            <a:tailEnd/>
          </a:ln>
        </p:spPr>
        <p:txBody>
          <a:bodyPr anchor="ctr">
            <a:spAutoFit/>
          </a:bodyPr>
          <a:lstStyle/>
          <a:p>
            <a:pPr algn="ctr" eaLnBrk="1" hangingPunct="1"/>
            <a:endParaRPr lang="en-US" sz="1800"/>
          </a:p>
        </p:txBody>
      </p:sp>
      <p:cxnSp>
        <p:nvCxnSpPr>
          <p:cNvPr id="38" name="Gerade Verbindung mit Pfeil 37"/>
          <p:cNvCxnSpPr/>
          <p:nvPr/>
        </p:nvCxnSpPr>
        <p:spPr bwMode="auto">
          <a:xfrm rot="5400000">
            <a:off x="6375400" y="3158063"/>
            <a:ext cx="660400" cy="1588"/>
          </a:xfrm>
          <a:prstGeom prst="straightConnector1">
            <a:avLst/>
          </a:prstGeom>
          <a:solidFill>
            <a:schemeClr val="bg1"/>
          </a:solidFill>
          <a:ln w="28575" cap="flat" cmpd="sng" algn="ctr">
            <a:solidFill>
              <a:schemeClr val="tx1"/>
            </a:solidFill>
            <a:prstDash val="solid"/>
            <a:round/>
            <a:headEnd type="none" w="med" len="med"/>
            <a:tailEnd type="arrow" w="lg" len="lg"/>
          </a:ln>
          <a:effectLst/>
        </p:spPr>
      </p:cxnSp>
      <p:sp>
        <p:nvSpPr>
          <p:cNvPr id="39" name="Textfeld 38"/>
          <p:cNvSpPr txBox="1"/>
          <p:nvPr/>
        </p:nvSpPr>
        <p:spPr>
          <a:xfrm>
            <a:off x="6468534" y="4267198"/>
            <a:ext cx="406400" cy="430887"/>
          </a:xfrm>
          <a:prstGeom prst="rect">
            <a:avLst/>
          </a:prstGeom>
          <a:noFill/>
        </p:spPr>
        <p:txBody>
          <a:bodyPr wrap="square" rtlCol="0">
            <a:spAutoFit/>
          </a:bodyPr>
          <a:lstStyle/>
          <a:p>
            <a:pPr algn="ctr"/>
            <a:r>
              <a:rPr lang="en-US" sz="2200" smtClean="0"/>
              <a:t>+</a:t>
            </a:r>
            <a:endParaRPr lang="en-US" sz="2200"/>
          </a:p>
        </p:txBody>
      </p:sp>
      <p:sp>
        <p:nvSpPr>
          <p:cNvPr id="28" name="Rectangle 16"/>
          <p:cNvSpPr>
            <a:spLocks noChangeArrowheads="1"/>
          </p:cNvSpPr>
          <p:nvPr/>
        </p:nvSpPr>
        <p:spPr bwMode="auto">
          <a:xfrm>
            <a:off x="2717044" y="1257324"/>
            <a:ext cx="1872629" cy="323165"/>
          </a:xfrm>
          <a:prstGeom prst="rect">
            <a:avLst/>
          </a:prstGeom>
          <a:noFill/>
          <a:ln w="9525">
            <a:noFill/>
            <a:miter lim="800000"/>
            <a:headEnd/>
            <a:tailEnd/>
          </a:ln>
        </p:spPr>
        <p:txBody>
          <a:bodyPr wrap="none">
            <a:spAutoFit/>
          </a:bodyPr>
          <a:lstStyle/>
          <a:p>
            <a:pPr algn="l" eaLnBrk="1" hangingPunct="1">
              <a:spcBef>
                <a:spcPct val="50000"/>
              </a:spcBef>
            </a:pPr>
            <a:r>
              <a:rPr lang="en-US" sz="1500" smtClean="0"/>
              <a:t>Significance ~ 8</a:t>
            </a:r>
            <a:r>
              <a:rPr lang="en-US" sz="1500" smtClean="0">
                <a:cs typeface="Arial" charset="0"/>
              </a:rPr>
              <a:t>σ</a:t>
            </a:r>
            <a:endParaRPr lang="en-US" sz="1000"/>
          </a:p>
        </p:txBody>
      </p:sp>
      <p:sp>
        <p:nvSpPr>
          <p:cNvPr id="31" name="Text Box 1055"/>
          <p:cNvSpPr txBox="1">
            <a:spLocks noChangeArrowheads="1"/>
          </p:cNvSpPr>
          <p:nvPr/>
        </p:nvSpPr>
        <p:spPr bwMode="auto">
          <a:xfrm>
            <a:off x="2971800" y="1752600"/>
            <a:ext cx="1258888" cy="466794"/>
          </a:xfrm>
          <a:prstGeom prst="rect">
            <a:avLst/>
          </a:prstGeom>
          <a:solidFill>
            <a:srgbClr val="01ED39"/>
          </a:solidFill>
          <a:ln w="9525">
            <a:noFill/>
            <a:miter lim="800000"/>
            <a:headEnd/>
            <a:tailEnd/>
          </a:ln>
          <a:effectLst/>
        </p:spPr>
        <p:txBody>
          <a:bodyPr wrap="square">
            <a:spAutoFit/>
          </a:bodyPr>
          <a:lstStyle/>
          <a:p>
            <a:pPr algn="ctr">
              <a:spcBef>
                <a:spcPts val="400"/>
              </a:spcBef>
            </a:pPr>
            <a:r>
              <a:rPr lang="de-DE" sz="1200" i="1" smtClean="0"/>
              <a:t>BaBar</a:t>
            </a:r>
          </a:p>
          <a:p>
            <a:pPr algn="ctr">
              <a:spcBef>
                <a:spcPts val="400"/>
              </a:spcBef>
            </a:pPr>
            <a:r>
              <a:rPr lang="en-US" sz="900" i="1" smtClean="0"/>
              <a:t>PRL 95,142001</a:t>
            </a:r>
            <a:endParaRPr lang="de-DE" sz="900" i="1" baseline="30000"/>
          </a:p>
        </p:txBody>
      </p:sp>
      <p:sp>
        <p:nvSpPr>
          <p:cNvPr id="32" name="Text Box 11"/>
          <p:cNvSpPr txBox="1">
            <a:spLocks noChangeArrowheads="1"/>
          </p:cNvSpPr>
          <p:nvPr/>
        </p:nvSpPr>
        <p:spPr bwMode="auto">
          <a:xfrm>
            <a:off x="838200" y="1196999"/>
            <a:ext cx="7239000" cy="488950"/>
          </a:xfrm>
          <a:prstGeom prst="rect">
            <a:avLst/>
          </a:prstGeom>
          <a:noFill/>
          <a:ln w="9525">
            <a:noFill/>
            <a:miter lim="800000"/>
            <a:headEnd/>
            <a:tailEnd/>
          </a:ln>
        </p:spPr>
        <p:txBody>
          <a:bodyPr>
            <a:spAutoFit/>
          </a:bodyPr>
          <a:lstStyle/>
          <a:p>
            <a:pPr algn="l" eaLnBrk="1" hangingPunct="1">
              <a:spcBef>
                <a:spcPct val="50000"/>
              </a:spcBef>
            </a:pPr>
            <a:r>
              <a:rPr lang="en-US" sz="2600">
                <a:solidFill>
                  <a:srgbClr val="A50021"/>
                </a:solidFill>
              </a:rPr>
              <a:t> Y(4260) </a:t>
            </a:r>
            <a:endParaRPr lang="de-DE" sz="2600">
              <a:solidFill>
                <a:srgbClr val="A5002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p:txBody>
          <a:bodyPr/>
          <a:lstStyle/>
          <a:p>
            <a:r>
              <a:rPr lang="en-US"/>
              <a:t>Search for Y(4260) </a:t>
            </a:r>
            <a:r>
              <a:rPr lang="en-US">
                <a:sym typeface="Symbol" pitchFamily="18" charset="2"/>
              </a:rPr>
              <a:t> </a:t>
            </a:r>
            <a:r>
              <a:rPr lang="en-US" smtClean="0">
                <a:sym typeface="Symbol" pitchFamily="18" charset="2"/>
              </a:rPr>
              <a:t>D</a:t>
            </a:r>
            <a:r>
              <a:rPr lang="en-US" i="0" baseline="30000">
                <a:sym typeface="Symbol" pitchFamily="18" charset="2"/>
              </a:rPr>
              <a:t>(</a:t>
            </a:r>
            <a:r>
              <a:rPr lang="en-US" i="0">
                <a:sym typeface="Symbol" pitchFamily="18" charset="2"/>
              </a:rPr>
              <a:t>*</a:t>
            </a:r>
            <a:r>
              <a:rPr lang="en-US" i="0" baseline="30000">
                <a:sym typeface="Symbol" pitchFamily="18" charset="2"/>
              </a:rPr>
              <a:t>)</a:t>
            </a:r>
            <a:r>
              <a:rPr lang="en-US" smtClean="0">
                <a:latin typeface="VerdanaBar" pitchFamily="34" charset="0"/>
                <a:sym typeface="Symbol" pitchFamily="18" charset="2"/>
              </a:rPr>
              <a:t>D</a:t>
            </a:r>
            <a:r>
              <a:rPr lang="en-US" i="0" baseline="30000" smtClean="0">
                <a:sym typeface="Symbol" pitchFamily="18" charset="2"/>
              </a:rPr>
              <a:t>(</a:t>
            </a:r>
            <a:r>
              <a:rPr lang="en-US" i="0" smtClean="0">
                <a:sym typeface="Symbol" pitchFamily="18" charset="2"/>
              </a:rPr>
              <a:t>*</a:t>
            </a:r>
            <a:r>
              <a:rPr lang="en-US" i="0" baseline="30000" smtClean="0">
                <a:sym typeface="Symbol" pitchFamily="18" charset="2"/>
              </a:rPr>
              <a:t>)</a:t>
            </a:r>
            <a:endParaRPr lang="de-DE" i="0" baseline="30000">
              <a:sym typeface="Symbol" pitchFamily="18" charset="2"/>
            </a:endParaRPr>
          </a:p>
        </p:txBody>
      </p:sp>
      <p:pic>
        <p:nvPicPr>
          <p:cNvPr id="487427" name="Picture 3"/>
          <p:cNvPicPr>
            <a:picLocks noChangeAspect="1" noChangeArrowheads="1"/>
          </p:cNvPicPr>
          <p:nvPr/>
        </p:nvPicPr>
        <p:blipFill>
          <a:blip r:embed="rId3" cstate="screen"/>
          <a:srcRect/>
          <a:stretch>
            <a:fillRect/>
          </a:stretch>
        </p:blipFill>
        <p:spPr bwMode="auto">
          <a:xfrm>
            <a:off x="3900488" y="4343400"/>
            <a:ext cx="3117850" cy="603250"/>
          </a:xfrm>
          <a:prstGeom prst="rect">
            <a:avLst/>
          </a:prstGeom>
          <a:noFill/>
          <a:ln w="9525">
            <a:noFill/>
            <a:miter lim="800000"/>
            <a:headEnd/>
            <a:tailEnd/>
          </a:ln>
          <a:effectLst/>
        </p:spPr>
      </p:pic>
      <p:pic>
        <p:nvPicPr>
          <p:cNvPr id="487428" name="Picture 4"/>
          <p:cNvPicPr>
            <a:picLocks noChangeAspect="1" noChangeArrowheads="1"/>
          </p:cNvPicPr>
          <p:nvPr/>
        </p:nvPicPr>
        <p:blipFill>
          <a:blip r:embed="rId4" cstate="screen"/>
          <a:srcRect/>
          <a:stretch>
            <a:fillRect/>
          </a:stretch>
        </p:blipFill>
        <p:spPr bwMode="auto">
          <a:xfrm>
            <a:off x="3935413" y="5038725"/>
            <a:ext cx="3154362" cy="676275"/>
          </a:xfrm>
          <a:prstGeom prst="rect">
            <a:avLst/>
          </a:prstGeom>
          <a:noFill/>
          <a:ln w="9525">
            <a:noFill/>
            <a:miter lim="800000"/>
            <a:headEnd/>
            <a:tailEnd/>
          </a:ln>
          <a:effectLst/>
        </p:spPr>
      </p:pic>
      <p:pic>
        <p:nvPicPr>
          <p:cNvPr id="487429" name="Picture 5"/>
          <p:cNvPicPr>
            <a:picLocks noChangeAspect="1" noChangeArrowheads="1"/>
          </p:cNvPicPr>
          <p:nvPr/>
        </p:nvPicPr>
        <p:blipFill>
          <a:blip r:embed="rId5" cstate="screen"/>
          <a:srcRect/>
          <a:stretch>
            <a:fillRect/>
          </a:stretch>
        </p:blipFill>
        <p:spPr bwMode="auto">
          <a:xfrm>
            <a:off x="228600" y="1295400"/>
            <a:ext cx="3438525" cy="5029200"/>
          </a:xfrm>
          <a:prstGeom prst="rect">
            <a:avLst/>
          </a:prstGeom>
          <a:noFill/>
          <a:ln w="9525">
            <a:noFill/>
            <a:miter lim="800000"/>
            <a:headEnd/>
            <a:tailEnd/>
          </a:ln>
          <a:effectLst/>
        </p:spPr>
      </p:pic>
      <p:sp>
        <p:nvSpPr>
          <p:cNvPr id="487430" name="Text Box 6"/>
          <p:cNvSpPr txBox="1">
            <a:spLocks noChangeArrowheads="1"/>
          </p:cNvSpPr>
          <p:nvPr/>
        </p:nvSpPr>
        <p:spPr bwMode="auto">
          <a:xfrm>
            <a:off x="2873375" y="1574800"/>
            <a:ext cx="517525" cy="350838"/>
          </a:xfrm>
          <a:prstGeom prst="rect">
            <a:avLst/>
          </a:prstGeom>
          <a:solidFill>
            <a:srgbClr val="DDDDDD"/>
          </a:solidFill>
          <a:ln w="9525">
            <a:noFill/>
            <a:miter lim="800000"/>
            <a:headEnd/>
            <a:tailEnd/>
          </a:ln>
          <a:effectLst/>
        </p:spPr>
        <p:txBody>
          <a:bodyPr wrap="none">
            <a:spAutoFit/>
          </a:bodyPr>
          <a:lstStyle/>
          <a:p>
            <a:pPr algn="l"/>
            <a:r>
              <a:rPr lang="en-US" sz="1700"/>
              <a:t>D</a:t>
            </a:r>
            <a:r>
              <a:rPr lang="en-US" sz="1700">
                <a:latin typeface="VerdanaBar" pitchFamily="34" charset="0"/>
              </a:rPr>
              <a:t>D</a:t>
            </a:r>
          </a:p>
        </p:txBody>
      </p:sp>
      <p:sp>
        <p:nvSpPr>
          <p:cNvPr id="487431" name="Text Box 7"/>
          <p:cNvSpPr txBox="1">
            <a:spLocks noChangeArrowheads="1"/>
          </p:cNvSpPr>
          <p:nvPr/>
        </p:nvSpPr>
        <p:spPr bwMode="auto">
          <a:xfrm>
            <a:off x="2852738" y="3074988"/>
            <a:ext cx="614271" cy="353943"/>
          </a:xfrm>
          <a:prstGeom prst="rect">
            <a:avLst/>
          </a:prstGeom>
          <a:solidFill>
            <a:srgbClr val="DDDDDD"/>
          </a:solidFill>
          <a:ln w="9525">
            <a:noFill/>
            <a:miter lim="800000"/>
            <a:headEnd/>
            <a:tailEnd/>
          </a:ln>
          <a:effectLst/>
        </p:spPr>
        <p:txBody>
          <a:bodyPr wrap="none">
            <a:spAutoFit/>
          </a:bodyPr>
          <a:lstStyle/>
          <a:p>
            <a:pPr algn="l"/>
            <a:r>
              <a:rPr lang="en-US" sz="1700"/>
              <a:t>D</a:t>
            </a:r>
            <a:r>
              <a:rPr lang="en-US" sz="1700">
                <a:latin typeface="VerdanaBar" pitchFamily="34" charset="0"/>
              </a:rPr>
              <a:t>D</a:t>
            </a:r>
            <a:r>
              <a:rPr lang="en-US" sz="1700" baseline="30000"/>
              <a:t>*</a:t>
            </a:r>
          </a:p>
        </p:txBody>
      </p:sp>
      <p:sp>
        <p:nvSpPr>
          <p:cNvPr id="487432" name="Text Box 8"/>
          <p:cNvSpPr txBox="1">
            <a:spLocks noChangeArrowheads="1"/>
          </p:cNvSpPr>
          <p:nvPr/>
        </p:nvSpPr>
        <p:spPr bwMode="auto">
          <a:xfrm>
            <a:off x="2819400" y="4573588"/>
            <a:ext cx="707245" cy="353943"/>
          </a:xfrm>
          <a:prstGeom prst="rect">
            <a:avLst/>
          </a:prstGeom>
          <a:solidFill>
            <a:srgbClr val="DDDDDD"/>
          </a:solidFill>
          <a:ln w="9525">
            <a:noFill/>
            <a:miter lim="800000"/>
            <a:headEnd/>
            <a:tailEnd/>
          </a:ln>
          <a:effectLst/>
        </p:spPr>
        <p:txBody>
          <a:bodyPr wrap="none">
            <a:spAutoFit/>
          </a:bodyPr>
          <a:lstStyle/>
          <a:p>
            <a:pPr algn="l"/>
            <a:r>
              <a:rPr lang="en-US" sz="1700"/>
              <a:t>D</a:t>
            </a:r>
            <a:r>
              <a:rPr lang="en-US" sz="1700" baseline="30000"/>
              <a:t>*</a:t>
            </a:r>
            <a:r>
              <a:rPr lang="en-US" sz="1700">
                <a:latin typeface="VerdanaBar" pitchFamily="34" charset="0"/>
              </a:rPr>
              <a:t>D</a:t>
            </a:r>
            <a:r>
              <a:rPr lang="en-US" sz="1700" baseline="30000"/>
              <a:t>*</a:t>
            </a:r>
          </a:p>
        </p:txBody>
      </p:sp>
      <p:sp>
        <p:nvSpPr>
          <p:cNvPr id="487433" name="Text Box 9"/>
          <p:cNvSpPr txBox="1">
            <a:spLocks noChangeArrowheads="1"/>
          </p:cNvSpPr>
          <p:nvPr/>
        </p:nvSpPr>
        <p:spPr bwMode="auto">
          <a:xfrm>
            <a:off x="3886200" y="1358900"/>
            <a:ext cx="5029200" cy="3851275"/>
          </a:xfrm>
          <a:prstGeom prst="rect">
            <a:avLst/>
          </a:prstGeom>
          <a:noFill/>
          <a:ln w="9525">
            <a:noFill/>
            <a:miter lim="800000"/>
            <a:headEnd/>
            <a:tailEnd/>
          </a:ln>
          <a:effectLst/>
        </p:spPr>
        <p:txBody>
          <a:bodyPr>
            <a:spAutoFit/>
          </a:bodyPr>
          <a:lstStyle/>
          <a:p>
            <a:pPr algn="l">
              <a:spcBef>
                <a:spcPct val="50000"/>
              </a:spcBef>
            </a:pPr>
            <a:r>
              <a:rPr lang="en-US" sz="1700"/>
              <a:t>Y(4260) </a:t>
            </a:r>
            <a:r>
              <a:rPr lang="en-US" sz="1700">
                <a:cs typeface="Arial" charset="0"/>
              </a:rPr>
              <a:t>above D</a:t>
            </a:r>
            <a:r>
              <a:rPr lang="en-US" sz="1700">
                <a:latin typeface="VerdanaBar" pitchFamily="34" charset="0"/>
                <a:cs typeface="Arial" charset="0"/>
              </a:rPr>
              <a:t>D</a:t>
            </a:r>
            <a:r>
              <a:rPr lang="en-US" sz="1700">
                <a:cs typeface="Arial" charset="0"/>
              </a:rPr>
              <a:t>-threshold:</a:t>
            </a:r>
            <a:endParaRPr lang="en-US" sz="1700"/>
          </a:p>
          <a:p>
            <a:pPr algn="l">
              <a:spcBef>
                <a:spcPct val="50000"/>
              </a:spcBef>
            </a:pPr>
            <a:r>
              <a:rPr lang="en-US" sz="1700">
                <a:sym typeface="Symbol" pitchFamily="18" charset="2"/>
              </a:rPr>
              <a:t></a:t>
            </a:r>
            <a:r>
              <a:rPr lang="en-US" sz="1700"/>
              <a:t> Fit with Y(4260) and </a:t>
            </a:r>
            <a:r>
              <a:rPr lang="en-US" sz="1700">
                <a:latin typeface="Symbol" pitchFamily="18" charset="2"/>
              </a:rPr>
              <a:t>y</a:t>
            </a:r>
            <a:r>
              <a:rPr lang="en-US" sz="1700"/>
              <a:t>’s</a:t>
            </a:r>
          </a:p>
          <a:p>
            <a:pPr algn="l">
              <a:spcBef>
                <a:spcPct val="50000"/>
              </a:spcBef>
              <a:buFontTx/>
              <a:buChar char="•"/>
            </a:pPr>
            <a:r>
              <a:rPr lang="en-US" sz="1700"/>
              <a:t> D</a:t>
            </a:r>
            <a:r>
              <a:rPr lang="en-US" sz="1600">
                <a:latin typeface="VerdanaBar" pitchFamily="34" charset="0"/>
                <a:sym typeface="Verdana" pitchFamily="34" charset="0"/>
              </a:rPr>
              <a:t>D</a:t>
            </a:r>
            <a:r>
              <a:rPr lang="en-US" sz="1700"/>
              <a:t>:   0.2 </a:t>
            </a:r>
            <a:r>
              <a:rPr lang="en-US" sz="1700">
                <a:cs typeface="Arial" charset="0"/>
              </a:rPr>
              <a:t>±</a:t>
            </a:r>
            <a:r>
              <a:rPr lang="en-US" sz="1700"/>
              <a:t> 6.1 </a:t>
            </a:r>
            <a:r>
              <a:rPr lang="en-US" sz="1700">
                <a:cs typeface="Arial" charset="0"/>
              </a:rPr>
              <a:t>±</a:t>
            </a:r>
            <a:r>
              <a:rPr lang="en-US" sz="1700"/>
              <a:t> 2.8 Events</a:t>
            </a:r>
          </a:p>
          <a:p>
            <a:pPr algn="l">
              <a:spcBef>
                <a:spcPct val="50000"/>
              </a:spcBef>
              <a:buFontTx/>
              <a:buChar char="•"/>
            </a:pPr>
            <a:r>
              <a:rPr lang="en-US" sz="1700"/>
              <a:t> D</a:t>
            </a:r>
            <a:r>
              <a:rPr lang="en-US" sz="1700">
                <a:latin typeface="VerdanaBar" pitchFamily="34" charset="0"/>
              </a:rPr>
              <a:t>D*</a:t>
            </a:r>
            <a:r>
              <a:rPr lang="en-US" sz="1700"/>
              <a:t>:  18 </a:t>
            </a:r>
            <a:r>
              <a:rPr lang="en-US" sz="1700">
                <a:cs typeface="Arial" charset="0"/>
              </a:rPr>
              <a:t>±</a:t>
            </a:r>
            <a:r>
              <a:rPr lang="en-US" sz="1700"/>
              <a:t> 24 </a:t>
            </a:r>
            <a:r>
              <a:rPr lang="en-US" sz="1700">
                <a:cs typeface="Arial" charset="0"/>
              </a:rPr>
              <a:t>±</a:t>
            </a:r>
            <a:r>
              <a:rPr lang="en-US" sz="1700"/>
              <a:t> 21 Events</a:t>
            </a:r>
          </a:p>
          <a:p>
            <a:pPr algn="l">
              <a:spcBef>
                <a:spcPct val="50000"/>
              </a:spcBef>
              <a:buFontTx/>
              <a:buChar char="•"/>
            </a:pPr>
            <a:r>
              <a:rPr lang="en-US" sz="1700"/>
              <a:t> D*</a:t>
            </a:r>
            <a:r>
              <a:rPr lang="en-US" sz="1700">
                <a:latin typeface="VerdanaBar" pitchFamily="34" charset="0"/>
              </a:rPr>
              <a:t>D</a:t>
            </a:r>
            <a:r>
              <a:rPr lang="en-US" sz="1700"/>
              <a:t>*:  9 </a:t>
            </a:r>
            <a:r>
              <a:rPr lang="en-US" sz="1700">
                <a:cs typeface="Arial" charset="0"/>
              </a:rPr>
              <a:t>±</a:t>
            </a:r>
            <a:r>
              <a:rPr lang="en-US" sz="1700"/>
              <a:t> 5 </a:t>
            </a:r>
            <a:r>
              <a:rPr lang="en-US" sz="1700">
                <a:cs typeface="Arial" charset="0"/>
              </a:rPr>
              <a:t>±</a:t>
            </a:r>
            <a:r>
              <a:rPr lang="en-US" sz="1700"/>
              <a:t> 10 Events</a:t>
            </a:r>
          </a:p>
          <a:p>
            <a:pPr algn="l">
              <a:spcBef>
                <a:spcPct val="50000"/>
              </a:spcBef>
            </a:pPr>
            <a:endParaRPr lang="en-US" sz="1700"/>
          </a:p>
          <a:p>
            <a:pPr algn="l">
              <a:spcBef>
                <a:spcPct val="50000"/>
              </a:spcBef>
            </a:pPr>
            <a:endParaRPr lang="en-US" sz="1700"/>
          </a:p>
          <a:p>
            <a:pPr algn="l">
              <a:spcBef>
                <a:spcPct val="50000"/>
              </a:spcBef>
            </a:pPr>
            <a:endParaRPr lang="en-US" sz="1700"/>
          </a:p>
          <a:p>
            <a:pPr algn="l">
              <a:spcBef>
                <a:spcPct val="50000"/>
              </a:spcBef>
            </a:pPr>
            <a:endParaRPr lang="en-US" sz="1700"/>
          </a:p>
          <a:p>
            <a:pPr algn="l">
              <a:spcBef>
                <a:spcPct val="50000"/>
              </a:spcBef>
            </a:pPr>
            <a:endParaRPr lang="en-US" sz="1700"/>
          </a:p>
        </p:txBody>
      </p:sp>
      <p:sp>
        <p:nvSpPr>
          <p:cNvPr id="487434" name="Line 10"/>
          <p:cNvSpPr>
            <a:spLocks noChangeShapeType="1"/>
          </p:cNvSpPr>
          <p:nvPr/>
        </p:nvSpPr>
        <p:spPr bwMode="auto">
          <a:xfrm flipV="1">
            <a:off x="1600200" y="1828800"/>
            <a:ext cx="1588" cy="4038600"/>
          </a:xfrm>
          <a:prstGeom prst="line">
            <a:avLst/>
          </a:prstGeom>
          <a:noFill/>
          <a:ln w="9525">
            <a:solidFill>
              <a:schemeClr val="tx1"/>
            </a:solidFill>
            <a:round/>
            <a:headEnd/>
            <a:tailEnd/>
          </a:ln>
          <a:effectLst/>
        </p:spPr>
        <p:txBody>
          <a:bodyPr/>
          <a:lstStyle/>
          <a:p>
            <a:endParaRPr lang="en-US"/>
          </a:p>
        </p:txBody>
      </p:sp>
      <p:sp>
        <p:nvSpPr>
          <p:cNvPr id="487436" name="Rectangle 12"/>
          <p:cNvSpPr>
            <a:spLocks noChangeArrowheads="1"/>
          </p:cNvSpPr>
          <p:nvPr/>
        </p:nvSpPr>
        <p:spPr bwMode="auto">
          <a:xfrm>
            <a:off x="3644900" y="1143000"/>
            <a:ext cx="152400" cy="5334000"/>
          </a:xfrm>
          <a:prstGeom prst="rect">
            <a:avLst/>
          </a:prstGeom>
          <a:solidFill>
            <a:schemeClr val="bg1"/>
          </a:solidFill>
          <a:ln w="9525">
            <a:noFill/>
            <a:miter lim="800000"/>
            <a:headEnd/>
            <a:tailEnd/>
          </a:ln>
          <a:effectLst/>
        </p:spPr>
        <p:txBody>
          <a:bodyPr wrap="none" anchor="ctr">
            <a:spAutoFit/>
          </a:bodyPr>
          <a:lstStyle/>
          <a:p>
            <a:endParaRPr lang="en-US"/>
          </a:p>
        </p:txBody>
      </p:sp>
      <p:sp>
        <p:nvSpPr>
          <p:cNvPr id="487437" name="Rectangle 13"/>
          <p:cNvSpPr>
            <a:spLocks noChangeArrowheads="1"/>
          </p:cNvSpPr>
          <p:nvPr/>
        </p:nvSpPr>
        <p:spPr bwMode="auto">
          <a:xfrm>
            <a:off x="7061200" y="4953000"/>
            <a:ext cx="228600" cy="762000"/>
          </a:xfrm>
          <a:prstGeom prst="rect">
            <a:avLst/>
          </a:prstGeom>
          <a:solidFill>
            <a:schemeClr val="bg1"/>
          </a:solidFill>
          <a:ln w="9525">
            <a:noFill/>
            <a:miter lim="800000"/>
            <a:headEnd/>
            <a:tailEnd/>
          </a:ln>
          <a:effectLst/>
        </p:spPr>
        <p:txBody>
          <a:bodyPr wrap="none" anchor="ctr">
            <a:spAutoFit/>
          </a:bodyPr>
          <a:lstStyle/>
          <a:p>
            <a:endParaRPr lang="en-US"/>
          </a:p>
        </p:txBody>
      </p:sp>
      <p:sp>
        <p:nvSpPr>
          <p:cNvPr id="487438" name="Rectangle 14"/>
          <p:cNvSpPr>
            <a:spLocks noChangeArrowheads="1"/>
          </p:cNvSpPr>
          <p:nvPr/>
        </p:nvSpPr>
        <p:spPr bwMode="auto">
          <a:xfrm>
            <a:off x="7002463" y="4267200"/>
            <a:ext cx="304800" cy="762000"/>
          </a:xfrm>
          <a:prstGeom prst="rect">
            <a:avLst/>
          </a:prstGeom>
          <a:solidFill>
            <a:schemeClr val="bg1"/>
          </a:solidFill>
          <a:ln w="9525">
            <a:noFill/>
            <a:miter lim="800000"/>
            <a:headEnd/>
            <a:tailEnd/>
          </a:ln>
          <a:effectLst/>
        </p:spPr>
        <p:txBody>
          <a:bodyPr wrap="none" anchor="ctr">
            <a:spAutoFit/>
          </a:bodyPr>
          <a:lstStyle/>
          <a:p>
            <a:endParaRPr lang="en-US"/>
          </a:p>
        </p:txBody>
      </p:sp>
      <p:pic>
        <p:nvPicPr>
          <p:cNvPr id="487439" name="Picture 15"/>
          <p:cNvPicPr>
            <a:picLocks noChangeAspect="1" noChangeArrowheads="1"/>
          </p:cNvPicPr>
          <p:nvPr/>
        </p:nvPicPr>
        <p:blipFill>
          <a:blip r:embed="rId6" cstate="screen"/>
          <a:srcRect/>
          <a:stretch>
            <a:fillRect/>
          </a:stretch>
        </p:blipFill>
        <p:spPr bwMode="auto">
          <a:xfrm>
            <a:off x="3822700" y="3581400"/>
            <a:ext cx="3370263" cy="714375"/>
          </a:xfrm>
          <a:prstGeom prst="rect">
            <a:avLst/>
          </a:prstGeom>
          <a:noFill/>
          <a:ln w="9525">
            <a:noFill/>
            <a:miter lim="800000"/>
            <a:headEnd/>
            <a:tailEnd/>
          </a:ln>
          <a:effectLst/>
        </p:spPr>
      </p:pic>
      <p:sp>
        <p:nvSpPr>
          <p:cNvPr id="487440" name="Rectangle 16"/>
          <p:cNvSpPr>
            <a:spLocks noChangeArrowheads="1"/>
          </p:cNvSpPr>
          <p:nvPr/>
        </p:nvSpPr>
        <p:spPr bwMode="auto">
          <a:xfrm>
            <a:off x="7061200" y="3733800"/>
            <a:ext cx="76200" cy="457200"/>
          </a:xfrm>
          <a:prstGeom prst="rect">
            <a:avLst/>
          </a:prstGeom>
          <a:solidFill>
            <a:schemeClr val="bg1"/>
          </a:solidFill>
          <a:ln w="9525">
            <a:noFill/>
            <a:miter lim="800000"/>
            <a:headEnd/>
            <a:tailEnd/>
          </a:ln>
          <a:effectLst/>
        </p:spPr>
        <p:txBody>
          <a:bodyPr wrap="none" anchor="ctr">
            <a:spAutoFit/>
          </a:bodyPr>
          <a:lstStyle/>
          <a:p>
            <a:endParaRPr lang="en-US"/>
          </a:p>
        </p:txBody>
      </p:sp>
      <p:sp>
        <p:nvSpPr>
          <p:cNvPr id="487441" name="Text Box 17"/>
          <p:cNvSpPr txBox="1">
            <a:spLocks noChangeArrowheads="1"/>
          </p:cNvSpPr>
          <p:nvPr/>
        </p:nvSpPr>
        <p:spPr bwMode="auto">
          <a:xfrm>
            <a:off x="7315200" y="4343400"/>
            <a:ext cx="1524000" cy="350838"/>
          </a:xfrm>
          <a:prstGeom prst="rect">
            <a:avLst/>
          </a:prstGeom>
          <a:noFill/>
          <a:ln w="9525">
            <a:noFill/>
            <a:miter lim="800000"/>
            <a:headEnd/>
            <a:tailEnd/>
          </a:ln>
          <a:effectLst/>
        </p:spPr>
        <p:txBody>
          <a:bodyPr>
            <a:spAutoFit/>
          </a:bodyPr>
          <a:lstStyle/>
          <a:p>
            <a:pPr algn="l">
              <a:spcBef>
                <a:spcPct val="50000"/>
              </a:spcBef>
            </a:pPr>
            <a:r>
              <a:rPr lang="en-US" sz="1700"/>
              <a:t>at 90% C.L.</a:t>
            </a:r>
            <a:endParaRPr lang="de-DE" sz="1700"/>
          </a:p>
        </p:txBody>
      </p:sp>
      <p:sp>
        <p:nvSpPr>
          <p:cNvPr id="487442" name="Text Box 18"/>
          <p:cNvSpPr txBox="1">
            <a:spLocks noChangeArrowheads="1"/>
          </p:cNvSpPr>
          <p:nvPr/>
        </p:nvSpPr>
        <p:spPr bwMode="auto">
          <a:xfrm>
            <a:off x="4114800" y="5943600"/>
            <a:ext cx="4191000" cy="488950"/>
          </a:xfrm>
          <a:prstGeom prst="rect">
            <a:avLst/>
          </a:prstGeom>
          <a:noFill/>
          <a:ln w="9525">
            <a:noFill/>
            <a:miter lim="800000"/>
            <a:headEnd/>
            <a:tailEnd/>
          </a:ln>
          <a:effectLst/>
        </p:spPr>
        <p:txBody>
          <a:bodyPr lIns="0" rIns="0">
            <a:spAutoFit/>
          </a:bodyPr>
          <a:lstStyle/>
          <a:p>
            <a:pPr algn="l">
              <a:spcBef>
                <a:spcPct val="50000"/>
              </a:spcBef>
            </a:pPr>
            <a:r>
              <a:rPr lang="en-US" sz="2600" smtClean="0">
                <a:solidFill>
                  <a:srgbClr val="CC0000"/>
                </a:solidFill>
              </a:rPr>
              <a:t>No </a:t>
            </a:r>
            <a:r>
              <a:rPr lang="en-US" sz="2600">
                <a:solidFill>
                  <a:srgbClr val="CC0000"/>
                </a:solidFill>
              </a:rPr>
              <a:t>clear message yet !</a:t>
            </a:r>
            <a:endParaRPr lang="de-DE" sz="2600">
              <a:solidFill>
                <a:srgbClr val="CC0000"/>
              </a:solidFill>
            </a:endParaRPr>
          </a:p>
        </p:txBody>
      </p:sp>
      <p:sp>
        <p:nvSpPr>
          <p:cNvPr id="487443" name="Text Box 19"/>
          <p:cNvSpPr txBox="1">
            <a:spLocks noChangeArrowheads="1"/>
          </p:cNvSpPr>
          <p:nvPr/>
        </p:nvSpPr>
        <p:spPr bwMode="auto">
          <a:xfrm>
            <a:off x="1562100" y="1981200"/>
            <a:ext cx="1008063" cy="336550"/>
          </a:xfrm>
          <a:prstGeom prst="rect">
            <a:avLst/>
          </a:prstGeom>
          <a:noFill/>
          <a:ln w="9525">
            <a:noFill/>
            <a:miter lim="800000"/>
            <a:headEnd/>
            <a:tailEnd/>
          </a:ln>
          <a:effectLst/>
        </p:spPr>
        <p:txBody>
          <a:bodyPr wrap="none">
            <a:spAutoFit/>
          </a:bodyPr>
          <a:lstStyle/>
          <a:p>
            <a:pPr algn="l"/>
            <a:r>
              <a:rPr lang="en-US" sz="1600">
                <a:solidFill>
                  <a:srgbClr val="CC0000"/>
                </a:solidFill>
              </a:rPr>
              <a:t>Y(4260)</a:t>
            </a:r>
          </a:p>
        </p:txBody>
      </p:sp>
      <p:sp>
        <p:nvSpPr>
          <p:cNvPr id="20" name="Text Box 1055"/>
          <p:cNvSpPr txBox="1">
            <a:spLocks noChangeArrowheads="1"/>
          </p:cNvSpPr>
          <p:nvPr/>
        </p:nvSpPr>
        <p:spPr bwMode="auto">
          <a:xfrm>
            <a:off x="1219200" y="1219200"/>
            <a:ext cx="1258888" cy="466794"/>
          </a:xfrm>
          <a:prstGeom prst="rect">
            <a:avLst/>
          </a:prstGeom>
          <a:solidFill>
            <a:srgbClr val="01ED39"/>
          </a:solidFill>
          <a:ln w="9525">
            <a:noFill/>
            <a:miter lim="800000"/>
            <a:headEnd/>
            <a:tailEnd/>
          </a:ln>
          <a:effectLst/>
        </p:spPr>
        <p:txBody>
          <a:bodyPr wrap="square">
            <a:spAutoFit/>
          </a:bodyPr>
          <a:lstStyle/>
          <a:p>
            <a:pPr algn="ctr">
              <a:spcBef>
                <a:spcPts val="400"/>
              </a:spcBef>
            </a:pPr>
            <a:r>
              <a:rPr lang="de-DE" sz="1200" i="1" smtClean="0"/>
              <a:t>BaBar</a:t>
            </a:r>
          </a:p>
          <a:p>
            <a:pPr algn="ctr">
              <a:spcBef>
                <a:spcPts val="400"/>
              </a:spcBef>
            </a:pPr>
            <a:r>
              <a:rPr lang="en-US" sz="900" i="1" smtClean="0"/>
              <a:t>PRD 79,092001</a:t>
            </a:r>
            <a:endParaRPr lang="de-DE" sz="900" i="1" baseline="300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Search for Y(4260) </a:t>
            </a:r>
            <a:r>
              <a:rPr lang="en-US" smtClean="0">
                <a:sym typeface="Symbol" pitchFamily="18" charset="2"/>
              </a:rPr>
              <a:t> </a:t>
            </a:r>
            <a:r>
              <a:rPr lang="el-GR" smtClean="0">
                <a:latin typeface="VerdanaEqn" pitchFamily="34" charset="0"/>
                <a:sym typeface="Symbol" pitchFamily="18" charset="2"/>
              </a:rPr>
              <a:t>ψ</a:t>
            </a:r>
            <a:r>
              <a:rPr lang="en-US" smtClean="0">
                <a:latin typeface="VerdanaEqn" pitchFamily="34" charset="0"/>
                <a:sym typeface="Symbol" pitchFamily="18" charset="2"/>
              </a:rPr>
              <a:t>(2S)</a:t>
            </a:r>
            <a:r>
              <a:rPr lang="el-GR" smtClean="0">
                <a:latin typeface="VerdanaEqn" pitchFamily="34" charset="0"/>
                <a:sym typeface="Symbol" pitchFamily="18" charset="2"/>
              </a:rPr>
              <a:t>ππ</a:t>
            </a:r>
            <a:endParaRPr lang="en-US"/>
          </a:p>
        </p:txBody>
      </p:sp>
      <p:sp>
        <p:nvSpPr>
          <p:cNvPr id="3" name="Text Box 49"/>
          <p:cNvSpPr txBox="1">
            <a:spLocks noChangeArrowheads="1"/>
          </p:cNvSpPr>
          <p:nvPr/>
        </p:nvSpPr>
        <p:spPr bwMode="auto">
          <a:xfrm>
            <a:off x="4800600" y="2971800"/>
            <a:ext cx="3276600" cy="488950"/>
          </a:xfrm>
          <a:prstGeom prst="rect">
            <a:avLst/>
          </a:prstGeom>
          <a:noFill/>
          <a:ln w="9525">
            <a:noFill/>
            <a:miter lim="800000"/>
            <a:headEnd/>
            <a:tailEnd/>
          </a:ln>
          <a:effectLst/>
        </p:spPr>
        <p:txBody>
          <a:bodyPr wrap="square">
            <a:spAutoFit/>
          </a:bodyPr>
          <a:lstStyle/>
          <a:p>
            <a:pPr algn="l"/>
            <a:r>
              <a:rPr lang="en-US" sz="2600">
                <a:solidFill>
                  <a:srgbClr val="A50021"/>
                </a:solidFill>
                <a:sym typeface="Symbol" pitchFamily="18" charset="2"/>
              </a:rPr>
              <a:t></a:t>
            </a:r>
            <a:r>
              <a:rPr lang="en-US" sz="2600">
                <a:solidFill>
                  <a:srgbClr val="A50021"/>
                </a:solidFill>
              </a:rPr>
              <a:t> </a:t>
            </a:r>
            <a:r>
              <a:rPr lang="en-US" sz="2600" smtClean="0">
                <a:solidFill>
                  <a:srgbClr val="A50021"/>
                </a:solidFill>
              </a:rPr>
              <a:t>Y(4350)</a:t>
            </a:r>
            <a:endParaRPr lang="de-DE" sz="2600">
              <a:solidFill>
                <a:srgbClr val="A50021"/>
              </a:solidFill>
            </a:endParaRPr>
          </a:p>
        </p:txBody>
      </p:sp>
      <p:sp>
        <p:nvSpPr>
          <p:cNvPr id="4" name="Text Box 85"/>
          <p:cNvSpPr txBox="1">
            <a:spLocks noChangeArrowheads="1"/>
          </p:cNvSpPr>
          <p:nvPr/>
        </p:nvSpPr>
        <p:spPr bwMode="auto">
          <a:xfrm>
            <a:off x="4724400" y="1371600"/>
            <a:ext cx="3886200" cy="1754326"/>
          </a:xfrm>
          <a:prstGeom prst="rect">
            <a:avLst/>
          </a:prstGeom>
          <a:noFill/>
          <a:ln w="9525">
            <a:noFill/>
            <a:miter lim="800000"/>
            <a:headEnd/>
            <a:tailEnd/>
          </a:ln>
          <a:effectLst/>
        </p:spPr>
        <p:txBody>
          <a:bodyPr wrap="square">
            <a:spAutoFit/>
          </a:bodyPr>
          <a:lstStyle/>
          <a:p>
            <a:pPr algn="l">
              <a:lnSpc>
                <a:spcPct val="150000"/>
              </a:lnSpc>
              <a:spcBef>
                <a:spcPct val="0"/>
              </a:spcBef>
            </a:pPr>
            <a:r>
              <a:rPr lang="en-US" sz="1800" smtClean="0">
                <a:cs typeface="Arial" charset="0"/>
              </a:rPr>
              <a:t>New resonance necessary</a:t>
            </a:r>
          </a:p>
          <a:p>
            <a:pPr algn="l">
              <a:lnSpc>
                <a:spcPct val="150000"/>
              </a:lnSpc>
            </a:pPr>
            <a:r>
              <a:rPr lang="en-US" sz="1800" smtClean="0"/>
              <a:t>     </a:t>
            </a:r>
            <a:r>
              <a:rPr lang="en-US" sz="1800" smtClean="0">
                <a:solidFill>
                  <a:srgbClr val="A50021"/>
                </a:solidFill>
              </a:rPr>
              <a:t>Mass    </a:t>
            </a:r>
            <a:r>
              <a:rPr lang="en-US" sz="1800">
                <a:solidFill>
                  <a:srgbClr val="A50021"/>
                </a:solidFill>
              </a:rPr>
              <a:t>4324 </a:t>
            </a:r>
            <a:r>
              <a:rPr lang="en-US" sz="1800">
                <a:solidFill>
                  <a:srgbClr val="A50021"/>
                </a:solidFill>
                <a:cs typeface="Arial" charset="0"/>
              </a:rPr>
              <a:t>± 24 MeV/c</a:t>
            </a:r>
            <a:r>
              <a:rPr lang="en-US" sz="1800" baseline="30000">
                <a:solidFill>
                  <a:srgbClr val="A50021"/>
                </a:solidFill>
                <a:cs typeface="Arial" charset="0"/>
              </a:rPr>
              <a:t>2</a:t>
            </a:r>
          </a:p>
          <a:p>
            <a:pPr algn="l">
              <a:lnSpc>
                <a:spcPct val="150000"/>
              </a:lnSpc>
            </a:pPr>
            <a:r>
              <a:rPr lang="en-US" sz="1800">
                <a:solidFill>
                  <a:srgbClr val="A50021"/>
                </a:solidFill>
                <a:cs typeface="Arial" charset="0"/>
              </a:rPr>
              <a:t>     </a:t>
            </a:r>
            <a:r>
              <a:rPr lang="en-US" sz="1800" smtClean="0">
                <a:solidFill>
                  <a:srgbClr val="A50021"/>
                </a:solidFill>
                <a:cs typeface="Arial" charset="0"/>
              </a:rPr>
              <a:t>Width     172 </a:t>
            </a:r>
            <a:r>
              <a:rPr lang="en-US" sz="1800">
                <a:solidFill>
                  <a:srgbClr val="A50021"/>
                </a:solidFill>
                <a:cs typeface="Arial" charset="0"/>
              </a:rPr>
              <a:t>± 33 </a:t>
            </a:r>
            <a:r>
              <a:rPr lang="en-US" sz="1800" smtClean="0">
                <a:solidFill>
                  <a:srgbClr val="A50021"/>
                </a:solidFill>
                <a:cs typeface="Arial" charset="0"/>
              </a:rPr>
              <a:t>MeV</a:t>
            </a:r>
            <a:endParaRPr lang="en-US" sz="1800">
              <a:solidFill>
                <a:srgbClr val="A50021"/>
              </a:solidFill>
              <a:cs typeface="Arial" charset="0"/>
            </a:endParaRPr>
          </a:p>
          <a:p>
            <a:pPr algn="l">
              <a:lnSpc>
                <a:spcPct val="150000"/>
              </a:lnSpc>
            </a:pPr>
            <a:endParaRPr lang="en-US" sz="1800">
              <a:solidFill>
                <a:srgbClr val="A50021"/>
              </a:solidFill>
              <a:cs typeface="Arial" charset="0"/>
            </a:endParaRPr>
          </a:p>
        </p:txBody>
      </p:sp>
      <p:pic>
        <p:nvPicPr>
          <p:cNvPr id="5" name="Picture 90"/>
          <p:cNvPicPr>
            <a:picLocks noChangeAspect="1" noChangeArrowheads="1"/>
          </p:cNvPicPr>
          <p:nvPr/>
        </p:nvPicPr>
        <p:blipFill>
          <a:blip r:embed="rId3" cstate="print"/>
          <a:srcRect r="453" b="427"/>
          <a:stretch>
            <a:fillRect/>
          </a:stretch>
        </p:blipFill>
        <p:spPr bwMode="auto">
          <a:xfrm>
            <a:off x="228600" y="1905000"/>
            <a:ext cx="4191000" cy="2589213"/>
          </a:xfrm>
          <a:prstGeom prst="rect">
            <a:avLst/>
          </a:prstGeom>
          <a:noFill/>
          <a:ln w="9525">
            <a:noFill/>
            <a:miter lim="800000"/>
            <a:headEnd/>
            <a:tailEnd/>
          </a:ln>
          <a:effectLst/>
        </p:spPr>
      </p:pic>
      <p:sp>
        <p:nvSpPr>
          <p:cNvPr id="7" name="Textfeld 6"/>
          <p:cNvSpPr txBox="1"/>
          <p:nvPr/>
        </p:nvSpPr>
        <p:spPr>
          <a:xfrm>
            <a:off x="5257800" y="3935247"/>
            <a:ext cx="2819400" cy="572464"/>
          </a:xfrm>
          <a:prstGeom prst="rect">
            <a:avLst/>
          </a:prstGeom>
          <a:solidFill>
            <a:srgbClr val="DDDDDD"/>
          </a:solidFill>
        </p:spPr>
        <p:txBody>
          <a:bodyPr wrap="square" rtlCol="0" anchor="ctr">
            <a:spAutoFit/>
          </a:bodyPr>
          <a:lstStyle/>
          <a:p>
            <a:pPr algn="ctr">
              <a:lnSpc>
                <a:spcPct val="120000"/>
              </a:lnSpc>
            </a:pPr>
            <a:r>
              <a:rPr lang="en-US" sz="1700" smtClean="0"/>
              <a:t>Confirmed by Belle</a:t>
            </a:r>
          </a:p>
          <a:p>
            <a:pPr algn="ctr">
              <a:lnSpc>
                <a:spcPct val="120000"/>
              </a:lnSpc>
            </a:pPr>
            <a:r>
              <a:rPr lang="en-US" sz="900" smtClean="0"/>
              <a:t>PRL 99,142002</a:t>
            </a:r>
          </a:p>
        </p:txBody>
      </p:sp>
      <p:sp>
        <p:nvSpPr>
          <p:cNvPr id="8" name="Textfeld 7"/>
          <p:cNvSpPr txBox="1"/>
          <p:nvPr/>
        </p:nvSpPr>
        <p:spPr>
          <a:xfrm>
            <a:off x="1371600" y="4953000"/>
            <a:ext cx="4419600" cy="1348061"/>
          </a:xfrm>
          <a:prstGeom prst="rect">
            <a:avLst/>
          </a:prstGeom>
          <a:solidFill>
            <a:srgbClr val="DDDDDD"/>
          </a:solidFill>
        </p:spPr>
        <p:txBody>
          <a:bodyPr wrap="square" rtlCol="0">
            <a:spAutoFit/>
          </a:bodyPr>
          <a:lstStyle/>
          <a:p>
            <a:pPr algn="l">
              <a:lnSpc>
                <a:spcPct val="120000"/>
              </a:lnSpc>
            </a:pPr>
            <a:r>
              <a:rPr lang="en-US" sz="1700" smtClean="0">
                <a:solidFill>
                  <a:srgbClr val="C00000"/>
                </a:solidFill>
              </a:rPr>
              <a:t>Two more resonances found by Belle</a:t>
            </a:r>
          </a:p>
          <a:p>
            <a:pPr algn="l">
              <a:lnSpc>
                <a:spcPct val="120000"/>
              </a:lnSpc>
            </a:pPr>
            <a:r>
              <a:rPr lang="en-US" sz="1700" smtClean="0">
                <a:solidFill>
                  <a:srgbClr val="C00000"/>
                </a:solidFill>
              </a:rPr>
              <a:t>   Y(4008)  </a:t>
            </a:r>
            <a:r>
              <a:rPr lang="en-US" sz="900" smtClean="0">
                <a:solidFill>
                  <a:srgbClr val="C00000"/>
                </a:solidFill>
              </a:rPr>
              <a:t>PRL 99,182004</a:t>
            </a:r>
          </a:p>
          <a:p>
            <a:pPr algn="l">
              <a:lnSpc>
                <a:spcPct val="120000"/>
              </a:lnSpc>
            </a:pPr>
            <a:r>
              <a:rPr lang="en-US" sz="1700" smtClean="0">
                <a:solidFill>
                  <a:srgbClr val="C00000"/>
                </a:solidFill>
              </a:rPr>
              <a:t>   Y(4660)  </a:t>
            </a:r>
            <a:r>
              <a:rPr lang="en-US" sz="900" smtClean="0">
                <a:solidFill>
                  <a:srgbClr val="C00000"/>
                </a:solidFill>
              </a:rPr>
              <a:t>PRL 99,142002</a:t>
            </a:r>
          </a:p>
          <a:p>
            <a:pPr algn="l">
              <a:lnSpc>
                <a:spcPct val="120000"/>
              </a:lnSpc>
            </a:pPr>
            <a:r>
              <a:rPr lang="en-US" sz="1700" smtClean="0">
                <a:solidFill>
                  <a:srgbClr val="C00000"/>
                </a:solidFill>
              </a:rPr>
              <a:t>Analysis in BaBar still going on</a:t>
            </a:r>
          </a:p>
        </p:txBody>
      </p:sp>
      <p:sp>
        <p:nvSpPr>
          <p:cNvPr id="9" name="Text Box 1055"/>
          <p:cNvSpPr txBox="1">
            <a:spLocks noChangeArrowheads="1"/>
          </p:cNvSpPr>
          <p:nvPr/>
        </p:nvSpPr>
        <p:spPr bwMode="auto">
          <a:xfrm>
            <a:off x="3352800" y="1752600"/>
            <a:ext cx="1258888" cy="466794"/>
          </a:xfrm>
          <a:prstGeom prst="rect">
            <a:avLst/>
          </a:prstGeom>
          <a:solidFill>
            <a:srgbClr val="01ED39"/>
          </a:solidFill>
          <a:ln w="9525">
            <a:noFill/>
            <a:miter lim="800000"/>
            <a:headEnd/>
            <a:tailEnd/>
          </a:ln>
          <a:effectLst/>
        </p:spPr>
        <p:txBody>
          <a:bodyPr wrap="square">
            <a:spAutoFit/>
          </a:bodyPr>
          <a:lstStyle/>
          <a:p>
            <a:pPr algn="ctr">
              <a:spcBef>
                <a:spcPts val="400"/>
              </a:spcBef>
            </a:pPr>
            <a:r>
              <a:rPr lang="de-DE" sz="1200" i="1" smtClean="0"/>
              <a:t>BaBar</a:t>
            </a:r>
          </a:p>
          <a:p>
            <a:pPr algn="ctr">
              <a:spcBef>
                <a:spcPts val="400"/>
              </a:spcBef>
            </a:pPr>
            <a:r>
              <a:rPr lang="en-US" sz="900" i="1" smtClean="0"/>
              <a:t>PRL 98,212001</a:t>
            </a:r>
            <a:endParaRPr lang="de-DE" sz="900" i="1" baseline="300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2"/>
          <p:cNvSpPr>
            <a:spLocks noGrp="1" noChangeArrowheads="1"/>
          </p:cNvSpPr>
          <p:nvPr>
            <p:ph type="title"/>
          </p:nvPr>
        </p:nvSpPr>
        <p:spPr/>
        <p:txBody>
          <a:bodyPr/>
          <a:lstStyle/>
          <a:p>
            <a:pPr eaLnBrk="1" hangingPunct="1"/>
            <a:r>
              <a:rPr lang="en-US" smtClean="0"/>
              <a:t>Hybrid Candidates with J</a:t>
            </a:r>
            <a:r>
              <a:rPr lang="en-US" baseline="30000" smtClean="0"/>
              <a:t>PC </a:t>
            </a:r>
            <a:r>
              <a:rPr lang="en-US" smtClean="0"/>
              <a:t>= 1</a:t>
            </a:r>
            <a:r>
              <a:rPr lang="en-US" baseline="30000" smtClean="0">
                <a:latin typeface="VerdanaEqn" pitchFamily="34" charset="0"/>
              </a:rPr>
              <a:t>--</a:t>
            </a:r>
            <a:endParaRPr lang="en-US" smtClean="0"/>
          </a:p>
        </p:txBody>
      </p:sp>
      <p:pic>
        <p:nvPicPr>
          <p:cNvPr id="36872" name="Picture 7"/>
          <p:cNvPicPr>
            <a:picLocks noChangeAspect="1" noChangeArrowheads="1"/>
          </p:cNvPicPr>
          <p:nvPr/>
        </p:nvPicPr>
        <p:blipFill>
          <a:blip r:embed="rId3" cstate="print"/>
          <a:srcRect/>
          <a:stretch>
            <a:fillRect/>
          </a:stretch>
        </p:blipFill>
        <p:spPr bwMode="auto">
          <a:xfrm>
            <a:off x="5486400" y="1838349"/>
            <a:ext cx="2209800" cy="2209800"/>
          </a:xfrm>
          <a:prstGeom prst="rect">
            <a:avLst/>
          </a:prstGeom>
          <a:noFill/>
          <a:ln w="9525">
            <a:noFill/>
            <a:miter lim="800000"/>
            <a:headEnd/>
            <a:tailEnd/>
          </a:ln>
        </p:spPr>
      </p:pic>
      <p:sp>
        <p:nvSpPr>
          <p:cNvPr id="36874" name="Text Box 11"/>
          <p:cNvSpPr txBox="1">
            <a:spLocks noChangeArrowheads="1"/>
          </p:cNvSpPr>
          <p:nvPr/>
        </p:nvSpPr>
        <p:spPr bwMode="auto">
          <a:xfrm>
            <a:off x="838200" y="1196999"/>
            <a:ext cx="7239000" cy="488950"/>
          </a:xfrm>
          <a:prstGeom prst="rect">
            <a:avLst/>
          </a:prstGeom>
          <a:noFill/>
          <a:ln w="9525">
            <a:noFill/>
            <a:miter lim="800000"/>
            <a:headEnd/>
            <a:tailEnd/>
          </a:ln>
        </p:spPr>
        <p:txBody>
          <a:bodyPr>
            <a:spAutoFit/>
          </a:bodyPr>
          <a:lstStyle/>
          <a:p>
            <a:pPr algn="l" eaLnBrk="1" hangingPunct="1">
              <a:spcBef>
                <a:spcPct val="50000"/>
              </a:spcBef>
            </a:pPr>
            <a:r>
              <a:rPr lang="en-US" sz="2600">
                <a:solidFill>
                  <a:srgbClr val="A50021"/>
                </a:solidFill>
              </a:rPr>
              <a:t> Y(4260) </a:t>
            </a:r>
            <a:r>
              <a:rPr lang="en-US" sz="2600">
                <a:solidFill>
                  <a:srgbClr val="A50021"/>
                </a:solidFill>
                <a:sym typeface="Symbol" pitchFamily="18" charset="2"/>
              </a:rPr>
              <a:t>			</a:t>
            </a:r>
            <a:r>
              <a:rPr lang="en-US" sz="2600" smtClean="0">
                <a:solidFill>
                  <a:srgbClr val="A50021"/>
                </a:solidFill>
                <a:sym typeface="Symbol" pitchFamily="18" charset="2"/>
              </a:rPr>
              <a:t>       </a:t>
            </a:r>
            <a:r>
              <a:rPr lang="en-US" sz="2600" smtClean="0">
                <a:solidFill>
                  <a:srgbClr val="A50021"/>
                </a:solidFill>
              </a:rPr>
              <a:t>Y(2175)</a:t>
            </a:r>
            <a:endParaRPr lang="de-DE" sz="2600">
              <a:solidFill>
                <a:srgbClr val="A50021"/>
              </a:solidFill>
            </a:endParaRPr>
          </a:p>
        </p:txBody>
      </p:sp>
      <p:sp>
        <p:nvSpPr>
          <p:cNvPr id="36875" name="Text Box 13"/>
          <p:cNvSpPr txBox="1">
            <a:spLocks noChangeArrowheads="1"/>
          </p:cNvSpPr>
          <p:nvPr/>
        </p:nvSpPr>
        <p:spPr bwMode="auto">
          <a:xfrm>
            <a:off x="973667" y="4183087"/>
            <a:ext cx="3657600" cy="2077492"/>
          </a:xfrm>
          <a:prstGeom prst="rect">
            <a:avLst/>
          </a:prstGeom>
          <a:noFill/>
          <a:ln w="9525">
            <a:noFill/>
            <a:miter lim="800000"/>
            <a:headEnd/>
            <a:tailEnd/>
          </a:ln>
        </p:spPr>
        <p:txBody>
          <a:bodyPr>
            <a:spAutoFit/>
          </a:bodyPr>
          <a:lstStyle/>
          <a:p>
            <a:pPr algn="l" eaLnBrk="1" hangingPunct="1">
              <a:spcBef>
                <a:spcPct val="50000"/>
              </a:spcBef>
            </a:pPr>
            <a:r>
              <a:rPr lang="en-US" sz="2200"/>
              <a:t>e</a:t>
            </a:r>
            <a:r>
              <a:rPr lang="en-US" sz="2200" baseline="30000"/>
              <a:t>+</a:t>
            </a:r>
            <a:r>
              <a:rPr lang="en-US" sz="2200"/>
              <a:t>e</a:t>
            </a:r>
            <a:r>
              <a:rPr lang="en-US" sz="2200" baseline="30000"/>
              <a:t>-</a:t>
            </a:r>
            <a:r>
              <a:rPr lang="en-US" sz="2200"/>
              <a:t> </a:t>
            </a:r>
            <a:r>
              <a:rPr lang="en-US" sz="2200">
                <a:sym typeface="Symbol" pitchFamily="18" charset="2"/>
              </a:rPr>
              <a:t>  </a:t>
            </a:r>
            <a:r>
              <a:rPr lang="en-US" sz="2200" smtClean="0">
                <a:solidFill>
                  <a:srgbClr val="A50021"/>
                </a:solidFill>
                <a:latin typeface="+mn-lt"/>
                <a:sym typeface="Symbol" pitchFamily="18" charset="2"/>
              </a:rPr>
              <a:t>J/</a:t>
            </a:r>
            <a:r>
              <a:rPr lang="el-GR" sz="2200" smtClean="0">
                <a:solidFill>
                  <a:srgbClr val="A50021"/>
                </a:solidFill>
                <a:latin typeface="VerdanaEqn" pitchFamily="34" charset="0"/>
                <a:sym typeface="Symbol" pitchFamily="18" charset="2"/>
              </a:rPr>
              <a:t>ψ</a:t>
            </a:r>
            <a:r>
              <a:rPr lang="en-US" sz="2200" smtClean="0">
                <a:solidFill>
                  <a:srgbClr val="0000FF"/>
                </a:solidFill>
                <a:latin typeface="VerdanaEqn" pitchFamily="34" charset="0"/>
                <a:sym typeface="Symbol" pitchFamily="18" charset="2"/>
              </a:rPr>
              <a:t> </a:t>
            </a:r>
            <a:r>
              <a:rPr lang="el-GR" sz="2200" smtClean="0">
                <a:solidFill>
                  <a:srgbClr val="008000"/>
                </a:solidFill>
                <a:latin typeface="VerdanaEqn" pitchFamily="34" charset="0"/>
                <a:sym typeface="Symbol" pitchFamily="18" charset="2"/>
              </a:rPr>
              <a:t>ππ</a:t>
            </a:r>
            <a:r>
              <a:rPr lang="en-US" sz="2200" smtClean="0">
                <a:latin typeface="+mn-lt"/>
              </a:rPr>
              <a:t> </a:t>
            </a:r>
            <a:r>
              <a:rPr lang="en-US" sz="2200" smtClean="0">
                <a:latin typeface="Symbol" pitchFamily="18" charset="2"/>
              </a:rPr>
              <a:t>g</a:t>
            </a:r>
            <a:r>
              <a:rPr lang="en-US" sz="2200" baseline="-25000" smtClean="0">
                <a:latin typeface="+mn-lt"/>
                <a:sym typeface="Symbol" pitchFamily="18" charset="2"/>
              </a:rPr>
              <a:t>ISR</a:t>
            </a:r>
            <a:endParaRPr lang="en-US" sz="2200" baseline="-25000">
              <a:latin typeface="+mn-lt"/>
              <a:sym typeface="Symbol" pitchFamily="18" charset="2"/>
            </a:endParaRPr>
          </a:p>
          <a:p>
            <a:pPr algn="l" eaLnBrk="1" hangingPunct="1">
              <a:spcBef>
                <a:spcPct val="50000"/>
              </a:spcBef>
            </a:pPr>
            <a:endParaRPr lang="en-US" sz="2600" baseline="-25000">
              <a:sym typeface="Symbol" pitchFamily="18" charset="2"/>
            </a:endParaRPr>
          </a:p>
          <a:p>
            <a:pPr algn="l" eaLnBrk="1" hangingPunct="1">
              <a:spcBef>
                <a:spcPct val="50000"/>
              </a:spcBef>
              <a:tabLst>
                <a:tab pos="1489075" algn="r"/>
                <a:tab pos="1544638" algn="l"/>
                <a:tab pos="2011363" algn="r"/>
                <a:tab pos="2084388" algn="l"/>
              </a:tabLst>
            </a:pPr>
            <a:r>
              <a:rPr lang="en-US" sz="1700" smtClean="0">
                <a:solidFill>
                  <a:srgbClr val="0000FF"/>
                </a:solidFill>
              </a:rPr>
              <a:t>mass</a:t>
            </a:r>
            <a:r>
              <a:rPr lang="en-US" sz="1700">
                <a:solidFill>
                  <a:srgbClr val="0000FF"/>
                </a:solidFill>
              </a:rPr>
              <a:t>	</a:t>
            </a:r>
            <a:r>
              <a:rPr lang="en-US" sz="1700" smtClean="0">
                <a:solidFill>
                  <a:srgbClr val="0000FF"/>
                </a:solidFill>
              </a:rPr>
              <a:t>4259	</a:t>
            </a:r>
            <a:r>
              <a:rPr lang="en-US" sz="1700" smtClean="0">
                <a:solidFill>
                  <a:srgbClr val="0000FF"/>
                </a:solidFill>
                <a:cs typeface="Arial" charset="0"/>
              </a:rPr>
              <a:t>±	8	MeV/c</a:t>
            </a:r>
            <a:r>
              <a:rPr lang="en-US" sz="1700" baseline="30000" smtClean="0">
                <a:solidFill>
                  <a:srgbClr val="0000FF"/>
                </a:solidFill>
                <a:cs typeface="Arial" charset="0"/>
              </a:rPr>
              <a:t>2</a:t>
            </a:r>
            <a:endParaRPr lang="en-US" sz="1700" baseline="30000">
              <a:solidFill>
                <a:srgbClr val="0000FF"/>
              </a:solidFill>
              <a:cs typeface="Arial" charset="0"/>
            </a:endParaRPr>
          </a:p>
          <a:p>
            <a:pPr algn="l" eaLnBrk="1" hangingPunct="1">
              <a:spcBef>
                <a:spcPct val="50000"/>
              </a:spcBef>
              <a:tabLst>
                <a:tab pos="1489075" algn="r"/>
                <a:tab pos="1544638" algn="l"/>
                <a:tab pos="2011363" algn="r"/>
                <a:tab pos="2084388" algn="l"/>
              </a:tabLst>
            </a:pPr>
            <a:r>
              <a:rPr lang="en-US" sz="1700" smtClean="0">
                <a:solidFill>
                  <a:srgbClr val="0000FF"/>
                </a:solidFill>
                <a:cs typeface="Arial" charset="0"/>
              </a:rPr>
              <a:t>width	88	±	23	MeV</a:t>
            </a:r>
            <a:endParaRPr lang="en-US" sz="2000" baseline="30000" smtClean="0">
              <a:solidFill>
                <a:srgbClr val="0000FF"/>
              </a:solidFill>
              <a:cs typeface="Arial" charset="0"/>
            </a:endParaRPr>
          </a:p>
          <a:p>
            <a:pPr algn="l" eaLnBrk="1" hangingPunct="1">
              <a:spcBef>
                <a:spcPct val="50000"/>
              </a:spcBef>
              <a:tabLst>
                <a:tab pos="1489075" algn="r"/>
                <a:tab pos="1544638" algn="l"/>
                <a:tab pos="2011363" algn="r"/>
                <a:tab pos="2084388" algn="l"/>
              </a:tabLst>
            </a:pPr>
            <a:r>
              <a:rPr lang="en-US" sz="2000" smtClean="0">
                <a:solidFill>
                  <a:srgbClr val="A50021"/>
                </a:solidFill>
                <a:cs typeface="Arial" charset="0"/>
              </a:rPr>
              <a:t>charmonium hybrid ?</a:t>
            </a:r>
          </a:p>
        </p:txBody>
      </p:sp>
      <p:sp>
        <p:nvSpPr>
          <p:cNvPr id="36878" name="Text Box 17"/>
          <p:cNvSpPr txBox="1">
            <a:spLocks noChangeArrowheads="1"/>
          </p:cNvSpPr>
          <p:nvPr/>
        </p:nvSpPr>
        <p:spPr bwMode="auto">
          <a:xfrm>
            <a:off x="5029200" y="4189437"/>
            <a:ext cx="3733800" cy="2077492"/>
          </a:xfrm>
          <a:prstGeom prst="rect">
            <a:avLst/>
          </a:prstGeom>
          <a:noFill/>
          <a:ln w="9525">
            <a:noFill/>
            <a:miter lim="800000"/>
            <a:headEnd/>
            <a:tailEnd/>
          </a:ln>
        </p:spPr>
        <p:txBody>
          <a:bodyPr>
            <a:spAutoFit/>
          </a:bodyPr>
          <a:lstStyle/>
          <a:p>
            <a:pPr algn="l" eaLnBrk="1" hangingPunct="1">
              <a:spcBef>
                <a:spcPct val="50000"/>
              </a:spcBef>
            </a:pPr>
            <a:r>
              <a:rPr lang="en-US" sz="2200"/>
              <a:t>e</a:t>
            </a:r>
            <a:r>
              <a:rPr lang="en-US" sz="2200" baseline="30000"/>
              <a:t>+</a:t>
            </a:r>
            <a:r>
              <a:rPr lang="en-US" sz="2200"/>
              <a:t>e</a:t>
            </a:r>
            <a:r>
              <a:rPr lang="en-US" sz="2200" baseline="30000"/>
              <a:t>-</a:t>
            </a:r>
            <a:r>
              <a:rPr lang="en-US" sz="2200"/>
              <a:t> </a:t>
            </a:r>
            <a:r>
              <a:rPr lang="en-US" sz="2200">
                <a:sym typeface="Symbol" pitchFamily="18" charset="2"/>
              </a:rPr>
              <a:t> </a:t>
            </a:r>
            <a:r>
              <a:rPr lang="az-Cyrl-AZ" sz="2200" smtClean="0">
                <a:solidFill>
                  <a:srgbClr val="A50021"/>
                </a:solidFill>
                <a:latin typeface="VerdanaEqn" pitchFamily="34" charset="0"/>
              </a:rPr>
              <a:t>ф</a:t>
            </a:r>
            <a:r>
              <a:rPr lang="en-US" sz="2200" smtClean="0">
                <a:solidFill>
                  <a:srgbClr val="0000FF"/>
                </a:solidFill>
                <a:latin typeface="VerdanaEqn" pitchFamily="34" charset="0"/>
              </a:rPr>
              <a:t> </a:t>
            </a:r>
            <a:r>
              <a:rPr lang="el-GR" sz="2200" smtClean="0">
                <a:solidFill>
                  <a:srgbClr val="008000"/>
                </a:solidFill>
                <a:latin typeface="VerdanaEqn" pitchFamily="34" charset="0"/>
                <a:sym typeface="Symbol" pitchFamily="18" charset="2"/>
              </a:rPr>
              <a:t>ππ</a:t>
            </a:r>
            <a:r>
              <a:rPr lang="en-US" sz="2200" smtClean="0"/>
              <a:t> </a:t>
            </a:r>
            <a:r>
              <a:rPr lang="en-US" sz="2200" smtClean="0">
                <a:latin typeface="Symbol" pitchFamily="18" charset="2"/>
              </a:rPr>
              <a:t>g</a:t>
            </a:r>
            <a:r>
              <a:rPr lang="en-US" sz="2200" baseline="-25000" smtClean="0">
                <a:sym typeface="Symbol" pitchFamily="18" charset="2"/>
              </a:rPr>
              <a:t>ISR</a:t>
            </a:r>
            <a:endParaRPr lang="en-US" sz="2200" baseline="-25000">
              <a:sym typeface="Symbol" pitchFamily="18" charset="2"/>
            </a:endParaRPr>
          </a:p>
          <a:p>
            <a:pPr algn="l" eaLnBrk="1" hangingPunct="1">
              <a:spcBef>
                <a:spcPct val="50000"/>
              </a:spcBef>
            </a:pPr>
            <a:endParaRPr lang="en-US" sz="2600" baseline="-25000">
              <a:sym typeface="Symbol" pitchFamily="18" charset="2"/>
            </a:endParaRPr>
          </a:p>
          <a:p>
            <a:pPr algn="l" eaLnBrk="1" hangingPunct="1">
              <a:spcBef>
                <a:spcPct val="50000"/>
              </a:spcBef>
              <a:tabLst>
                <a:tab pos="1489075" algn="r"/>
                <a:tab pos="1544638" algn="l"/>
                <a:tab pos="2011363" algn="r"/>
                <a:tab pos="2084388" algn="l"/>
              </a:tabLst>
            </a:pPr>
            <a:r>
              <a:rPr lang="en-US" sz="1700" smtClean="0">
                <a:solidFill>
                  <a:srgbClr val="0000FF"/>
                </a:solidFill>
              </a:rPr>
              <a:t>mass	2175	</a:t>
            </a:r>
            <a:r>
              <a:rPr lang="en-US" sz="1700" smtClean="0">
                <a:solidFill>
                  <a:srgbClr val="0000FF"/>
                </a:solidFill>
                <a:cs typeface="Arial" charset="0"/>
              </a:rPr>
              <a:t>±	10	MeV/c</a:t>
            </a:r>
            <a:r>
              <a:rPr lang="en-US" sz="1700" baseline="30000" smtClean="0">
                <a:solidFill>
                  <a:srgbClr val="0000FF"/>
                </a:solidFill>
                <a:cs typeface="Arial" charset="0"/>
              </a:rPr>
              <a:t>2</a:t>
            </a:r>
          </a:p>
          <a:p>
            <a:pPr algn="l" eaLnBrk="1" hangingPunct="1">
              <a:spcBef>
                <a:spcPct val="50000"/>
              </a:spcBef>
              <a:tabLst>
                <a:tab pos="1489075" algn="r"/>
                <a:tab pos="1544638" algn="l"/>
                <a:tab pos="2011363" algn="r"/>
                <a:tab pos="2084388" algn="l"/>
              </a:tabLst>
            </a:pPr>
            <a:r>
              <a:rPr lang="en-US" sz="1700" smtClean="0">
                <a:solidFill>
                  <a:srgbClr val="0000FF"/>
                </a:solidFill>
                <a:cs typeface="Arial" charset="0"/>
              </a:rPr>
              <a:t>width	58	±	16	MeV</a:t>
            </a:r>
            <a:endParaRPr lang="en-US" sz="1700" baseline="30000" smtClean="0">
              <a:solidFill>
                <a:srgbClr val="0000FF"/>
              </a:solidFill>
              <a:cs typeface="Arial" charset="0"/>
            </a:endParaRPr>
          </a:p>
          <a:p>
            <a:pPr algn="l" eaLnBrk="1" hangingPunct="1">
              <a:spcBef>
                <a:spcPct val="50000"/>
              </a:spcBef>
              <a:tabLst>
                <a:tab pos="1489075" algn="r"/>
                <a:tab pos="1544638" algn="l"/>
                <a:tab pos="2011363" algn="r"/>
                <a:tab pos="2084388" algn="l"/>
              </a:tabLst>
            </a:pPr>
            <a:r>
              <a:rPr lang="en-US" sz="2000" smtClean="0">
                <a:solidFill>
                  <a:srgbClr val="A50021"/>
                </a:solidFill>
                <a:cs typeface="Arial" charset="0"/>
              </a:rPr>
              <a:t>strangeonium hybrid ?</a:t>
            </a:r>
          </a:p>
        </p:txBody>
      </p:sp>
      <p:sp>
        <p:nvSpPr>
          <p:cNvPr id="36881" name="Oval 22"/>
          <p:cNvSpPr>
            <a:spLocks noChangeArrowheads="1"/>
          </p:cNvSpPr>
          <p:nvPr/>
        </p:nvSpPr>
        <p:spPr bwMode="auto">
          <a:xfrm>
            <a:off x="2704117" y="4147103"/>
            <a:ext cx="502920" cy="502920"/>
          </a:xfrm>
          <a:prstGeom prst="ellipse">
            <a:avLst/>
          </a:prstGeom>
          <a:noFill/>
          <a:ln w="25400">
            <a:solidFill>
              <a:srgbClr val="008000"/>
            </a:solidFill>
            <a:round/>
            <a:headEnd/>
            <a:tailEnd/>
          </a:ln>
        </p:spPr>
        <p:txBody>
          <a:bodyPr anchor="ctr">
            <a:spAutoFit/>
          </a:bodyPr>
          <a:lstStyle/>
          <a:p>
            <a:pPr algn="ctr" eaLnBrk="1" hangingPunct="1"/>
            <a:endParaRPr lang="en-US" sz="1800"/>
          </a:p>
        </p:txBody>
      </p:sp>
      <p:sp>
        <p:nvSpPr>
          <p:cNvPr id="36883" name="Text Box 25"/>
          <p:cNvSpPr txBox="1">
            <a:spLocks noChangeArrowheads="1"/>
          </p:cNvSpPr>
          <p:nvPr/>
        </p:nvSpPr>
        <p:spPr bwMode="auto">
          <a:xfrm>
            <a:off x="3058580" y="4578374"/>
            <a:ext cx="1524000" cy="276999"/>
          </a:xfrm>
          <a:prstGeom prst="rect">
            <a:avLst/>
          </a:prstGeom>
          <a:noFill/>
          <a:ln w="9525">
            <a:noFill/>
            <a:miter lim="800000"/>
            <a:headEnd/>
            <a:tailEnd/>
          </a:ln>
        </p:spPr>
        <p:txBody>
          <a:bodyPr>
            <a:spAutoFit/>
          </a:bodyPr>
          <a:lstStyle/>
          <a:p>
            <a:pPr algn="l" eaLnBrk="1" hangingPunct="1">
              <a:spcBef>
                <a:spcPct val="50000"/>
              </a:spcBef>
            </a:pPr>
            <a:r>
              <a:rPr lang="en-US" sz="1800" baseline="-25000" smtClean="0">
                <a:solidFill>
                  <a:srgbClr val="008000"/>
                </a:solidFill>
                <a:latin typeface="VerdanaEqn" pitchFamily="34" charset="0"/>
              </a:rPr>
              <a:t>S-Wave</a:t>
            </a:r>
            <a:endParaRPr lang="de-DE" sz="1800" baseline="-25000">
              <a:solidFill>
                <a:srgbClr val="008000"/>
              </a:solidFill>
              <a:latin typeface="VerdanaEqn" pitchFamily="34" charset="0"/>
            </a:endParaRPr>
          </a:p>
        </p:txBody>
      </p:sp>
      <p:sp>
        <p:nvSpPr>
          <p:cNvPr id="36884" name="Text Box 26"/>
          <p:cNvSpPr txBox="1">
            <a:spLocks noChangeArrowheads="1"/>
          </p:cNvSpPr>
          <p:nvPr/>
        </p:nvSpPr>
        <p:spPr bwMode="auto">
          <a:xfrm>
            <a:off x="6662189" y="4578374"/>
            <a:ext cx="1524000" cy="276999"/>
          </a:xfrm>
          <a:prstGeom prst="rect">
            <a:avLst/>
          </a:prstGeom>
          <a:noFill/>
          <a:ln w="9525">
            <a:noFill/>
            <a:miter lim="800000"/>
            <a:headEnd/>
            <a:tailEnd/>
          </a:ln>
        </p:spPr>
        <p:txBody>
          <a:bodyPr>
            <a:spAutoFit/>
          </a:bodyPr>
          <a:lstStyle/>
          <a:p>
            <a:pPr algn="l" eaLnBrk="1" hangingPunct="1">
              <a:spcBef>
                <a:spcPct val="50000"/>
              </a:spcBef>
            </a:pPr>
            <a:r>
              <a:rPr lang="en-US" sz="1800" baseline="-25000" smtClean="0">
                <a:solidFill>
                  <a:srgbClr val="008000"/>
                </a:solidFill>
                <a:latin typeface="VerdanaEqn" pitchFamily="34" charset="0"/>
              </a:rPr>
              <a:t>S-Wave</a:t>
            </a:r>
            <a:endParaRPr lang="de-DE" sz="1800" baseline="-25000">
              <a:solidFill>
                <a:srgbClr val="008000"/>
              </a:solidFill>
              <a:latin typeface="VerdanaEqn" pitchFamily="34" charset="0"/>
            </a:endParaRPr>
          </a:p>
        </p:txBody>
      </p:sp>
      <p:grpSp>
        <p:nvGrpSpPr>
          <p:cNvPr id="2" name="Gruppieren 17"/>
          <p:cNvGrpSpPr/>
          <p:nvPr/>
        </p:nvGrpSpPr>
        <p:grpSpPr>
          <a:xfrm>
            <a:off x="990600" y="1866924"/>
            <a:ext cx="3048000" cy="2171700"/>
            <a:chOff x="990600" y="1866924"/>
            <a:chExt cx="3048000" cy="2171700"/>
          </a:xfrm>
        </p:grpSpPr>
        <p:pic>
          <p:nvPicPr>
            <p:cNvPr id="36870" name="Picture 9"/>
            <p:cNvPicPr>
              <a:picLocks noChangeAspect="1" noChangeArrowheads="1"/>
            </p:cNvPicPr>
            <p:nvPr/>
          </p:nvPicPr>
          <p:blipFill>
            <a:blip r:embed="rId4" cstate="print"/>
            <a:srcRect r="1588"/>
            <a:stretch>
              <a:fillRect/>
            </a:stretch>
          </p:blipFill>
          <p:spPr bwMode="auto">
            <a:xfrm>
              <a:off x="990600" y="1866924"/>
              <a:ext cx="3048000" cy="2171700"/>
            </a:xfrm>
            <a:prstGeom prst="rect">
              <a:avLst/>
            </a:prstGeom>
            <a:noFill/>
            <a:ln w="9525">
              <a:noFill/>
              <a:miter lim="800000"/>
              <a:headEnd/>
              <a:tailEnd/>
            </a:ln>
          </p:spPr>
        </p:pic>
        <p:sp>
          <p:nvSpPr>
            <p:cNvPr id="17" name="Rechteck 16"/>
            <p:cNvSpPr/>
            <p:nvPr/>
          </p:nvSpPr>
          <p:spPr bwMode="auto">
            <a:xfrm>
              <a:off x="2636410" y="1980214"/>
              <a:ext cx="1296144" cy="8640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grpSp>
      <p:sp>
        <p:nvSpPr>
          <p:cNvPr id="19" name="Oval 22"/>
          <p:cNvSpPr>
            <a:spLocks noChangeArrowheads="1"/>
          </p:cNvSpPr>
          <p:nvPr/>
        </p:nvSpPr>
        <p:spPr bwMode="auto">
          <a:xfrm>
            <a:off x="6344783" y="4147103"/>
            <a:ext cx="502920" cy="502920"/>
          </a:xfrm>
          <a:prstGeom prst="ellipse">
            <a:avLst/>
          </a:prstGeom>
          <a:noFill/>
          <a:ln w="25400">
            <a:solidFill>
              <a:srgbClr val="008000"/>
            </a:solidFill>
            <a:round/>
            <a:headEnd/>
            <a:tailEnd/>
          </a:ln>
        </p:spPr>
        <p:txBody>
          <a:bodyPr anchor="ctr">
            <a:spAutoFit/>
          </a:bodyPr>
          <a:lstStyle/>
          <a:p>
            <a:pPr algn="ctr" eaLnBrk="1" hangingPunct="1"/>
            <a:endParaRPr lang="en-US" sz="1800"/>
          </a:p>
        </p:txBody>
      </p:sp>
      <p:sp>
        <p:nvSpPr>
          <p:cNvPr id="18" name="Rectangle 16"/>
          <p:cNvSpPr>
            <a:spLocks noChangeArrowheads="1"/>
          </p:cNvSpPr>
          <p:nvPr/>
        </p:nvSpPr>
        <p:spPr bwMode="auto">
          <a:xfrm>
            <a:off x="2717044" y="1257324"/>
            <a:ext cx="1872629" cy="323165"/>
          </a:xfrm>
          <a:prstGeom prst="rect">
            <a:avLst/>
          </a:prstGeom>
          <a:noFill/>
          <a:ln w="9525">
            <a:noFill/>
            <a:miter lim="800000"/>
            <a:headEnd/>
            <a:tailEnd/>
          </a:ln>
        </p:spPr>
        <p:txBody>
          <a:bodyPr wrap="none">
            <a:spAutoFit/>
          </a:bodyPr>
          <a:lstStyle/>
          <a:p>
            <a:pPr algn="l" eaLnBrk="1" hangingPunct="1">
              <a:spcBef>
                <a:spcPct val="50000"/>
              </a:spcBef>
            </a:pPr>
            <a:r>
              <a:rPr lang="en-US" sz="1500" smtClean="0"/>
              <a:t>Significance ~ 8</a:t>
            </a:r>
            <a:r>
              <a:rPr lang="en-US" sz="1500" smtClean="0">
                <a:cs typeface="Arial" charset="0"/>
              </a:rPr>
              <a:t>σ</a:t>
            </a:r>
            <a:endParaRPr lang="en-US" sz="1000"/>
          </a:p>
        </p:txBody>
      </p:sp>
      <p:sp>
        <p:nvSpPr>
          <p:cNvPr id="20" name="Text Box 1055"/>
          <p:cNvSpPr txBox="1">
            <a:spLocks noChangeArrowheads="1"/>
          </p:cNvSpPr>
          <p:nvPr/>
        </p:nvSpPr>
        <p:spPr bwMode="auto">
          <a:xfrm>
            <a:off x="2971800" y="1752600"/>
            <a:ext cx="1258888" cy="466794"/>
          </a:xfrm>
          <a:prstGeom prst="rect">
            <a:avLst/>
          </a:prstGeom>
          <a:solidFill>
            <a:srgbClr val="01ED39"/>
          </a:solidFill>
          <a:ln w="9525">
            <a:noFill/>
            <a:miter lim="800000"/>
            <a:headEnd/>
            <a:tailEnd/>
          </a:ln>
          <a:effectLst/>
        </p:spPr>
        <p:txBody>
          <a:bodyPr wrap="square">
            <a:spAutoFit/>
          </a:bodyPr>
          <a:lstStyle/>
          <a:p>
            <a:pPr algn="ctr">
              <a:spcBef>
                <a:spcPts val="400"/>
              </a:spcBef>
            </a:pPr>
            <a:r>
              <a:rPr lang="de-DE" sz="1200" i="1" smtClean="0"/>
              <a:t>BaBar</a:t>
            </a:r>
          </a:p>
          <a:p>
            <a:pPr algn="ctr">
              <a:spcBef>
                <a:spcPts val="400"/>
              </a:spcBef>
            </a:pPr>
            <a:r>
              <a:rPr lang="en-US" sz="900" i="1" smtClean="0"/>
              <a:t>PRL 95,142001</a:t>
            </a:r>
            <a:endParaRPr lang="de-DE" sz="900" i="1" baseline="30000"/>
          </a:p>
        </p:txBody>
      </p:sp>
      <p:sp>
        <p:nvSpPr>
          <p:cNvPr id="21" name="Rectangle 16"/>
          <p:cNvSpPr>
            <a:spLocks noChangeArrowheads="1"/>
          </p:cNvSpPr>
          <p:nvPr/>
        </p:nvSpPr>
        <p:spPr bwMode="auto">
          <a:xfrm>
            <a:off x="6935485" y="1262742"/>
            <a:ext cx="2132315" cy="323165"/>
          </a:xfrm>
          <a:prstGeom prst="rect">
            <a:avLst/>
          </a:prstGeom>
          <a:noFill/>
          <a:ln w="9525">
            <a:noFill/>
            <a:miter lim="800000"/>
            <a:headEnd/>
            <a:tailEnd/>
          </a:ln>
        </p:spPr>
        <p:txBody>
          <a:bodyPr wrap="none">
            <a:spAutoFit/>
          </a:bodyPr>
          <a:lstStyle/>
          <a:p>
            <a:pPr algn="l" eaLnBrk="1" hangingPunct="1">
              <a:spcBef>
                <a:spcPct val="50000"/>
              </a:spcBef>
            </a:pPr>
            <a:r>
              <a:rPr lang="en-US" sz="1500" smtClean="0"/>
              <a:t>Significance ~ 5.8</a:t>
            </a:r>
            <a:r>
              <a:rPr lang="en-US" sz="1500" smtClean="0">
                <a:cs typeface="Arial" charset="0"/>
              </a:rPr>
              <a:t>σ</a:t>
            </a:r>
            <a:endParaRPr lang="en-US" sz="1000"/>
          </a:p>
        </p:txBody>
      </p:sp>
      <p:sp>
        <p:nvSpPr>
          <p:cNvPr id="22" name="Text Box 1055"/>
          <p:cNvSpPr txBox="1">
            <a:spLocks noChangeArrowheads="1"/>
          </p:cNvSpPr>
          <p:nvPr/>
        </p:nvSpPr>
        <p:spPr bwMode="auto">
          <a:xfrm>
            <a:off x="6884156" y="1752600"/>
            <a:ext cx="1258888" cy="466794"/>
          </a:xfrm>
          <a:prstGeom prst="rect">
            <a:avLst/>
          </a:prstGeom>
          <a:solidFill>
            <a:srgbClr val="01ED39"/>
          </a:solidFill>
          <a:ln w="9525">
            <a:noFill/>
            <a:miter lim="800000"/>
            <a:headEnd/>
            <a:tailEnd/>
          </a:ln>
          <a:effectLst/>
        </p:spPr>
        <p:txBody>
          <a:bodyPr wrap="square">
            <a:spAutoFit/>
          </a:bodyPr>
          <a:lstStyle/>
          <a:p>
            <a:pPr algn="ctr">
              <a:spcBef>
                <a:spcPts val="400"/>
              </a:spcBef>
            </a:pPr>
            <a:r>
              <a:rPr lang="de-DE" sz="1200" i="1" smtClean="0"/>
              <a:t>BaBar</a:t>
            </a:r>
          </a:p>
          <a:p>
            <a:pPr algn="ctr">
              <a:spcBef>
                <a:spcPts val="400"/>
              </a:spcBef>
            </a:pPr>
            <a:r>
              <a:rPr lang="en-US" sz="900" i="1" smtClean="0"/>
              <a:t>PRD 74,091103</a:t>
            </a:r>
            <a:endParaRPr lang="de-DE" sz="900" i="1" baseline="300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lstStyle/>
          <a:p>
            <a:r>
              <a:rPr lang="en-US" smtClean="0"/>
              <a:t>Physics topics at B-factories</a:t>
            </a:r>
            <a:endParaRPr lang="de-DE"/>
          </a:p>
        </p:txBody>
      </p:sp>
      <p:sp>
        <p:nvSpPr>
          <p:cNvPr id="10" name="Rechteck 9"/>
          <p:cNvSpPr/>
          <p:nvPr/>
        </p:nvSpPr>
        <p:spPr>
          <a:xfrm>
            <a:off x="4722222" y="2862574"/>
            <a:ext cx="3812178" cy="1184170"/>
          </a:xfrm>
          <a:prstGeom prst="rect">
            <a:avLst/>
          </a:prstGeom>
          <a:solidFill>
            <a:srgbClr val="DDDDDD"/>
          </a:solidFill>
        </p:spPr>
        <p:txBody>
          <a:bodyPr wrap="square">
            <a:spAutoFit/>
          </a:bodyPr>
          <a:lstStyle/>
          <a:p>
            <a:pPr algn="ctr" eaLnBrk="1" hangingPunct="1">
              <a:spcBef>
                <a:spcPts val="0"/>
              </a:spcBef>
            </a:pPr>
            <a:r>
              <a:rPr lang="en-US" sz="2200" smtClean="0">
                <a:solidFill>
                  <a:srgbClr val="0000FF"/>
                </a:solidFill>
              </a:rPr>
              <a:t/>
            </a:r>
            <a:br>
              <a:rPr lang="en-US" sz="2200" smtClean="0">
                <a:solidFill>
                  <a:srgbClr val="0000FF"/>
                </a:solidFill>
              </a:rPr>
            </a:br>
            <a:r>
              <a:rPr lang="en-US" sz="2200" smtClean="0">
                <a:solidFill>
                  <a:srgbClr val="0000FF"/>
                </a:solidFill>
              </a:rPr>
              <a:t>and more …</a:t>
            </a:r>
          </a:p>
          <a:p>
            <a:pPr algn="ctr" eaLnBrk="1" hangingPunct="1">
              <a:lnSpc>
                <a:spcPct val="110000"/>
              </a:lnSpc>
              <a:spcBef>
                <a:spcPts val="600"/>
              </a:spcBef>
            </a:pPr>
            <a:endParaRPr lang="de-DE" sz="2200" smtClean="0">
              <a:solidFill>
                <a:srgbClr val="0000FF"/>
              </a:solidFill>
            </a:endParaRPr>
          </a:p>
        </p:txBody>
      </p:sp>
      <p:sp>
        <p:nvSpPr>
          <p:cNvPr id="20" name="Rechteck 19"/>
          <p:cNvSpPr/>
          <p:nvPr/>
        </p:nvSpPr>
        <p:spPr>
          <a:xfrm>
            <a:off x="2341240" y="2106068"/>
            <a:ext cx="1934344" cy="353366"/>
          </a:xfrm>
          <a:prstGeom prst="rect">
            <a:avLst/>
          </a:prstGeom>
        </p:spPr>
        <p:txBody>
          <a:bodyPr wrap="square">
            <a:spAutoFit/>
          </a:bodyPr>
          <a:lstStyle/>
          <a:p>
            <a:pPr algn="l" eaLnBrk="1" hangingPunct="1">
              <a:lnSpc>
                <a:spcPct val="110000"/>
              </a:lnSpc>
              <a:spcBef>
                <a:spcPts val="600"/>
              </a:spcBef>
            </a:pPr>
            <a:r>
              <a:rPr lang="de-DE" sz="1700" smtClean="0">
                <a:solidFill>
                  <a:srgbClr val="0000FF"/>
                </a:solidFill>
              </a:rPr>
              <a:t>Charm-Physics</a:t>
            </a:r>
          </a:p>
        </p:txBody>
      </p:sp>
      <p:sp>
        <p:nvSpPr>
          <p:cNvPr id="21" name="Rechteck 20"/>
          <p:cNvSpPr/>
          <p:nvPr/>
        </p:nvSpPr>
        <p:spPr>
          <a:xfrm>
            <a:off x="2341240" y="3021078"/>
            <a:ext cx="1752600" cy="380104"/>
          </a:xfrm>
          <a:prstGeom prst="rect">
            <a:avLst/>
          </a:prstGeom>
        </p:spPr>
        <p:txBody>
          <a:bodyPr wrap="square">
            <a:spAutoFit/>
          </a:bodyPr>
          <a:lstStyle/>
          <a:p>
            <a:pPr algn="l" eaLnBrk="1" hangingPunct="1">
              <a:lnSpc>
                <a:spcPct val="110000"/>
              </a:lnSpc>
              <a:spcBef>
                <a:spcPts val="600"/>
              </a:spcBef>
            </a:pPr>
            <a:r>
              <a:rPr lang="de-DE" sz="1700" smtClean="0">
                <a:solidFill>
                  <a:srgbClr val="0000FF"/>
                </a:solidFill>
              </a:rPr>
              <a:t>Charmonium </a:t>
            </a:r>
          </a:p>
        </p:txBody>
      </p:sp>
      <p:sp>
        <p:nvSpPr>
          <p:cNvPr id="22" name="Rechteck 21"/>
          <p:cNvSpPr/>
          <p:nvPr/>
        </p:nvSpPr>
        <p:spPr>
          <a:xfrm>
            <a:off x="2341240" y="4904574"/>
            <a:ext cx="1516249" cy="380104"/>
          </a:xfrm>
          <a:prstGeom prst="rect">
            <a:avLst/>
          </a:prstGeom>
        </p:spPr>
        <p:txBody>
          <a:bodyPr wrap="none">
            <a:spAutoFit/>
          </a:bodyPr>
          <a:lstStyle/>
          <a:p>
            <a:pPr algn="l" eaLnBrk="1" hangingPunct="1">
              <a:lnSpc>
                <a:spcPct val="110000"/>
              </a:lnSpc>
              <a:spcBef>
                <a:spcPts val="600"/>
              </a:spcBef>
            </a:pPr>
            <a:r>
              <a:rPr lang="de-DE" sz="1700" smtClean="0">
                <a:solidFill>
                  <a:srgbClr val="0000FF"/>
                </a:solidFill>
                <a:sym typeface="Symbol" pitchFamily="18" charset="2"/>
              </a:rPr>
              <a:t></a:t>
            </a:r>
            <a:r>
              <a:rPr lang="en-US" sz="1700" smtClean="0">
                <a:solidFill>
                  <a:srgbClr val="0000FF"/>
                </a:solidFill>
                <a:sym typeface="Symbol" pitchFamily="18" charset="2"/>
              </a:rPr>
              <a:t>-Reactions</a:t>
            </a:r>
            <a:endParaRPr lang="en-US" sz="1700" smtClean="0">
              <a:solidFill>
                <a:srgbClr val="0000FF"/>
              </a:solidFill>
            </a:endParaRPr>
          </a:p>
        </p:txBody>
      </p:sp>
      <p:sp>
        <p:nvSpPr>
          <p:cNvPr id="23" name="Rechteck 22"/>
          <p:cNvSpPr/>
          <p:nvPr/>
        </p:nvSpPr>
        <p:spPr>
          <a:xfrm>
            <a:off x="2341240" y="3962826"/>
            <a:ext cx="1219200" cy="380104"/>
          </a:xfrm>
          <a:prstGeom prst="rect">
            <a:avLst/>
          </a:prstGeom>
        </p:spPr>
        <p:txBody>
          <a:bodyPr wrap="square">
            <a:spAutoFit/>
          </a:bodyPr>
          <a:lstStyle/>
          <a:p>
            <a:pPr algn="l" eaLnBrk="1" hangingPunct="1">
              <a:lnSpc>
                <a:spcPct val="110000"/>
              </a:lnSpc>
              <a:spcBef>
                <a:spcPts val="600"/>
              </a:spcBef>
              <a:spcAft>
                <a:spcPts val="0"/>
              </a:spcAft>
            </a:pPr>
            <a:r>
              <a:rPr lang="de-DE" sz="1700" smtClean="0">
                <a:solidFill>
                  <a:srgbClr val="0000FF"/>
                </a:solidFill>
                <a:sym typeface="Symbol" pitchFamily="18" charset="2"/>
              </a:rPr>
              <a:t></a:t>
            </a:r>
            <a:r>
              <a:rPr lang="en-US" sz="1700" smtClean="0">
                <a:solidFill>
                  <a:srgbClr val="0000FF"/>
                </a:solidFill>
                <a:sym typeface="Symbol" pitchFamily="18" charset="2"/>
              </a:rPr>
              <a:t>-P</a:t>
            </a:r>
            <a:r>
              <a:rPr lang="de-DE" sz="1700" smtClean="0">
                <a:solidFill>
                  <a:srgbClr val="0000FF"/>
                </a:solidFill>
              </a:rPr>
              <a:t>hysics</a:t>
            </a:r>
          </a:p>
        </p:txBody>
      </p:sp>
      <p:sp>
        <p:nvSpPr>
          <p:cNvPr id="9" name="Rechteck 8"/>
          <p:cNvSpPr/>
          <p:nvPr/>
        </p:nvSpPr>
        <p:spPr>
          <a:xfrm>
            <a:off x="2341240" y="5846321"/>
            <a:ext cx="2590800" cy="380104"/>
          </a:xfrm>
          <a:prstGeom prst="rect">
            <a:avLst/>
          </a:prstGeom>
        </p:spPr>
        <p:txBody>
          <a:bodyPr wrap="square">
            <a:spAutoFit/>
          </a:bodyPr>
          <a:lstStyle/>
          <a:p>
            <a:pPr algn="l" eaLnBrk="1" hangingPunct="1">
              <a:lnSpc>
                <a:spcPct val="110000"/>
              </a:lnSpc>
              <a:spcBef>
                <a:spcPts val="600"/>
              </a:spcBef>
            </a:pPr>
            <a:r>
              <a:rPr lang="de-DE" sz="1700" smtClean="0">
                <a:solidFill>
                  <a:srgbClr val="0000FF"/>
                </a:solidFill>
              </a:rPr>
              <a:t>Initial State Radiation</a:t>
            </a:r>
          </a:p>
        </p:txBody>
      </p:sp>
      <p:sp>
        <p:nvSpPr>
          <p:cNvPr id="11" name="Rechteck 10"/>
          <p:cNvSpPr/>
          <p:nvPr/>
        </p:nvSpPr>
        <p:spPr>
          <a:xfrm>
            <a:off x="2341240" y="1191058"/>
            <a:ext cx="2590800" cy="353366"/>
          </a:xfrm>
          <a:prstGeom prst="rect">
            <a:avLst/>
          </a:prstGeom>
        </p:spPr>
        <p:txBody>
          <a:bodyPr wrap="square">
            <a:spAutoFit/>
          </a:bodyPr>
          <a:lstStyle/>
          <a:p>
            <a:pPr algn="l" eaLnBrk="1" hangingPunct="1">
              <a:lnSpc>
                <a:spcPct val="110000"/>
              </a:lnSpc>
              <a:spcBef>
                <a:spcPts val="600"/>
              </a:spcBef>
            </a:pPr>
            <a:r>
              <a:rPr lang="de-DE" sz="1700" smtClean="0">
                <a:solidFill>
                  <a:srgbClr val="0000FF"/>
                </a:solidFill>
              </a:rPr>
              <a:t>B</a:t>
            </a:r>
            <a:r>
              <a:rPr lang="en-US" sz="1700" smtClean="0">
                <a:solidFill>
                  <a:srgbClr val="0000FF"/>
                </a:solidFill>
              </a:rPr>
              <a:t>-Physics </a:t>
            </a:r>
            <a:endParaRPr lang="de-DE" sz="1700" smtClean="0">
              <a:solidFill>
                <a:srgbClr val="0000FF"/>
              </a:solidFill>
              <a:sym typeface="Symbol" pitchFamily="18" charset="2"/>
            </a:endParaRPr>
          </a:p>
        </p:txBody>
      </p:sp>
      <p:pic>
        <p:nvPicPr>
          <p:cNvPr id="38" name="Grafik 37" descr="ISR.png"/>
          <p:cNvPicPr>
            <a:picLocks noChangeAspect="1"/>
          </p:cNvPicPr>
          <p:nvPr/>
        </p:nvPicPr>
        <p:blipFill>
          <a:blip r:embed="rId3" cstate="print"/>
          <a:stretch>
            <a:fillRect/>
          </a:stretch>
        </p:blipFill>
        <p:spPr>
          <a:xfrm>
            <a:off x="488202" y="5589591"/>
            <a:ext cx="1635526" cy="886766"/>
          </a:xfrm>
          <a:prstGeom prst="rect">
            <a:avLst/>
          </a:prstGeom>
        </p:spPr>
      </p:pic>
      <p:grpSp>
        <p:nvGrpSpPr>
          <p:cNvPr id="2" name="Gruppieren 38"/>
          <p:cNvGrpSpPr/>
          <p:nvPr/>
        </p:nvGrpSpPr>
        <p:grpSpPr>
          <a:xfrm>
            <a:off x="583601" y="3781926"/>
            <a:ext cx="1321399" cy="796596"/>
            <a:chOff x="3810000" y="3124200"/>
            <a:chExt cx="5105400" cy="3077753"/>
          </a:xfrm>
        </p:grpSpPr>
        <p:pic>
          <p:nvPicPr>
            <p:cNvPr id="40" name="Picture 2"/>
            <p:cNvPicPr>
              <a:picLocks noChangeAspect="1" noChangeArrowheads="1"/>
            </p:cNvPicPr>
            <p:nvPr/>
          </p:nvPicPr>
          <p:blipFill>
            <a:blip r:embed="rId4" cstate="print"/>
            <a:srcRect l="7092" r="3546"/>
            <a:stretch>
              <a:fillRect/>
            </a:stretch>
          </p:blipFill>
          <p:spPr bwMode="auto">
            <a:xfrm>
              <a:off x="4038600" y="3276600"/>
              <a:ext cx="4800600" cy="2925353"/>
            </a:xfrm>
            <a:prstGeom prst="rect">
              <a:avLst/>
            </a:prstGeom>
            <a:noFill/>
            <a:ln w="9525">
              <a:noFill/>
              <a:miter lim="800000"/>
              <a:headEnd/>
              <a:tailEnd/>
            </a:ln>
          </p:spPr>
        </p:pic>
        <p:sp>
          <p:nvSpPr>
            <p:cNvPr id="41" name="Rechteck 40"/>
            <p:cNvSpPr/>
            <p:nvPr/>
          </p:nvSpPr>
          <p:spPr bwMode="auto">
            <a:xfrm>
              <a:off x="3810000" y="3124200"/>
              <a:ext cx="2667000" cy="762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42" name="Rechteck 41"/>
            <p:cNvSpPr/>
            <p:nvPr/>
          </p:nvSpPr>
          <p:spPr bwMode="auto">
            <a:xfrm>
              <a:off x="8229600" y="3587234"/>
              <a:ext cx="685800" cy="3693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grpSp>
      <p:pic>
        <p:nvPicPr>
          <p:cNvPr id="47" name="Grafik 46" descr="gg.png"/>
          <p:cNvPicPr>
            <a:picLocks noChangeAspect="1"/>
          </p:cNvPicPr>
          <p:nvPr/>
        </p:nvPicPr>
        <p:blipFill>
          <a:blip r:embed="rId5" cstate="print"/>
          <a:stretch>
            <a:fillRect/>
          </a:stretch>
        </p:blipFill>
        <p:spPr>
          <a:xfrm>
            <a:off x="697300" y="4724400"/>
            <a:ext cx="1111448" cy="806380"/>
          </a:xfrm>
          <a:prstGeom prst="rect">
            <a:avLst/>
          </a:prstGeom>
        </p:spPr>
      </p:pic>
      <p:grpSp>
        <p:nvGrpSpPr>
          <p:cNvPr id="3" name="Gruppieren 50"/>
          <p:cNvGrpSpPr/>
          <p:nvPr/>
        </p:nvGrpSpPr>
        <p:grpSpPr>
          <a:xfrm>
            <a:off x="742326" y="1833937"/>
            <a:ext cx="925016" cy="894133"/>
            <a:chOff x="2362200" y="1295400"/>
            <a:chExt cx="2209800" cy="2136023"/>
          </a:xfrm>
        </p:grpSpPr>
        <p:pic>
          <p:nvPicPr>
            <p:cNvPr id="52" name="Picture 2"/>
            <p:cNvPicPr>
              <a:picLocks noChangeAspect="1" noChangeArrowheads="1"/>
            </p:cNvPicPr>
            <p:nvPr/>
          </p:nvPicPr>
          <p:blipFill>
            <a:blip r:embed="rId6" cstate="print"/>
            <a:srcRect/>
            <a:stretch>
              <a:fillRect/>
            </a:stretch>
          </p:blipFill>
          <p:spPr bwMode="auto">
            <a:xfrm>
              <a:off x="2362200" y="1295400"/>
              <a:ext cx="2209800" cy="2136023"/>
            </a:xfrm>
            <a:prstGeom prst="rect">
              <a:avLst/>
            </a:prstGeom>
            <a:noFill/>
            <a:ln w="9525">
              <a:noFill/>
              <a:miter lim="800000"/>
              <a:headEnd/>
              <a:tailEnd/>
            </a:ln>
          </p:spPr>
        </p:pic>
        <p:sp>
          <p:nvSpPr>
            <p:cNvPr id="53" name="Rechteck 52"/>
            <p:cNvSpPr/>
            <p:nvPr/>
          </p:nvSpPr>
          <p:spPr bwMode="auto">
            <a:xfrm>
              <a:off x="4114800" y="1447800"/>
              <a:ext cx="3048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grpSp>
      <p:pic>
        <p:nvPicPr>
          <p:cNvPr id="54" name="Grafik 53" descr="rhoeta_large_global.png"/>
          <p:cNvPicPr>
            <a:picLocks noChangeAspect="1"/>
          </p:cNvPicPr>
          <p:nvPr/>
        </p:nvPicPr>
        <p:blipFill>
          <a:blip r:embed="rId7" cstate="print"/>
          <a:stretch>
            <a:fillRect/>
          </a:stretch>
        </p:blipFill>
        <p:spPr>
          <a:xfrm>
            <a:off x="152400" y="835350"/>
            <a:ext cx="1019800" cy="1017643"/>
          </a:xfrm>
          <a:prstGeom prst="rect">
            <a:avLst/>
          </a:prstGeom>
        </p:spPr>
      </p:pic>
      <p:pic>
        <p:nvPicPr>
          <p:cNvPr id="55" name="Picture 2"/>
          <p:cNvPicPr>
            <a:picLocks noChangeAspect="1" noChangeArrowheads="1"/>
          </p:cNvPicPr>
          <p:nvPr/>
        </p:nvPicPr>
        <p:blipFill>
          <a:blip r:embed="rId8" cstate="print"/>
          <a:srcRect/>
          <a:stretch>
            <a:fillRect/>
          </a:stretch>
        </p:blipFill>
        <p:spPr bwMode="auto">
          <a:xfrm>
            <a:off x="1164770" y="1014811"/>
            <a:ext cx="875097" cy="632613"/>
          </a:xfrm>
          <a:prstGeom prst="rect">
            <a:avLst/>
          </a:prstGeom>
          <a:noFill/>
          <a:ln w="9525">
            <a:noFill/>
            <a:miter lim="800000"/>
            <a:headEnd/>
            <a:tailEnd/>
          </a:ln>
        </p:spPr>
      </p:pic>
      <p:grpSp>
        <p:nvGrpSpPr>
          <p:cNvPr id="4" name="Gruppieren 23"/>
          <p:cNvGrpSpPr/>
          <p:nvPr/>
        </p:nvGrpSpPr>
        <p:grpSpPr>
          <a:xfrm>
            <a:off x="670318" y="2870017"/>
            <a:ext cx="1073538" cy="764120"/>
            <a:chOff x="4508863" y="3373813"/>
            <a:chExt cx="4038600" cy="2874588"/>
          </a:xfrm>
        </p:grpSpPr>
        <p:pic>
          <p:nvPicPr>
            <p:cNvPr id="25" name="Picture 4"/>
            <p:cNvPicPr>
              <a:picLocks noChangeAspect="1" noChangeArrowheads="1"/>
            </p:cNvPicPr>
            <p:nvPr/>
          </p:nvPicPr>
          <p:blipFill>
            <a:blip r:embed="rId9" cstate="screen"/>
            <a:srcRect r="1588"/>
            <a:stretch>
              <a:fillRect/>
            </a:stretch>
          </p:blipFill>
          <p:spPr bwMode="auto">
            <a:xfrm>
              <a:off x="4508863" y="3373813"/>
              <a:ext cx="4038600" cy="2874588"/>
            </a:xfrm>
            <a:prstGeom prst="rect">
              <a:avLst/>
            </a:prstGeom>
            <a:noFill/>
            <a:ln w="9525">
              <a:noFill/>
              <a:miter lim="800000"/>
              <a:headEnd/>
              <a:tailEnd/>
            </a:ln>
            <a:effectLst/>
          </p:spPr>
        </p:pic>
        <p:sp>
          <p:nvSpPr>
            <p:cNvPr id="26" name="Rechteck 25"/>
            <p:cNvSpPr/>
            <p:nvPr/>
          </p:nvSpPr>
          <p:spPr bwMode="auto">
            <a:xfrm>
              <a:off x="6663245" y="3505200"/>
              <a:ext cx="1752599" cy="12191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050"/>
          <p:cNvSpPr>
            <a:spLocks noGrp="1" noChangeArrowheads="1"/>
          </p:cNvSpPr>
          <p:nvPr>
            <p:ph type="title"/>
          </p:nvPr>
        </p:nvSpPr>
        <p:spPr/>
        <p:txBody>
          <a:bodyPr/>
          <a:lstStyle/>
          <a:p>
            <a:r>
              <a:rPr lang="en-US" smtClean="0"/>
              <a:t>Hybrid Candidates with J</a:t>
            </a:r>
            <a:r>
              <a:rPr lang="en-US" baseline="30000" smtClean="0"/>
              <a:t>PC </a:t>
            </a:r>
            <a:r>
              <a:rPr lang="en-US" smtClean="0"/>
              <a:t>= 1</a:t>
            </a:r>
            <a:r>
              <a:rPr lang="en-US" baseline="30000" smtClean="0">
                <a:latin typeface="VerdanaEqn" pitchFamily="34" charset="0"/>
              </a:rPr>
              <a:t>--</a:t>
            </a:r>
            <a:endParaRPr lang="de-DE">
              <a:sym typeface="Symbol" pitchFamily="18" charset="2"/>
            </a:endParaRPr>
          </a:p>
        </p:txBody>
      </p:sp>
      <p:sp>
        <p:nvSpPr>
          <p:cNvPr id="473091" name="Text Box 2051"/>
          <p:cNvSpPr txBox="1">
            <a:spLocks noChangeArrowheads="1"/>
          </p:cNvSpPr>
          <p:nvPr/>
        </p:nvSpPr>
        <p:spPr bwMode="auto">
          <a:xfrm>
            <a:off x="228600" y="4114800"/>
            <a:ext cx="3810000" cy="1979613"/>
          </a:xfrm>
          <a:prstGeom prst="rect">
            <a:avLst/>
          </a:prstGeom>
          <a:noFill/>
          <a:ln w="9525">
            <a:noFill/>
            <a:miter lim="800000"/>
            <a:headEnd/>
            <a:tailEnd/>
          </a:ln>
          <a:effectLst/>
        </p:spPr>
        <p:txBody>
          <a:bodyPr>
            <a:spAutoFit/>
          </a:bodyPr>
          <a:lstStyle/>
          <a:p>
            <a:pPr algn="l">
              <a:spcBef>
                <a:spcPct val="50000"/>
              </a:spcBef>
            </a:pPr>
            <a:r>
              <a:rPr lang="en-US" sz="2000" smtClean="0">
                <a:solidFill>
                  <a:srgbClr val="0000FF"/>
                </a:solidFill>
              </a:rPr>
              <a:t>Belle</a:t>
            </a:r>
            <a:endParaRPr lang="en-US" sz="2000">
              <a:solidFill>
                <a:srgbClr val="0000FF"/>
              </a:solidFill>
            </a:endParaRPr>
          </a:p>
          <a:p>
            <a:pPr algn="l">
              <a:lnSpc>
                <a:spcPct val="120000"/>
              </a:lnSpc>
              <a:spcBef>
                <a:spcPct val="50000"/>
              </a:spcBef>
            </a:pPr>
            <a:r>
              <a:rPr lang="en-US" sz="1700"/>
              <a:t>2 </a:t>
            </a:r>
            <a:r>
              <a:rPr lang="en-US" sz="1700" smtClean="0"/>
              <a:t>incoh</a:t>
            </a:r>
            <a:r>
              <a:rPr lang="en-US" sz="1700" smtClean="0">
                <a:cs typeface="Arial" charset="0"/>
              </a:rPr>
              <a:t>erent </a:t>
            </a:r>
            <a:r>
              <a:rPr lang="en-US" sz="1700"/>
              <a:t>BW</a:t>
            </a:r>
          </a:p>
          <a:p>
            <a:pPr algn="l">
              <a:lnSpc>
                <a:spcPct val="120000"/>
              </a:lnSpc>
              <a:spcBef>
                <a:spcPct val="50000"/>
              </a:spcBef>
            </a:pPr>
            <a:r>
              <a:rPr lang="en-US" sz="1700">
                <a:latin typeface="Symbol" pitchFamily="18" charset="2"/>
              </a:rPr>
              <a:t>f</a:t>
            </a:r>
            <a:r>
              <a:rPr lang="en-US" sz="1700"/>
              <a:t>(1680) </a:t>
            </a:r>
            <a:r>
              <a:rPr lang="en-US" sz="1700">
                <a:sym typeface="Symbol" pitchFamily="18" charset="2"/>
              </a:rPr>
              <a:t> </a:t>
            </a:r>
            <a:r>
              <a:rPr lang="en-US" sz="1700">
                <a:latin typeface="Symbol" pitchFamily="18" charset="2"/>
              </a:rPr>
              <a:t>f p </a:t>
            </a:r>
            <a:r>
              <a:rPr lang="en-US" sz="1700" baseline="30000"/>
              <a:t>+</a:t>
            </a:r>
            <a:r>
              <a:rPr lang="en-US" sz="1700">
                <a:latin typeface="Symbol" pitchFamily="18" charset="2"/>
              </a:rPr>
              <a:t>p </a:t>
            </a:r>
            <a:r>
              <a:rPr lang="en-US" sz="1700" baseline="30000"/>
              <a:t>- </a:t>
            </a:r>
            <a:r>
              <a:rPr lang="en-US"/>
              <a:t>without f</a:t>
            </a:r>
            <a:r>
              <a:rPr lang="en-US" baseline="-25000"/>
              <a:t>0</a:t>
            </a:r>
            <a:r>
              <a:rPr lang="en-US"/>
              <a:t>(980)</a:t>
            </a:r>
            <a:r>
              <a:rPr lang="en-US" sz="1700" baseline="30000"/>
              <a:t> </a:t>
            </a:r>
            <a:br>
              <a:rPr lang="en-US" sz="1700" baseline="30000"/>
            </a:br>
            <a:r>
              <a:rPr lang="en-US" sz="1700"/>
              <a:t>Y(2175) </a:t>
            </a:r>
            <a:r>
              <a:rPr lang="en-US" sz="1700">
                <a:sym typeface="Symbol" pitchFamily="18" charset="2"/>
              </a:rPr>
              <a:t> </a:t>
            </a:r>
            <a:r>
              <a:rPr lang="en-US" sz="1700">
                <a:latin typeface="Symbol" pitchFamily="18" charset="2"/>
              </a:rPr>
              <a:t>f </a:t>
            </a:r>
            <a:r>
              <a:rPr lang="en-US" sz="1700"/>
              <a:t>f</a:t>
            </a:r>
            <a:r>
              <a:rPr lang="en-US" sz="1700" baseline="-25000"/>
              <a:t>0</a:t>
            </a:r>
            <a:r>
              <a:rPr lang="en-US" sz="1700"/>
              <a:t>(980) </a:t>
            </a:r>
          </a:p>
          <a:p>
            <a:pPr algn="l">
              <a:spcBef>
                <a:spcPct val="50000"/>
              </a:spcBef>
            </a:pPr>
            <a:endParaRPr lang="de-DE" sz="1700">
              <a:latin typeface="Symbol" pitchFamily="18" charset="2"/>
            </a:endParaRPr>
          </a:p>
        </p:txBody>
      </p:sp>
      <p:sp>
        <p:nvSpPr>
          <p:cNvPr id="473092" name="Text Box 2052"/>
          <p:cNvSpPr txBox="1">
            <a:spLocks noChangeArrowheads="1"/>
          </p:cNvSpPr>
          <p:nvPr/>
        </p:nvSpPr>
        <p:spPr bwMode="auto">
          <a:xfrm>
            <a:off x="4419600" y="996950"/>
            <a:ext cx="4114800" cy="2584450"/>
          </a:xfrm>
          <a:prstGeom prst="rect">
            <a:avLst/>
          </a:prstGeom>
          <a:noFill/>
          <a:ln w="9525">
            <a:noFill/>
            <a:miter lim="800000"/>
            <a:headEnd/>
            <a:tailEnd/>
          </a:ln>
          <a:effectLst/>
        </p:spPr>
        <p:txBody>
          <a:bodyPr>
            <a:spAutoFit/>
          </a:bodyPr>
          <a:lstStyle/>
          <a:p>
            <a:pPr algn="l">
              <a:lnSpc>
                <a:spcPct val="120000"/>
              </a:lnSpc>
              <a:spcBef>
                <a:spcPct val="50000"/>
              </a:spcBef>
            </a:pPr>
            <a:r>
              <a:rPr lang="en-US" sz="2000">
                <a:solidFill>
                  <a:srgbClr val="0000FF"/>
                </a:solidFill>
              </a:rPr>
              <a:t>BaBar</a:t>
            </a:r>
          </a:p>
          <a:p>
            <a:pPr algn="l">
              <a:lnSpc>
                <a:spcPct val="120000"/>
              </a:lnSpc>
              <a:spcBef>
                <a:spcPct val="50000"/>
              </a:spcBef>
            </a:pPr>
            <a:r>
              <a:rPr lang="en-US" sz="1700"/>
              <a:t>(</a:t>
            </a:r>
            <a:r>
              <a:rPr lang="en-US" sz="1700">
                <a:latin typeface="Symbol" pitchFamily="18" charset="2"/>
              </a:rPr>
              <a:t>pp</a:t>
            </a:r>
            <a:r>
              <a:rPr lang="en-US" sz="1700"/>
              <a:t>)</a:t>
            </a:r>
            <a:r>
              <a:rPr lang="en-US" sz="1700" baseline="-25000"/>
              <a:t>S</a:t>
            </a:r>
            <a:r>
              <a:rPr lang="en-US" sz="1700"/>
              <a:t>-wave parametrization with</a:t>
            </a:r>
            <a:br>
              <a:rPr lang="en-US" sz="1700"/>
            </a:br>
            <a:r>
              <a:rPr lang="en-US" sz="1700"/>
              <a:t>BW for f</a:t>
            </a:r>
            <a:r>
              <a:rPr lang="en-US" sz="1700" baseline="-25000"/>
              <a:t>0</a:t>
            </a:r>
            <a:r>
              <a:rPr lang="en-US" sz="1700"/>
              <a:t>(600) and f</a:t>
            </a:r>
            <a:r>
              <a:rPr lang="en-US" sz="1700" baseline="-25000"/>
              <a:t>0</a:t>
            </a:r>
            <a:r>
              <a:rPr lang="en-US" sz="1700"/>
              <a:t>(980)</a:t>
            </a:r>
          </a:p>
          <a:p>
            <a:pPr algn="l">
              <a:lnSpc>
                <a:spcPct val="120000"/>
              </a:lnSpc>
              <a:spcBef>
                <a:spcPct val="50000"/>
              </a:spcBef>
            </a:pPr>
            <a:r>
              <a:rPr lang="en-US" sz="1700">
                <a:latin typeface="Symbol" pitchFamily="18" charset="2"/>
              </a:rPr>
              <a:t>f</a:t>
            </a:r>
            <a:r>
              <a:rPr lang="en-US" sz="1700"/>
              <a:t>(1680) </a:t>
            </a:r>
            <a:r>
              <a:rPr lang="en-US" sz="1700">
                <a:sym typeface="Symbol" pitchFamily="18" charset="2"/>
              </a:rPr>
              <a:t> </a:t>
            </a:r>
            <a:r>
              <a:rPr lang="en-US" sz="1700">
                <a:latin typeface="Symbol" pitchFamily="18" charset="2"/>
              </a:rPr>
              <a:t>f </a:t>
            </a:r>
            <a:r>
              <a:rPr lang="en-US" sz="1700"/>
              <a:t>f</a:t>
            </a:r>
            <a:r>
              <a:rPr lang="en-US" sz="1700" baseline="-25000"/>
              <a:t>0</a:t>
            </a:r>
            <a:r>
              <a:rPr lang="en-US" sz="1700"/>
              <a:t>(600)</a:t>
            </a:r>
            <a:r>
              <a:rPr lang="en-US" sz="1700">
                <a:solidFill>
                  <a:srgbClr val="0000FF"/>
                </a:solidFill>
              </a:rPr>
              <a:t/>
            </a:r>
            <a:br>
              <a:rPr lang="en-US" sz="1700">
                <a:solidFill>
                  <a:srgbClr val="0000FF"/>
                </a:solidFill>
              </a:rPr>
            </a:br>
            <a:r>
              <a:rPr lang="en-US" sz="1700">
                <a:solidFill>
                  <a:srgbClr val="006600"/>
                </a:solidFill>
                <a:latin typeface="Symbol" pitchFamily="18" charset="2"/>
              </a:rPr>
              <a:t>f</a:t>
            </a:r>
            <a:r>
              <a:rPr lang="en-US" sz="1700">
                <a:solidFill>
                  <a:srgbClr val="006600"/>
                </a:solidFill>
              </a:rPr>
              <a:t>(1680) </a:t>
            </a:r>
            <a:r>
              <a:rPr lang="en-US" sz="1700">
                <a:solidFill>
                  <a:srgbClr val="006600"/>
                </a:solidFill>
                <a:sym typeface="Symbol" pitchFamily="18" charset="2"/>
              </a:rPr>
              <a:t> </a:t>
            </a:r>
            <a:r>
              <a:rPr lang="en-US" sz="1700">
                <a:solidFill>
                  <a:srgbClr val="006600"/>
                </a:solidFill>
                <a:latin typeface="Symbol" pitchFamily="18" charset="2"/>
              </a:rPr>
              <a:t>f </a:t>
            </a:r>
            <a:r>
              <a:rPr lang="en-US" sz="1700">
                <a:solidFill>
                  <a:srgbClr val="006600"/>
                </a:solidFill>
              </a:rPr>
              <a:t>f</a:t>
            </a:r>
            <a:r>
              <a:rPr lang="en-US" sz="1700" baseline="-25000">
                <a:solidFill>
                  <a:srgbClr val="006600"/>
                </a:solidFill>
              </a:rPr>
              <a:t>0</a:t>
            </a:r>
            <a:r>
              <a:rPr lang="en-US" sz="1700">
                <a:solidFill>
                  <a:srgbClr val="006600"/>
                </a:solidFill>
              </a:rPr>
              <a:t>(980)</a:t>
            </a:r>
            <a:r>
              <a:rPr lang="en-US" sz="1700"/>
              <a:t> </a:t>
            </a:r>
            <a:br>
              <a:rPr lang="en-US" sz="1700"/>
            </a:br>
            <a:r>
              <a:rPr lang="en-US" sz="1700"/>
              <a:t>Y(2175) </a:t>
            </a:r>
            <a:r>
              <a:rPr lang="en-US" sz="1700">
                <a:sym typeface="Symbol" pitchFamily="18" charset="2"/>
              </a:rPr>
              <a:t></a:t>
            </a:r>
            <a:r>
              <a:rPr lang="en-US" sz="1700"/>
              <a:t> </a:t>
            </a:r>
            <a:r>
              <a:rPr lang="en-US" sz="1700">
                <a:latin typeface="Symbol" pitchFamily="18" charset="2"/>
              </a:rPr>
              <a:t>f </a:t>
            </a:r>
            <a:r>
              <a:rPr lang="en-US" sz="1700"/>
              <a:t>f</a:t>
            </a:r>
            <a:r>
              <a:rPr lang="en-US" sz="1700" baseline="-25000"/>
              <a:t>0</a:t>
            </a:r>
            <a:r>
              <a:rPr lang="en-US" sz="1700"/>
              <a:t>(980) </a:t>
            </a:r>
            <a:br>
              <a:rPr lang="en-US" sz="1700"/>
            </a:br>
            <a:endParaRPr lang="de-DE" sz="1700"/>
          </a:p>
        </p:txBody>
      </p:sp>
      <p:graphicFrame>
        <p:nvGraphicFramePr>
          <p:cNvPr id="473152" name="Group 2112"/>
          <p:cNvGraphicFramePr>
            <a:graphicFrameLocks noGrp="1"/>
          </p:cNvGraphicFramePr>
          <p:nvPr/>
        </p:nvGraphicFramePr>
        <p:xfrm>
          <a:off x="4038600" y="3505200"/>
          <a:ext cx="4876800" cy="3013075"/>
        </p:xfrm>
        <a:graphic>
          <a:graphicData uri="http://schemas.openxmlformats.org/drawingml/2006/table">
            <a:tbl>
              <a:tblPr/>
              <a:tblGrid>
                <a:gridCol w="990600"/>
                <a:gridCol w="1371600"/>
                <a:gridCol w="1295400"/>
                <a:gridCol w="1219200"/>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smtClean="0">
                          <a:ln>
                            <a:noFill/>
                          </a:ln>
                          <a:solidFill>
                            <a:schemeClr val="tx1"/>
                          </a:solidFill>
                          <a:effectLst/>
                          <a:latin typeface="Verdana" pitchFamily="34" charset="0"/>
                        </a:rPr>
                        <a:t>Mass </a:t>
                      </a:r>
                      <a:r>
                        <a:rPr kumimoji="0" lang="en-US" sz="1300" b="0" i="0" u="none" strike="noStrike" cap="none" normalizeH="0" baseline="0" smtClean="0">
                          <a:ln>
                            <a:noFill/>
                          </a:ln>
                          <a:solidFill>
                            <a:schemeClr val="tx1"/>
                          </a:solidFill>
                          <a:effectLst/>
                          <a:latin typeface="Verdana" pitchFamily="34" charset="0"/>
                        </a:rPr>
                        <a:t>[MeV/c</a:t>
                      </a:r>
                      <a:r>
                        <a:rPr kumimoji="0" lang="en-US" sz="1300" b="0" i="0" u="none" strike="noStrike" cap="none" normalizeH="0" baseline="30000" smtClean="0">
                          <a:ln>
                            <a:noFill/>
                          </a:ln>
                          <a:solidFill>
                            <a:schemeClr val="tx1"/>
                          </a:solidFill>
                          <a:effectLst/>
                          <a:latin typeface="Verdana" pitchFamily="34" charset="0"/>
                        </a:rPr>
                        <a:t>2</a:t>
                      </a:r>
                      <a:r>
                        <a:rPr kumimoji="0" lang="en-US" sz="1300" b="0" i="0" u="none" strike="noStrike" cap="none" normalizeH="0" baseline="0" smtClean="0">
                          <a:ln>
                            <a:noFill/>
                          </a:ln>
                          <a:solidFill>
                            <a:schemeClr val="tx1"/>
                          </a:solidFill>
                          <a:effectLst/>
                          <a:latin typeface="Verdana"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smtClean="0">
                          <a:ln>
                            <a:noFill/>
                          </a:ln>
                          <a:solidFill>
                            <a:schemeClr val="tx1"/>
                          </a:solidFill>
                          <a:effectLst/>
                          <a:latin typeface="Verdana" pitchFamily="34" charset="0"/>
                        </a:rPr>
                        <a:t>Width </a:t>
                      </a:r>
                      <a:r>
                        <a:rPr kumimoji="0" lang="en-US" sz="1300" b="0" i="0" u="none" strike="noStrike" cap="none" normalizeH="0" baseline="0" smtClean="0">
                          <a:ln>
                            <a:noFill/>
                          </a:ln>
                          <a:solidFill>
                            <a:schemeClr val="tx1"/>
                          </a:solidFill>
                          <a:effectLst/>
                          <a:latin typeface="Verdana" pitchFamily="34" charset="0"/>
                        </a:rPr>
                        <a:t>[MeV]</a:t>
                      </a:r>
                      <a:endParaRPr kumimoji="0" lang="de-DE" sz="13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smtClean="0">
                          <a:ln>
                            <a:noFill/>
                          </a:ln>
                          <a:solidFill>
                            <a:schemeClr val="tx1"/>
                          </a:solidFill>
                          <a:effectLst/>
                          <a:latin typeface="Verdana" pitchFamily="34" charset="0"/>
                        </a:rPr>
                        <a:t>Channel</a:t>
                      </a:r>
                      <a:endParaRPr kumimoji="0" lang="de-DE" sz="17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03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smtClean="0">
                          <a:ln>
                            <a:noFill/>
                          </a:ln>
                          <a:solidFill>
                            <a:schemeClr val="tx1"/>
                          </a:solidFill>
                          <a:effectLst/>
                          <a:latin typeface="Verdana" pitchFamily="34" charset="0"/>
                        </a:rPr>
                        <a:t>BaBar</a:t>
                      </a:r>
                      <a:endParaRPr kumimoji="0" lang="de-DE" sz="17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1ED3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Verdana" pitchFamily="34" charset="0"/>
                        </a:rPr>
                        <a:t>2175 </a:t>
                      </a:r>
                      <a:r>
                        <a:rPr kumimoji="0" lang="en-US" sz="1300" b="0" i="0" u="none" strike="noStrike" cap="none" normalizeH="0" baseline="0" smtClean="0">
                          <a:ln>
                            <a:noFill/>
                          </a:ln>
                          <a:solidFill>
                            <a:schemeClr val="tx1"/>
                          </a:solidFill>
                          <a:effectLst/>
                          <a:latin typeface="Verdana" pitchFamily="34" charset="0"/>
                          <a:cs typeface="Arial" charset="0"/>
                        </a:rPr>
                        <a:t>± 10 </a:t>
                      </a:r>
                      <a:endParaRPr kumimoji="0" lang="de-DE" sz="1300" b="0" i="0" u="none" strike="noStrike" cap="none" normalizeH="0" baseline="-25000" smtClean="0">
                        <a:ln>
                          <a:noFill/>
                        </a:ln>
                        <a:solidFill>
                          <a:schemeClr val="tx1"/>
                        </a:solidFill>
                        <a:effectLst/>
                        <a:latin typeface="Verdana"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1ED3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Verdana" pitchFamily="34" charset="0"/>
                        </a:rPr>
                        <a:t>  58 </a:t>
                      </a:r>
                      <a:r>
                        <a:rPr kumimoji="0" lang="en-US" sz="1300" b="0" i="0" u="none" strike="noStrike" cap="none" normalizeH="0" baseline="0" smtClean="0">
                          <a:ln>
                            <a:noFill/>
                          </a:ln>
                          <a:solidFill>
                            <a:schemeClr val="tx1"/>
                          </a:solidFill>
                          <a:effectLst/>
                          <a:latin typeface="Verdana" pitchFamily="34" charset="0"/>
                          <a:cs typeface="Arial" charset="0"/>
                        </a:rPr>
                        <a:t>± 16</a:t>
                      </a:r>
                      <a:endParaRPr kumimoji="0" lang="de-DE" sz="13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1ED3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Verdana" pitchFamily="34" charset="0"/>
                        </a:rPr>
                        <a:t> </a:t>
                      </a:r>
                      <a:r>
                        <a:rPr kumimoji="0" lang="en-US" sz="1300" b="0" i="0" u="none" strike="noStrike" cap="none" normalizeH="0" baseline="0" smtClean="0">
                          <a:ln>
                            <a:noFill/>
                          </a:ln>
                          <a:solidFill>
                            <a:schemeClr val="tx1"/>
                          </a:solidFill>
                          <a:effectLst/>
                          <a:latin typeface="Symbol" pitchFamily="18" charset="2"/>
                        </a:rPr>
                        <a:t>f </a:t>
                      </a:r>
                      <a:r>
                        <a:rPr kumimoji="0" lang="en-US" sz="1300" b="0" i="0" u="none" strike="noStrike" cap="none" normalizeH="0" baseline="0" smtClean="0">
                          <a:ln>
                            <a:noFill/>
                          </a:ln>
                          <a:solidFill>
                            <a:schemeClr val="tx1"/>
                          </a:solidFill>
                          <a:effectLst/>
                          <a:latin typeface="Verdana" pitchFamily="34" charset="0"/>
                        </a:rPr>
                        <a:t>f</a:t>
                      </a:r>
                      <a:r>
                        <a:rPr kumimoji="0" lang="en-US" sz="1300" b="0" i="0" u="none" strike="noStrike" cap="none" normalizeH="0" baseline="-25000" smtClean="0">
                          <a:ln>
                            <a:noFill/>
                          </a:ln>
                          <a:solidFill>
                            <a:schemeClr val="tx1"/>
                          </a:solidFill>
                          <a:effectLst/>
                          <a:latin typeface="Verdana" pitchFamily="34" charset="0"/>
                        </a:rPr>
                        <a:t>0</a:t>
                      </a:r>
                      <a:r>
                        <a:rPr kumimoji="0" lang="en-US" sz="1300" b="0" i="0" u="none" strike="noStrike" cap="none" normalizeH="0" baseline="0" smtClean="0">
                          <a:ln>
                            <a:noFill/>
                          </a:ln>
                          <a:solidFill>
                            <a:schemeClr val="tx1"/>
                          </a:solidFill>
                          <a:effectLst/>
                          <a:latin typeface="Verdana" pitchFamily="34" charset="0"/>
                        </a:rPr>
                        <a:t>(980)</a:t>
                      </a:r>
                      <a:endParaRPr kumimoji="0" lang="de-DE" sz="1300" b="0" i="0" u="none" strike="noStrike" cap="none" normalizeH="0" baseline="0" smtClean="0">
                        <a:ln>
                          <a:noFill/>
                        </a:ln>
                        <a:solidFill>
                          <a:schemeClr val="tx1"/>
                        </a:solidFill>
                        <a:effectLst/>
                        <a:latin typeface="Verdana"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1ED39"/>
                    </a:solidFill>
                  </a:tcPr>
                </a:tc>
              </a:tr>
              <a:tr h="400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smtClean="0">
                          <a:ln>
                            <a:noFill/>
                          </a:ln>
                          <a:solidFill>
                            <a:schemeClr val="tx1"/>
                          </a:solidFill>
                          <a:effectLst/>
                          <a:latin typeface="Verdana" pitchFamily="34" charset="0"/>
                        </a:rPr>
                        <a:t>BES II</a:t>
                      </a:r>
                      <a:endParaRPr kumimoji="0" lang="de-DE" sz="17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Verdana" pitchFamily="34" charset="0"/>
                        </a:rPr>
                        <a:t>2186 </a:t>
                      </a:r>
                      <a:r>
                        <a:rPr kumimoji="0" lang="en-US" sz="1300" b="0" i="0" u="none" strike="noStrike" cap="none" normalizeH="0" baseline="0" smtClean="0">
                          <a:ln>
                            <a:noFill/>
                          </a:ln>
                          <a:solidFill>
                            <a:schemeClr val="tx1"/>
                          </a:solidFill>
                          <a:effectLst/>
                          <a:latin typeface="Verdana" pitchFamily="34" charset="0"/>
                          <a:cs typeface="Arial" charset="0"/>
                        </a:rPr>
                        <a:t>± 10</a:t>
                      </a:r>
                      <a:endParaRPr kumimoji="0" lang="de-DE" sz="1300" b="0" i="0" u="none" strike="noStrike" cap="none" normalizeH="0" baseline="0" smtClean="0">
                        <a:ln>
                          <a:noFill/>
                        </a:ln>
                        <a:solidFill>
                          <a:schemeClr val="tx1"/>
                        </a:solidFill>
                        <a:effectLst/>
                        <a:latin typeface="Verdana"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Verdana" pitchFamily="34" charset="0"/>
                        </a:rPr>
                        <a:t>   65 </a:t>
                      </a:r>
                      <a:r>
                        <a:rPr kumimoji="0" lang="en-US" sz="1300" b="0" i="0" u="none" strike="noStrike" cap="none" normalizeH="0" baseline="0" smtClean="0">
                          <a:ln>
                            <a:noFill/>
                          </a:ln>
                          <a:solidFill>
                            <a:schemeClr val="tx1"/>
                          </a:solidFill>
                          <a:effectLst/>
                          <a:latin typeface="Verdana" pitchFamily="34" charset="0"/>
                          <a:cs typeface="Arial" charset="0"/>
                        </a:rPr>
                        <a:t>± 23</a:t>
                      </a:r>
                      <a:endParaRPr kumimoji="0" lang="de-DE" sz="1300" b="0" i="0" u="none" strike="noStrike" cap="none" normalizeH="0" baseline="0" smtClean="0">
                        <a:ln>
                          <a:noFill/>
                        </a:ln>
                        <a:solidFill>
                          <a:schemeClr val="tx1"/>
                        </a:solidFill>
                        <a:effectLst/>
                        <a:latin typeface="Verdana"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Verdana" pitchFamily="34" charset="0"/>
                        </a:rPr>
                        <a:t> </a:t>
                      </a:r>
                      <a:r>
                        <a:rPr kumimoji="0" lang="en-US" sz="1300" b="0" i="0" u="none" strike="noStrike" cap="none" normalizeH="0" baseline="0" smtClean="0">
                          <a:ln>
                            <a:noFill/>
                          </a:ln>
                          <a:solidFill>
                            <a:schemeClr val="tx1"/>
                          </a:solidFill>
                          <a:effectLst/>
                          <a:latin typeface="Symbol" pitchFamily="18" charset="2"/>
                        </a:rPr>
                        <a:t>f </a:t>
                      </a:r>
                      <a:r>
                        <a:rPr kumimoji="0" lang="en-US" sz="1300" b="0" i="0" u="none" strike="noStrike" cap="none" normalizeH="0" baseline="0" smtClean="0">
                          <a:ln>
                            <a:noFill/>
                          </a:ln>
                          <a:solidFill>
                            <a:schemeClr val="tx1"/>
                          </a:solidFill>
                          <a:effectLst/>
                          <a:latin typeface="Verdana" pitchFamily="34" charset="0"/>
                        </a:rPr>
                        <a:t>f</a:t>
                      </a:r>
                      <a:r>
                        <a:rPr kumimoji="0" lang="en-US" sz="1300" b="0" i="0" u="none" strike="noStrike" cap="none" normalizeH="0" baseline="-25000" smtClean="0">
                          <a:ln>
                            <a:noFill/>
                          </a:ln>
                          <a:solidFill>
                            <a:schemeClr val="tx1"/>
                          </a:solidFill>
                          <a:effectLst/>
                          <a:latin typeface="Verdana" pitchFamily="34" charset="0"/>
                        </a:rPr>
                        <a:t>0</a:t>
                      </a:r>
                      <a:r>
                        <a:rPr kumimoji="0" lang="en-US" sz="1300" b="0" i="0" u="none" strike="noStrike" cap="none" normalizeH="0" baseline="0" smtClean="0">
                          <a:ln>
                            <a:noFill/>
                          </a:ln>
                          <a:solidFill>
                            <a:schemeClr val="tx1"/>
                          </a:solidFill>
                          <a:effectLst/>
                          <a:latin typeface="Verdana" pitchFamily="34" charset="0"/>
                        </a:rPr>
                        <a:t>(980)</a:t>
                      </a:r>
                      <a:endParaRPr kumimoji="0" lang="de-DE" sz="1300" b="0" i="0" u="none" strike="noStrike" cap="none" normalizeH="0" baseline="0" smtClean="0">
                        <a:ln>
                          <a:noFill/>
                        </a:ln>
                        <a:solidFill>
                          <a:schemeClr val="tx1"/>
                        </a:solidFill>
                        <a:effectLst/>
                        <a:latin typeface="Verdana"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00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smtClean="0">
                          <a:ln>
                            <a:noFill/>
                          </a:ln>
                          <a:solidFill>
                            <a:schemeClr val="tx1"/>
                          </a:solidFill>
                          <a:effectLst/>
                          <a:latin typeface="Verdana" pitchFamily="34" charset="0"/>
                        </a:rPr>
                        <a:t>Belle</a:t>
                      </a:r>
                      <a:endParaRPr kumimoji="0" lang="de-DE" sz="17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Verdana" pitchFamily="34" charset="0"/>
                        </a:rPr>
                        <a:t>2079 </a:t>
                      </a:r>
                      <a:r>
                        <a:rPr kumimoji="0" lang="en-US" sz="1300" b="0" i="0" u="none" strike="noStrike" cap="none" normalizeH="0" baseline="0" smtClean="0">
                          <a:ln>
                            <a:noFill/>
                          </a:ln>
                          <a:solidFill>
                            <a:schemeClr val="tx1"/>
                          </a:solidFill>
                          <a:effectLst/>
                          <a:latin typeface="Verdana" pitchFamily="34" charset="0"/>
                          <a:cs typeface="Arial" charset="0"/>
                        </a:rPr>
                        <a:t>± 13</a:t>
                      </a:r>
                      <a:endParaRPr kumimoji="0" lang="de-DE" sz="1300" b="0" i="0" u="none" strike="noStrike" cap="none" normalizeH="0" baseline="0" smtClean="0">
                        <a:ln>
                          <a:noFill/>
                        </a:ln>
                        <a:solidFill>
                          <a:schemeClr val="tx1"/>
                        </a:solidFill>
                        <a:effectLst/>
                        <a:latin typeface="Verdana"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Verdana" pitchFamily="34" charset="0"/>
                        </a:rPr>
                        <a:t> 192 </a:t>
                      </a:r>
                      <a:r>
                        <a:rPr kumimoji="0" lang="en-US" sz="1300" b="0" i="0" u="none" strike="noStrike" cap="none" normalizeH="0" baseline="0" smtClean="0">
                          <a:ln>
                            <a:noFill/>
                          </a:ln>
                          <a:solidFill>
                            <a:schemeClr val="tx1"/>
                          </a:solidFill>
                          <a:effectLst/>
                          <a:latin typeface="Verdana" pitchFamily="34" charset="0"/>
                          <a:cs typeface="Arial" charset="0"/>
                        </a:rPr>
                        <a:t>± 23</a:t>
                      </a:r>
                      <a:endParaRPr kumimoji="0" lang="de-DE" sz="1300" b="0" i="0" u="none" strike="noStrike" cap="none" normalizeH="0" baseline="0" smtClean="0">
                        <a:ln>
                          <a:noFill/>
                        </a:ln>
                        <a:solidFill>
                          <a:schemeClr val="tx1"/>
                        </a:solidFill>
                        <a:effectLst/>
                        <a:latin typeface="Verdana"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Verdana" pitchFamily="34" charset="0"/>
                        </a:rPr>
                        <a:t> </a:t>
                      </a:r>
                      <a:r>
                        <a:rPr kumimoji="0" lang="en-US" sz="1300" b="0" i="0" u="none" strike="noStrike" cap="none" normalizeH="0" baseline="0" smtClean="0">
                          <a:ln>
                            <a:noFill/>
                          </a:ln>
                          <a:solidFill>
                            <a:schemeClr val="tx1"/>
                          </a:solidFill>
                          <a:effectLst/>
                          <a:latin typeface="Symbol" pitchFamily="18" charset="2"/>
                        </a:rPr>
                        <a:t>fp</a:t>
                      </a:r>
                      <a:r>
                        <a:rPr kumimoji="0" lang="en-US" sz="1300" b="0" i="0" u="none" strike="noStrike" cap="none" normalizeH="0" baseline="30000" smtClean="0">
                          <a:ln>
                            <a:noFill/>
                          </a:ln>
                          <a:solidFill>
                            <a:schemeClr val="tx1"/>
                          </a:solidFill>
                          <a:effectLst/>
                          <a:latin typeface="Symbol" pitchFamily="18" charset="2"/>
                        </a:rPr>
                        <a:t>+</a:t>
                      </a:r>
                      <a:r>
                        <a:rPr kumimoji="0" lang="en-US" sz="1300" b="0" i="0" u="none" strike="noStrike" cap="none" normalizeH="0" baseline="0" smtClean="0">
                          <a:ln>
                            <a:noFill/>
                          </a:ln>
                          <a:solidFill>
                            <a:schemeClr val="tx1"/>
                          </a:solidFill>
                          <a:effectLst/>
                          <a:latin typeface="Symbol" pitchFamily="18" charset="2"/>
                        </a:rPr>
                        <a:t>p</a:t>
                      </a:r>
                      <a:r>
                        <a:rPr kumimoji="0" lang="en-US" sz="1300" b="0" i="0" u="none" strike="noStrike" cap="none" normalizeH="0" baseline="30000" smtClean="0">
                          <a:ln>
                            <a:noFill/>
                          </a:ln>
                          <a:solidFill>
                            <a:schemeClr val="tx1"/>
                          </a:solidFill>
                          <a:effectLst/>
                          <a:latin typeface="Symbol" pitchFamily="18" charset="2"/>
                        </a:rPr>
                        <a:t>-</a:t>
                      </a:r>
                      <a:endParaRPr kumimoji="0" lang="de-DE" sz="1300" b="0" i="0" u="none" strike="noStrike" cap="none" normalizeH="0" baseline="0" smtClean="0">
                        <a:ln>
                          <a:noFill/>
                        </a:ln>
                        <a:solidFill>
                          <a:schemeClr val="tx1"/>
                        </a:solidFill>
                        <a:effectLst/>
                        <a:latin typeface="Verdana"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400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smtClean="0">
                          <a:ln>
                            <a:noFill/>
                          </a:ln>
                          <a:solidFill>
                            <a:schemeClr val="tx1"/>
                          </a:solidFill>
                          <a:effectLst/>
                          <a:latin typeface="Verdana" pitchFamily="34" charset="0"/>
                        </a:rPr>
                        <a:t>BES III</a:t>
                      </a:r>
                      <a:endParaRPr kumimoji="0" lang="de-DE" sz="17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Verdana" pitchFamily="34" charset="0"/>
                          <a:cs typeface="Arial" charset="0"/>
                        </a:rPr>
                        <a:t>2177 ±   7</a:t>
                      </a:r>
                      <a:endParaRPr kumimoji="0" lang="de-DE" sz="1300" b="0" i="0" u="none" strike="noStrike" cap="none" normalizeH="0" baseline="0" smtClean="0">
                        <a:ln>
                          <a:noFill/>
                        </a:ln>
                        <a:solidFill>
                          <a:schemeClr val="tx1"/>
                        </a:solidFill>
                        <a:effectLst/>
                        <a:latin typeface="Verdana"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Verdana" pitchFamily="34" charset="0"/>
                        </a:rPr>
                        <a:t>   96 </a:t>
                      </a:r>
                      <a:r>
                        <a:rPr kumimoji="0" lang="en-US" sz="1300" b="0" i="0" u="none" strike="noStrike" cap="none" normalizeH="0" baseline="0" smtClean="0">
                          <a:ln>
                            <a:noFill/>
                          </a:ln>
                          <a:solidFill>
                            <a:schemeClr val="tx1"/>
                          </a:solidFill>
                          <a:effectLst/>
                          <a:latin typeface="Verdana" pitchFamily="34" charset="0"/>
                          <a:cs typeface="Arial" charset="0"/>
                        </a:rPr>
                        <a:t>± 28</a:t>
                      </a:r>
                      <a:endParaRPr kumimoji="0" lang="de-DE" sz="1300" b="0" i="0" u="none" strike="noStrike" cap="none" normalizeH="0" baseline="0" smtClean="0">
                        <a:ln>
                          <a:noFill/>
                        </a:ln>
                        <a:solidFill>
                          <a:schemeClr val="tx1"/>
                        </a:solidFill>
                        <a:effectLst/>
                        <a:latin typeface="Verdana"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Symbol" pitchFamily="18" charset="2"/>
                        </a:rPr>
                        <a:t>f </a:t>
                      </a:r>
                      <a:r>
                        <a:rPr kumimoji="0" lang="en-US" sz="1300" b="0" i="0" u="none" strike="noStrike" cap="none" normalizeH="0" baseline="0" smtClean="0">
                          <a:ln>
                            <a:noFill/>
                          </a:ln>
                          <a:solidFill>
                            <a:schemeClr val="tx1"/>
                          </a:solidFill>
                          <a:effectLst/>
                          <a:latin typeface="Verdana" pitchFamily="34" charset="0"/>
                        </a:rPr>
                        <a:t>f</a:t>
                      </a:r>
                      <a:r>
                        <a:rPr kumimoji="0" lang="en-US" sz="1300" b="0" i="0" u="none" strike="noStrike" cap="none" normalizeH="0" baseline="-25000" smtClean="0">
                          <a:ln>
                            <a:noFill/>
                          </a:ln>
                          <a:solidFill>
                            <a:schemeClr val="tx1"/>
                          </a:solidFill>
                          <a:effectLst/>
                          <a:latin typeface="Verdana" pitchFamily="34" charset="0"/>
                        </a:rPr>
                        <a:t>0</a:t>
                      </a:r>
                      <a:r>
                        <a:rPr kumimoji="0" lang="en-US" sz="1300" b="0" i="0" u="none" strike="noStrike" cap="none" normalizeH="0" baseline="0" smtClean="0">
                          <a:ln>
                            <a:noFill/>
                          </a:ln>
                          <a:solidFill>
                            <a:schemeClr val="tx1"/>
                          </a:solidFill>
                          <a:effectLst/>
                          <a:latin typeface="Verdana" pitchFamily="34" charset="0"/>
                        </a:rPr>
                        <a:t>(980)</a:t>
                      </a:r>
                      <a:endParaRPr kumimoji="0" lang="de-DE" sz="13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00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smtClean="0">
                          <a:ln>
                            <a:noFill/>
                          </a:ln>
                          <a:solidFill>
                            <a:schemeClr val="tx1"/>
                          </a:solidFill>
                          <a:effectLst/>
                          <a:latin typeface="Verdana" pitchFamily="34" charset="0"/>
                        </a:rPr>
                        <a:t>BaBar</a:t>
                      </a:r>
                      <a:endParaRPr kumimoji="0" lang="de-DE" sz="17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1ED3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Verdana" pitchFamily="34" charset="0"/>
                          <a:cs typeface="Arial" charset="0"/>
                        </a:rPr>
                        <a:t>2179 ±   9 </a:t>
                      </a:r>
                      <a:endParaRPr kumimoji="0" lang="de-DE" sz="1300" b="0" i="0" u="none" strike="noStrike" cap="none" normalizeH="0" baseline="0" smtClean="0">
                        <a:ln>
                          <a:noFill/>
                        </a:ln>
                        <a:solidFill>
                          <a:schemeClr val="tx1"/>
                        </a:solidFill>
                        <a:effectLst/>
                        <a:latin typeface="Verdana"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1ED3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Verdana" pitchFamily="34" charset="0"/>
                        </a:rPr>
                        <a:t>   79 </a:t>
                      </a:r>
                      <a:r>
                        <a:rPr kumimoji="0" lang="en-US" sz="1300" b="0" i="0" u="none" strike="noStrike" cap="none" normalizeH="0" baseline="0" smtClean="0">
                          <a:ln>
                            <a:noFill/>
                          </a:ln>
                          <a:solidFill>
                            <a:schemeClr val="tx1"/>
                          </a:solidFill>
                          <a:effectLst/>
                          <a:latin typeface="Verdana" pitchFamily="34" charset="0"/>
                          <a:cs typeface="Arial" charset="0"/>
                        </a:rPr>
                        <a:t>± 17</a:t>
                      </a:r>
                      <a:endParaRPr kumimoji="0" lang="de-DE" sz="1300" b="0" i="0" u="none" strike="noStrike" cap="none" normalizeH="0" baseline="0" smtClean="0">
                        <a:ln>
                          <a:noFill/>
                        </a:ln>
                        <a:solidFill>
                          <a:schemeClr val="tx1"/>
                        </a:solidFill>
                        <a:effectLst/>
                        <a:latin typeface="Verdana"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1ED3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Symbol" pitchFamily="18" charset="2"/>
                        </a:rPr>
                        <a:t>f </a:t>
                      </a:r>
                      <a:r>
                        <a:rPr kumimoji="0" lang="en-US" sz="1300" b="0" i="0" u="none" strike="noStrike" cap="none" normalizeH="0" baseline="0" smtClean="0">
                          <a:ln>
                            <a:noFill/>
                          </a:ln>
                          <a:solidFill>
                            <a:schemeClr val="tx1"/>
                          </a:solidFill>
                          <a:effectLst/>
                          <a:latin typeface="Verdana" pitchFamily="34" charset="0"/>
                        </a:rPr>
                        <a:t>f</a:t>
                      </a:r>
                      <a:r>
                        <a:rPr kumimoji="0" lang="en-US" sz="1300" b="0" i="0" u="none" strike="noStrike" cap="none" normalizeH="0" baseline="-25000" smtClean="0">
                          <a:ln>
                            <a:noFill/>
                          </a:ln>
                          <a:solidFill>
                            <a:schemeClr val="tx1"/>
                          </a:solidFill>
                          <a:effectLst/>
                          <a:latin typeface="Verdana" pitchFamily="34" charset="0"/>
                        </a:rPr>
                        <a:t>0</a:t>
                      </a:r>
                      <a:r>
                        <a:rPr kumimoji="0" lang="en-US" sz="1300" b="0" i="0" u="none" strike="noStrike" cap="none" normalizeH="0" baseline="0" smtClean="0">
                          <a:ln>
                            <a:noFill/>
                          </a:ln>
                          <a:solidFill>
                            <a:schemeClr val="tx1"/>
                          </a:solidFill>
                          <a:effectLst/>
                          <a:latin typeface="Verdana" pitchFamily="34" charset="0"/>
                        </a:rPr>
                        <a:t>(980)</a:t>
                      </a:r>
                      <a:endParaRPr kumimoji="0" lang="de-DE" sz="13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1ED39"/>
                    </a:solidFill>
                  </a:tcPr>
                </a:tc>
              </a:tr>
              <a:tr h="400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smtClean="0">
                          <a:ln>
                            <a:noFill/>
                          </a:ln>
                          <a:solidFill>
                            <a:schemeClr val="tx1"/>
                          </a:solidFill>
                          <a:effectLst/>
                          <a:latin typeface="Verdana" pitchFamily="34" charset="0"/>
                        </a:rPr>
                        <a:t>BaBar</a:t>
                      </a:r>
                      <a:endParaRPr kumimoji="0" lang="de-DE" sz="17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1ED3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Verdana" pitchFamily="34" charset="0"/>
                          <a:cs typeface="Arial" charset="0"/>
                        </a:rPr>
                        <a:t>2175 ± 33</a:t>
                      </a:r>
                      <a:endParaRPr kumimoji="0" lang="de-DE" sz="1300" b="0" i="0" u="none" strike="noStrike" cap="none" normalizeH="0" baseline="0" smtClean="0">
                        <a:ln>
                          <a:noFill/>
                        </a:ln>
                        <a:solidFill>
                          <a:schemeClr val="tx1"/>
                        </a:solidFill>
                        <a:effectLst/>
                        <a:latin typeface="Verdana"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1ED3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Verdana" pitchFamily="34" charset="0"/>
                          <a:cs typeface="Arial" charset="0"/>
                        </a:rPr>
                        <a:t>   90 ± 24</a:t>
                      </a:r>
                      <a:endParaRPr kumimoji="0" lang="de-DE" sz="1300" b="0" i="0" u="none" strike="noStrike" cap="none" normalizeH="0" baseline="0" smtClean="0">
                        <a:ln>
                          <a:noFill/>
                        </a:ln>
                        <a:solidFill>
                          <a:schemeClr val="tx1"/>
                        </a:solidFill>
                        <a:effectLst/>
                        <a:latin typeface="Verdana"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1ED3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Symbol" pitchFamily="18" charset="2"/>
                        </a:rPr>
                        <a:t>fp</a:t>
                      </a:r>
                      <a:r>
                        <a:rPr kumimoji="0" lang="en-US" sz="1300" b="0" i="0" u="none" strike="noStrike" cap="none" normalizeH="0" baseline="30000" smtClean="0">
                          <a:ln>
                            <a:noFill/>
                          </a:ln>
                          <a:solidFill>
                            <a:schemeClr val="tx1"/>
                          </a:solidFill>
                          <a:effectLst/>
                          <a:latin typeface="Symbol" pitchFamily="18" charset="2"/>
                        </a:rPr>
                        <a:t>+</a:t>
                      </a:r>
                      <a:r>
                        <a:rPr kumimoji="0" lang="en-US" sz="1300" b="0" i="0" u="none" strike="noStrike" cap="none" normalizeH="0" baseline="0" smtClean="0">
                          <a:ln>
                            <a:noFill/>
                          </a:ln>
                          <a:solidFill>
                            <a:schemeClr val="tx1"/>
                          </a:solidFill>
                          <a:effectLst/>
                          <a:latin typeface="Symbol" pitchFamily="18" charset="2"/>
                        </a:rPr>
                        <a:t>p</a:t>
                      </a:r>
                      <a:r>
                        <a:rPr kumimoji="0" lang="en-US" sz="1300" b="0" i="0" u="none" strike="noStrike" cap="none" normalizeH="0" baseline="30000" smtClean="0">
                          <a:ln>
                            <a:noFill/>
                          </a:ln>
                          <a:solidFill>
                            <a:schemeClr val="tx1"/>
                          </a:solidFill>
                          <a:effectLst/>
                          <a:latin typeface="Symbol" pitchFamily="18" charset="2"/>
                        </a:rPr>
                        <a:t>-</a:t>
                      </a:r>
                      <a:endParaRPr kumimoji="0" lang="de-DE" sz="1300" b="0" i="0" u="none" strike="noStrike" cap="none" normalizeH="0" baseline="0" smtClean="0">
                        <a:ln>
                          <a:noFill/>
                        </a:ln>
                        <a:solidFill>
                          <a:schemeClr val="tx1"/>
                        </a:solidFill>
                        <a:effectLst/>
                        <a:latin typeface="Verdana"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1ED39"/>
                    </a:solidFill>
                  </a:tcPr>
                </a:tc>
              </a:tr>
            </a:tbl>
          </a:graphicData>
        </a:graphic>
      </p:graphicFrame>
      <p:pic>
        <p:nvPicPr>
          <p:cNvPr id="473141" name="Picture 2101"/>
          <p:cNvPicPr>
            <a:picLocks noChangeAspect="1" noChangeArrowheads="1"/>
          </p:cNvPicPr>
          <p:nvPr/>
        </p:nvPicPr>
        <p:blipFill>
          <a:blip r:embed="rId3" cstate="screen"/>
          <a:srcRect/>
          <a:stretch>
            <a:fillRect/>
          </a:stretch>
        </p:blipFill>
        <p:spPr bwMode="auto">
          <a:xfrm>
            <a:off x="381000" y="990600"/>
            <a:ext cx="3276600" cy="3221038"/>
          </a:xfrm>
          <a:prstGeom prst="rect">
            <a:avLst/>
          </a:prstGeom>
          <a:noFill/>
          <a:ln w="19050">
            <a:noFill/>
            <a:miter lim="800000"/>
            <a:headEnd/>
            <a:tailEnd/>
          </a:ln>
          <a:effectLst/>
        </p:spPr>
      </p:pic>
      <p:sp>
        <p:nvSpPr>
          <p:cNvPr id="473142" name="Rectangle 2102"/>
          <p:cNvSpPr>
            <a:spLocks noChangeArrowheads="1"/>
          </p:cNvSpPr>
          <p:nvPr/>
        </p:nvSpPr>
        <p:spPr bwMode="auto">
          <a:xfrm>
            <a:off x="2819400" y="1447800"/>
            <a:ext cx="533400" cy="457200"/>
          </a:xfrm>
          <a:prstGeom prst="rect">
            <a:avLst/>
          </a:prstGeom>
          <a:solidFill>
            <a:schemeClr val="bg1"/>
          </a:solidFill>
          <a:ln w="19050">
            <a:noFill/>
            <a:miter lim="800000"/>
            <a:headEnd/>
            <a:tailEnd/>
          </a:ln>
          <a:effectLst/>
        </p:spPr>
        <p:txBody>
          <a:bodyPr wrap="none" anchor="ctr">
            <a:spAutoFit/>
          </a:bodyPr>
          <a:lstStyle/>
          <a:p>
            <a:endParaRPr lang="en-US"/>
          </a:p>
        </p:txBody>
      </p:sp>
      <p:sp>
        <p:nvSpPr>
          <p:cNvPr id="473144" name="Text Box 2104"/>
          <p:cNvSpPr txBox="1">
            <a:spLocks noChangeArrowheads="1"/>
          </p:cNvSpPr>
          <p:nvPr/>
        </p:nvSpPr>
        <p:spPr bwMode="auto">
          <a:xfrm>
            <a:off x="2871788" y="5868988"/>
            <a:ext cx="1219200" cy="488950"/>
          </a:xfrm>
          <a:prstGeom prst="rect">
            <a:avLst/>
          </a:prstGeom>
          <a:solidFill>
            <a:srgbClr val="01ED39"/>
          </a:solidFill>
          <a:ln w="9525">
            <a:noFill/>
            <a:miter lim="800000"/>
            <a:headEnd/>
            <a:tailEnd/>
          </a:ln>
          <a:effectLst/>
        </p:spPr>
        <p:txBody>
          <a:bodyPr>
            <a:spAutoFit/>
          </a:bodyPr>
          <a:lstStyle/>
          <a:p>
            <a:pPr algn="ctr"/>
            <a:r>
              <a:rPr lang="en-US" sz="1300"/>
              <a:t>preliminary</a:t>
            </a:r>
            <a:endParaRPr lang="en-US" sz="1300" i="1"/>
          </a:p>
          <a:p>
            <a:pPr algn="ctr"/>
            <a:r>
              <a:rPr lang="en-US" sz="1300" i="1"/>
              <a:t>L = 454 fb</a:t>
            </a:r>
            <a:r>
              <a:rPr lang="en-US" sz="1300" i="1" baseline="30000"/>
              <a:t>-1</a:t>
            </a:r>
            <a:endParaRPr lang="de-DE" sz="1300" i="1" baseline="30000"/>
          </a:p>
        </p:txBody>
      </p:sp>
      <p:sp>
        <p:nvSpPr>
          <p:cNvPr id="473145" name="Rectangle 2105"/>
          <p:cNvSpPr>
            <a:spLocks noChangeArrowheads="1"/>
          </p:cNvSpPr>
          <p:nvPr/>
        </p:nvSpPr>
        <p:spPr bwMode="auto">
          <a:xfrm>
            <a:off x="7086600" y="2368550"/>
            <a:ext cx="1579278" cy="686919"/>
          </a:xfrm>
          <a:prstGeom prst="rect">
            <a:avLst/>
          </a:prstGeom>
          <a:noFill/>
          <a:ln w="19050">
            <a:noFill/>
            <a:miter lim="800000"/>
            <a:headEnd/>
            <a:tailEnd/>
          </a:ln>
          <a:effectLst/>
        </p:spPr>
        <p:txBody>
          <a:bodyPr wrap="none">
            <a:spAutoFit/>
          </a:bodyPr>
          <a:lstStyle/>
          <a:p>
            <a:pPr algn="l">
              <a:lnSpc>
                <a:spcPct val="120000"/>
              </a:lnSpc>
              <a:spcBef>
                <a:spcPct val="50000"/>
              </a:spcBef>
            </a:pPr>
            <a:r>
              <a:rPr lang="en-US" sz="1700">
                <a:solidFill>
                  <a:srgbClr val="CC0000"/>
                </a:solidFill>
              </a:rPr>
              <a:t>With</a:t>
            </a:r>
            <a:br>
              <a:rPr lang="en-US" sz="1700">
                <a:solidFill>
                  <a:srgbClr val="CC0000"/>
                </a:solidFill>
              </a:rPr>
            </a:br>
            <a:r>
              <a:rPr lang="en-US" sz="1700">
                <a:solidFill>
                  <a:srgbClr val="CC0000"/>
                </a:solidFill>
              </a:rPr>
              <a:t>interference </a:t>
            </a:r>
            <a:endParaRPr lang="de-DE" sz="1700">
              <a:solidFill>
                <a:srgbClr val="CC0000"/>
              </a:solidFill>
            </a:endParaRPr>
          </a:p>
        </p:txBody>
      </p:sp>
      <p:sp>
        <p:nvSpPr>
          <p:cNvPr id="473146" name="Text Box 2106"/>
          <p:cNvSpPr txBox="1">
            <a:spLocks noChangeArrowheads="1"/>
          </p:cNvSpPr>
          <p:nvPr/>
        </p:nvSpPr>
        <p:spPr bwMode="auto">
          <a:xfrm>
            <a:off x="2874963" y="5391150"/>
            <a:ext cx="1219200" cy="290513"/>
          </a:xfrm>
          <a:prstGeom prst="rect">
            <a:avLst/>
          </a:prstGeom>
          <a:solidFill>
            <a:srgbClr val="DDDDDD"/>
          </a:solidFill>
          <a:ln w="9525">
            <a:noFill/>
            <a:miter lim="800000"/>
            <a:headEnd/>
            <a:tailEnd/>
          </a:ln>
          <a:effectLst/>
        </p:spPr>
        <p:txBody>
          <a:bodyPr>
            <a:spAutoFit/>
          </a:bodyPr>
          <a:lstStyle/>
          <a:p>
            <a:pPr algn="ctr"/>
            <a:r>
              <a:rPr lang="en-US" sz="1300"/>
              <a:t>preliminary</a:t>
            </a:r>
            <a:endParaRPr lang="en-US" sz="1300" i="1"/>
          </a:p>
        </p:txBody>
      </p:sp>
      <p:sp>
        <p:nvSpPr>
          <p:cNvPr id="473147" name="Line 2107"/>
          <p:cNvSpPr>
            <a:spLocks noChangeShapeType="1"/>
          </p:cNvSpPr>
          <p:nvPr/>
        </p:nvSpPr>
        <p:spPr bwMode="auto">
          <a:xfrm flipH="1">
            <a:off x="2209800" y="2819400"/>
            <a:ext cx="2286000" cy="381000"/>
          </a:xfrm>
          <a:prstGeom prst="line">
            <a:avLst/>
          </a:prstGeom>
          <a:noFill/>
          <a:ln w="19050">
            <a:solidFill>
              <a:srgbClr val="006600"/>
            </a:solidFill>
            <a:round/>
            <a:headEnd/>
            <a:tailEnd type="triangle" w="med" len="med"/>
          </a:ln>
          <a:effectLst/>
        </p:spPr>
        <p:txBody>
          <a:bodyPr>
            <a:spAutoFit/>
          </a:bodyPr>
          <a:lstStyle/>
          <a:p>
            <a:endParaRPr lang="en-US"/>
          </a:p>
        </p:txBody>
      </p:sp>
      <p:sp>
        <p:nvSpPr>
          <p:cNvPr id="473148" name="Text Box 2108"/>
          <p:cNvSpPr txBox="1">
            <a:spLocks noChangeArrowheads="1"/>
          </p:cNvSpPr>
          <p:nvPr/>
        </p:nvSpPr>
        <p:spPr bwMode="auto">
          <a:xfrm>
            <a:off x="2438400" y="2133600"/>
            <a:ext cx="1143000" cy="350838"/>
          </a:xfrm>
          <a:prstGeom prst="rect">
            <a:avLst/>
          </a:prstGeom>
          <a:noFill/>
          <a:ln w="19050">
            <a:noFill/>
            <a:miter lim="800000"/>
            <a:headEnd/>
            <a:tailEnd/>
          </a:ln>
          <a:effectLst/>
        </p:spPr>
        <p:txBody>
          <a:bodyPr>
            <a:spAutoFit/>
          </a:bodyPr>
          <a:lstStyle/>
          <a:p>
            <a:pPr algn="l">
              <a:spcBef>
                <a:spcPct val="50000"/>
              </a:spcBef>
            </a:pPr>
            <a:r>
              <a:rPr lang="en-US" sz="1700">
                <a:solidFill>
                  <a:srgbClr val="0000FF"/>
                </a:solidFill>
                <a:latin typeface="Symbol" pitchFamily="18" charset="2"/>
              </a:rPr>
              <a:t>f</a:t>
            </a:r>
            <a:r>
              <a:rPr lang="en-US" sz="1700">
                <a:solidFill>
                  <a:srgbClr val="0000FF"/>
                </a:solidFill>
              </a:rPr>
              <a:t>(1680)</a:t>
            </a:r>
            <a:endParaRPr lang="de-DE" sz="1700">
              <a:solidFill>
                <a:srgbClr val="0000FF"/>
              </a:solidFill>
            </a:endParaRPr>
          </a:p>
        </p:txBody>
      </p:sp>
      <p:sp>
        <p:nvSpPr>
          <p:cNvPr id="473149" name="Line 2109"/>
          <p:cNvSpPr>
            <a:spLocks noChangeShapeType="1"/>
          </p:cNvSpPr>
          <p:nvPr/>
        </p:nvSpPr>
        <p:spPr bwMode="auto">
          <a:xfrm flipH="1">
            <a:off x="2125663" y="2401888"/>
            <a:ext cx="381000" cy="381000"/>
          </a:xfrm>
          <a:prstGeom prst="line">
            <a:avLst/>
          </a:prstGeom>
          <a:noFill/>
          <a:ln w="19050">
            <a:solidFill>
              <a:srgbClr val="0000FF"/>
            </a:solidFill>
            <a:round/>
            <a:headEnd/>
            <a:tailEnd type="triangle" w="med" len="med"/>
          </a:ln>
          <a:effectLst/>
        </p:spPr>
        <p:txBody>
          <a:bodyPr>
            <a:spAutoFit/>
          </a:bodyPr>
          <a:lstStyle/>
          <a:p>
            <a:endParaRPr lang="en-US"/>
          </a:p>
        </p:txBody>
      </p:sp>
      <p:sp>
        <p:nvSpPr>
          <p:cNvPr id="15" name="Text Box 1055"/>
          <p:cNvSpPr txBox="1">
            <a:spLocks noChangeArrowheads="1"/>
          </p:cNvSpPr>
          <p:nvPr/>
        </p:nvSpPr>
        <p:spPr bwMode="auto">
          <a:xfrm>
            <a:off x="2590800" y="914400"/>
            <a:ext cx="1258888" cy="466794"/>
          </a:xfrm>
          <a:prstGeom prst="rect">
            <a:avLst/>
          </a:prstGeom>
          <a:solidFill>
            <a:srgbClr val="01ED39"/>
          </a:solidFill>
          <a:ln w="9525">
            <a:noFill/>
            <a:miter lim="800000"/>
            <a:headEnd/>
            <a:tailEnd/>
          </a:ln>
          <a:effectLst/>
        </p:spPr>
        <p:txBody>
          <a:bodyPr wrap="square">
            <a:spAutoFit/>
          </a:bodyPr>
          <a:lstStyle/>
          <a:p>
            <a:pPr algn="ctr">
              <a:spcBef>
                <a:spcPts val="400"/>
              </a:spcBef>
            </a:pPr>
            <a:r>
              <a:rPr lang="de-DE" sz="1200" i="1" smtClean="0"/>
              <a:t>BaBar</a:t>
            </a:r>
          </a:p>
          <a:p>
            <a:pPr algn="ctr">
              <a:spcBef>
                <a:spcPts val="400"/>
              </a:spcBef>
            </a:pPr>
            <a:r>
              <a:rPr lang="en-US" sz="900" i="1" smtClean="0"/>
              <a:t>preliminary</a:t>
            </a:r>
            <a:endParaRPr lang="de-DE" sz="900" i="1" baseline="300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el 26"/>
          <p:cNvSpPr>
            <a:spLocks noGrp="1"/>
          </p:cNvSpPr>
          <p:nvPr>
            <p:ph type="title"/>
          </p:nvPr>
        </p:nvSpPr>
        <p:spPr/>
        <p:txBody>
          <a:bodyPr/>
          <a:lstStyle/>
          <a:p>
            <a:r>
              <a:rPr lang="en-US" smtClean="0"/>
              <a:t>Exotic hybrid at CDF ?</a:t>
            </a:r>
            <a:endParaRPr lang="en-US"/>
          </a:p>
        </p:txBody>
      </p:sp>
      <p:sp>
        <p:nvSpPr>
          <p:cNvPr id="28" name="Textfeld 27"/>
          <p:cNvSpPr txBox="1"/>
          <p:nvPr/>
        </p:nvSpPr>
        <p:spPr>
          <a:xfrm>
            <a:off x="304800" y="914400"/>
            <a:ext cx="4724400" cy="4021614"/>
          </a:xfrm>
          <a:prstGeom prst="rect">
            <a:avLst/>
          </a:prstGeom>
          <a:noFill/>
        </p:spPr>
        <p:txBody>
          <a:bodyPr wrap="square" rtlCol="0">
            <a:spAutoFit/>
          </a:bodyPr>
          <a:lstStyle/>
          <a:p>
            <a:pPr algn="l"/>
            <a:r>
              <a:rPr lang="en-US" sz="2000" smtClean="0">
                <a:solidFill>
                  <a:srgbClr val="C00000"/>
                </a:solidFill>
                <a:sym typeface="Symbol" pitchFamily="18" charset="2"/>
              </a:rPr>
              <a:t>Y(4140)  J/</a:t>
            </a:r>
            <a:r>
              <a:rPr lang="el-GR" sz="2000" smtClean="0">
                <a:solidFill>
                  <a:srgbClr val="C00000"/>
                </a:solidFill>
                <a:latin typeface="VerdanaEqn" pitchFamily="34" charset="0"/>
                <a:sym typeface="Symbol" pitchFamily="18" charset="2"/>
              </a:rPr>
              <a:t>ψ</a:t>
            </a:r>
            <a:r>
              <a:rPr lang="en-US" sz="2000" smtClean="0">
                <a:solidFill>
                  <a:srgbClr val="C00000"/>
                </a:solidFill>
                <a:latin typeface="VerdanaEqn" pitchFamily="34" charset="0"/>
                <a:sym typeface="Symbol" pitchFamily="18" charset="2"/>
              </a:rPr>
              <a:t> </a:t>
            </a:r>
            <a:r>
              <a:rPr lang="en-US" sz="2000" smtClean="0">
                <a:solidFill>
                  <a:srgbClr val="C00000"/>
                </a:solidFill>
                <a:latin typeface="Symbol" pitchFamily="18" charset="2"/>
              </a:rPr>
              <a:t>f  </a:t>
            </a:r>
            <a:r>
              <a:rPr lang="en-US" sz="1700" smtClean="0">
                <a:latin typeface="+mj-lt"/>
              </a:rPr>
              <a:t>in B-decays</a:t>
            </a:r>
          </a:p>
          <a:p>
            <a:pPr algn="l"/>
            <a:endParaRPr lang="en-US" sz="1700" smtClean="0">
              <a:latin typeface="+mj-lt"/>
            </a:endParaRPr>
          </a:p>
          <a:p>
            <a:pPr algn="l"/>
            <a:r>
              <a:rPr lang="en-US" sz="1700" smtClean="0">
                <a:latin typeface="+mj-lt"/>
              </a:rPr>
              <a:t>Decay unusal for c</a:t>
            </a:r>
            <a:r>
              <a:rPr lang="en-US" sz="1700" smtClean="0">
                <a:latin typeface="VerdanaBar" pitchFamily="34" charset="0"/>
              </a:rPr>
              <a:t>c</a:t>
            </a:r>
          </a:p>
          <a:p>
            <a:pPr algn="l"/>
            <a:r>
              <a:rPr lang="en-US" sz="1700" smtClean="0">
                <a:latin typeface="+mj-lt"/>
              </a:rPr>
              <a:t>Close to threshold</a:t>
            </a:r>
          </a:p>
          <a:p>
            <a:pPr algn="l"/>
            <a:r>
              <a:rPr lang="en-US" sz="1700" smtClean="0">
                <a:latin typeface="+mj-lt"/>
              </a:rPr>
              <a:t>J</a:t>
            </a:r>
            <a:r>
              <a:rPr lang="en-US" sz="1700" baseline="30000" smtClean="0">
                <a:latin typeface="+mj-lt"/>
              </a:rPr>
              <a:t>PC</a:t>
            </a:r>
            <a:r>
              <a:rPr lang="en-US" sz="1700" smtClean="0">
                <a:latin typeface="+mj-lt"/>
              </a:rPr>
              <a:t> = 0</a:t>
            </a:r>
            <a:r>
              <a:rPr lang="en-US" sz="1700" baseline="30000" smtClean="0">
                <a:latin typeface="+mj-lt"/>
              </a:rPr>
              <a:t>++</a:t>
            </a:r>
            <a:r>
              <a:rPr lang="en-US" sz="1700" smtClean="0">
                <a:latin typeface="+mj-lt"/>
              </a:rPr>
              <a:t>, </a:t>
            </a:r>
            <a:r>
              <a:rPr lang="en-US" sz="1700" smtClean="0">
                <a:solidFill>
                  <a:srgbClr val="C00000"/>
                </a:solidFill>
                <a:latin typeface="+mj-lt"/>
              </a:rPr>
              <a:t>1</a:t>
            </a:r>
            <a:r>
              <a:rPr lang="en-US" sz="1700" baseline="30000" smtClean="0">
                <a:solidFill>
                  <a:srgbClr val="C00000"/>
                </a:solidFill>
              </a:rPr>
              <a:t>-+</a:t>
            </a:r>
            <a:r>
              <a:rPr lang="en-US" sz="1700" smtClean="0">
                <a:latin typeface="+mj-lt"/>
              </a:rPr>
              <a:t>, 2</a:t>
            </a:r>
            <a:r>
              <a:rPr lang="en-US" sz="1700" baseline="30000" smtClean="0"/>
              <a:t>++</a:t>
            </a:r>
          </a:p>
          <a:p>
            <a:pPr algn="l"/>
            <a:endParaRPr lang="en-US" sz="1700" baseline="30000" smtClean="0">
              <a:latin typeface="+mj-lt"/>
            </a:endParaRPr>
          </a:p>
          <a:p>
            <a:pPr algn="l"/>
            <a:r>
              <a:rPr lang="en-US" sz="2000" smtClean="0">
                <a:solidFill>
                  <a:srgbClr val="C00000"/>
                </a:solidFill>
                <a:latin typeface="+mj-lt"/>
              </a:rPr>
              <a:t>Exotic hybrid ?</a:t>
            </a:r>
          </a:p>
          <a:p>
            <a:pPr algn="l"/>
            <a:endParaRPr lang="en-US" sz="1700" smtClean="0">
              <a:solidFill>
                <a:srgbClr val="C00000"/>
              </a:solidFill>
              <a:latin typeface="+mj-lt"/>
            </a:endParaRPr>
          </a:p>
          <a:p>
            <a:pPr algn="l"/>
            <a:endParaRPr lang="en-US" sz="1700" smtClean="0">
              <a:solidFill>
                <a:srgbClr val="C00000"/>
              </a:solidFill>
              <a:latin typeface="+mj-lt"/>
            </a:endParaRPr>
          </a:p>
          <a:p>
            <a:pPr algn="l"/>
            <a:endParaRPr lang="en-US" sz="1700" smtClean="0">
              <a:solidFill>
                <a:srgbClr val="C00000"/>
              </a:solidFill>
              <a:latin typeface="+mj-lt"/>
            </a:endParaRPr>
          </a:p>
          <a:p>
            <a:pPr algn="l"/>
            <a:endParaRPr lang="en-US" sz="1700" smtClean="0">
              <a:solidFill>
                <a:srgbClr val="C00000"/>
              </a:solidFill>
              <a:latin typeface="+mj-lt"/>
            </a:endParaRPr>
          </a:p>
          <a:p>
            <a:pPr algn="l"/>
            <a:endParaRPr lang="en-US" sz="1700" smtClean="0">
              <a:solidFill>
                <a:srgbClr val="C00000"/>
              </a:solidFill>
              <a:latin typeface="+mj-lt"/>
            </a:endParaRPr>
          </a:p>
          <a:p>
            <a:pPr algn="l"/>
            <a:r>
              <a:rPr lang="en-US" sz="1700" smtClean="0">
                <a:solidFill>
                  <a:srgbClr val="C00000"/>
                </a:solidFill>
                <a:sym typeface="Symbol" pitchFamily="18" charset="2"/>
              </a:rPr>
              <a:t>Should be enhanced i</a:t>
            </a:r>
            <a:r>
              <a:rPr lang="en-US" sz="1700" smtClean="0">
                <a:solidFill>
                  <a:srgbClr val="C00000"/>
                </a:solidFill>
              </a:rPr>
              <a:t>n </a:t>
            </a:r>
            <a:r>
              <a:rPr lang="el-GR" sz="1700" smtClean="0">
                <a:solidFill>
                  <a:srgbClr val="C00000"/>
                </a:solidFill>
                <a:latin typeface="VerdanaEqn" pitchFamily="34" charset="0"/>
              </a:rPr>
              <a:t>γγ</a:t>
            </a:r>
            <a:r>
              <a:rPr lang="en-US" sz="1700" smtClean="0">
                <a:solidFill>
                  <a:srgbClr val="C00000"/>
                </a:solidFill>
                <a:latin typeface="VerdanaEqn" pitchFamily="34" charset="0"/>
              </a:rPr>
              <a:t>-</a:t>
            </a:r>
            <a:r>
              <a:rPr lang="en-US" sz="1700" smtClean="0">
                <a:solidFill>
                  <a:srgbClr val="C00000"/>
                </a:solidFill>
              </a:rPr>
              <a:t>reactions</a:t>
            </a:r>
          </a:p>
          <a:p>
            <a:pPr algn="l"/>
            <a:endParaRPr lang="en-US" sz="1700" smtClean="0">
              <a:solidFill>
                <a:srgbClr val="C00000"/>
              </a:solidFill>
              <a:sym typeface="Symbol" pitchFamily="18" charset="2"/>
            </a:endParaRPr>
          </a:p>
          <a:p>
            <a:pPr algn="l"/>
            <a:r>
              <a:rPr lang="en-US" sz="1700" smtClean="0">
                <a:solidFill>
                  <a:srgbClr val="C00000"/>
                </a:solidFill>
                <a:latin typeface="+mj-lt"/>
              </a:rPr>
              <a:t> </a:t>
            </a:r>
          </a:p>
        </p:txBody>
      </p:sp>
      <p:graphicFrame>
        <p:nvGraphicFramePr>
          <p:cNvPr id="26" name="Table 18"/>
          <p:cNvGraphicFramePr>
            <a:graphicFrameLocks noGrp="1"/>
          </p:cNvGraphicFramePr>
          <p:nvPr/>
        </p:nvGraphicFramePr>
        <p:xfrm>
          <a:off x="228600" y="2966720"/>
          <a:ext cx="5410200" cy="919480"/>
        </p:xfrm>
        <a:graphic>
          <a:graphicData uri="http://schemas.openxmlformats.org/drawingml/2006/table">
            <a:tbl>
              <a:tblPr firstRow="1" bandRow="1">
                <a:tableStyleId>{5C22544A-7EE6-4342-B048-85BDC9FD1C3A}</a:tableStyleId>
              </a:tblPr>
              <a:tblGrid>
                <a:gridCol w="1066800"/>
                <a:gridCol w="990600"/>
                <a:gridCol w="1371600"/>
                <a:gridCol w="1219200"/>
                <a:gridCol w="762000"/>
              </a:tblGrid>
              <a:tr h="0">
                <a:tc>
                  <a:txBody>
                    <a:bodyPr/>
                    <a:lstStyle/>
                    <a:p>
                      <a:pPr algn="ctr"/>
                      <a:endParaRPr lang="en-US" sz="1700" b="0" i="0" dirty="0">
                        <a:solidFill>
                          <a:schemeClr val="tx1"/>
                        </a:solidFill>
                        <a:latin typeface="Verdana" pitchFamily="34" charset="0"/>
                        <a:cs typeface="Times New Roman" pitchFamily="18" charset="0"/>
                      </a:endParaRPr>
                    </a:p>
                  </a:txBody>
                  <a:tcPr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DDDD"/>
                    </a:solidFill>
                  </a:tcPr>
                </a:tc>
                <a:tc>
                  <a:txBody>
                    <a:bodyPr/>
                    <a:lstStyle/>
                    <a:p>
                      <a:pPr algn="ctr"/>
                      <a:r>
                        <a:rPr lang="en-US" sz="1700" b="0" i="0" dirty="0" smtClean="0">
                          <a:solidFill>
                            <a:schemeClr val="tx1"/>
                          </a:solidFill>
                          <a:latin typeface="Verdana" pitchFamily="34" charset="0"/>
                          <a:cs typeface="Times New Roman" pitchFamily="18" charset="0"/>
                        </a:rPr>
                        <a:t>Yield</a:t>
                      </a:r>
                      <a:endParaRPr lang="en-US" sz="1700" b="0" i="0" dirty="0">
                        <a:solidFill>
                          <a:schemeClr val="tx1"/>
                        </a:solidFill>
                        <a:latin typeface="Verdana" pitchFamily="34" charset="0"/>
                        <a:cs typeface="Times New Roman"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DDDD"/>
                    </a:solidFill>
                  </a:tcPr>
                </a:tc>
                <a:tc>
                  <a:txBody>
                    <a:bodyPr/>
                    <a:lstStyle/>
                    <a:p>
                      <a:pPr algn="ctr"/>
                      <a:r>
                        <a:rPr lang="en-US" sz="1700" b="0" i="0" smtClean="0">
                          <a:solidFill>
                            <a:schemeClr val="tx1"/>
                          </a:solidFill>
                          <a:latin typeface="Verdana" pitchFamily="34" charset="0"/>
                          <a:cs typeface="Times New Roman" pitchFamily="18" charset="0"/>
                        </a:rPr>
                        <a:t>Mass </a:t>
                      </a:r>
                      <a:br>
                        <a:rPr lang="en-US" sz="1700" b="0" i="0" smtClean="0">
                          <a:solidFill>
                            <a:schemeClr val="tx1"/>
                          </a:solidFill>
                          <a:latin typeface="Verdana" pitchFamily="34" charset="0"/>
                          <a:cs typeface="Times New Roman" pitchFamily="18" charset="0"/>
                        </a:rPr>
                      </a:br>
                      <a:r>
                        <a:rPr lang="en-US" sz="1300" b="0" i="0" smtClean="0">
                          <a:solidFill>
                            <a:schemeClr val="tx1"/>
                          </a:solidFill>
                          <a:latin typeface="Verdana" pitchFamily="34" charset="0"/>
                          <a:cs typeface="Times New Roman" pitchFamily="18" charset="0"/>
                        </a:rPr>
                        <a:t>[MeV/c</a:t>
                      </a:r>
                      <a:r>
                        <a:rPr lang="en-US" sz="1300" b="0" i="0" baseline="30000" smtClean="0">
                          <a:solidFill>
                            <a:schemeClr val="tx1"/>
                          </a:solidFill>
                          <a:latin typeface="Verdana" pitchFamily="34" charset="0"/>
                          <a:cs typeface="Times New Roman" pitchFamily="18" charset="0"/>
                        </a:rPr>
                        <a:t>2</a:t>
                      </a:r>
                      <a:r>
                        <a:rPr lang="en-US" sz="1300" b="0" i="0" smtClean="0">
                          <a:solidFill>
                            <a:schemeClr val="tx1"/>
                          </a:solidFill>
                          <a:latin typeface="Verdana" pitchFamily="34" charset="0"/>
                          <a:cs typeface="Times New Roman" pitchFamily="18" charset="0"/>
                        </a:rPr>
                        <a:t>]</a:t>
                      </a:r>
                      <a:endParaRPr lang="en-US" sz="1300" b="0" i="0" dirty="0">
                        <a:solidFill>
                          <a:schemeClr val="tx1"/>
                        </a:solidFill>
                        <a:latin typeface="Verdana" pitchFamily="34" charset="0"/>
                        <a:cs typeface="Times New Roman"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DD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0" i="0" smtClean="0">
                          <a:solidFill>
                            <a:schemeClr val="tx1"/>
                          </a:solidFill>
                          <a:latin typeface="Verdana" pitchFamily="34" charset="0"/>
                          <a:cs typeface="Times New Roman" pitchFamily="18" charset="0"/>
                        </a:rPr>
                        <a:t>Width</a:t>
                      </a:r>
                      <a:br>
                        <a:rPr lang="en-US" sz="1700" b="0" i="0" smtClean="0">
                          <a:solidFill>
                            <a:schemeClr val="tx1"/>
                          </a:solidFill>
                          <a:latin typeface="Verdana" pitchFamily="34" charset="0"/>
                          <a:cs typeface="Times New Roman" pitchFamily="18" charset="0"/>
                        </a:rPr>
                      </a:br>
                      <a:r>
                        <a:rPr lang="en-US" sz="1300" b="0" i="0" smtClean="0">
                          <a:solidFill>
                            <a:schemeClr val="tx1"/>
                          </a:solidFill>
                          <a:latin typeface="Verdana" pitchFamily="34" charset="0"/>
                          <a:cs typeface="Times New Roman" pitchFamily="18" charset="0"/>
                        </a:rPr>
                        <a:t>[MeV/c</a:t>
                      </a:r>
                      <a:r>
                        <a:rPr lang="en-US" sz="1300" b="0" i="0" baseline="30000" smtClean="0">
                          <a:solidFill>
                            <a:schemeClr val="tx1"/>
                          </a:solidFill>
                          <a:latin typeface="Verdana" pitchFamily="34" charset="0"/>
                          <a:cs typeface="Times New Roman" pitchFamily="18" charset="0"/>
                        </a:rPr>
                        <a:t>2</a:t>
                      </a:r>
                      <a:r>
                        <a:rPr lang="en-US" sz="1300" b="0" i="0" smtClean="0">
                          <a:solidFill>
                            <a:schemeClr val="tx1"/>
                          </a:solidFill>
                          <a:latin typeface="Verdana" pitchFamily="34" charset="0"/>
                          <a:cs typeface="Times New Roman" pitchFamily="18"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DDDD"/>
                    </a:solidFill>
                  </a:tcPr>
                </a:tc>
                <a:tc>
                  <a:txBody>
                    <a:bodyPr/>
                    <a:lstStyle/>
                    <a:p>
                      <a:pPr algn="ctr"/>
                      <a:r>
                        <a:rPr lang="en-US" sz="1700" b="0" i="0" smtClean="0">
                          <a:solidFill>
                            <a:schemeClr val="tx1"/>
                          </a:solidFill>
                          <a:latin typeface="Verdana" pitchFamily="34" charset="0"/>
                          <a:cs typeface="Times New Roman" pitchFamily="18" charset="0"/>
                        </a:rPr>
                        <a:t>Sign.</a:t>
                      </a:r>
                      <a:endParaRPr lang="en-US" sz="1700" b="0" i="0" dirty="0">
                        <a:solidFill>
                          <a:schemeClr val="tx1"/>
                        </a:solidFill>
                        <a:latin typeface="Verdana" pitchFamily="34" charset="0"/>
                        <a:cs typeface="Times New Roman" pitchFamily="18" charset="0"/>
                      </a:endParaRPr>
                    </a:p>
                  </a:txBody>
                  <a:tcPr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DDDD"/>
                    </a:solidFill>
                  </a:tcPr>
                </a:tc>
              </a:tr>
              <a:tr h="370840">
                <a:tc>
                  <a:txBody>
                    <a:bodyPr/>
                    <a:lstStyle/>
                    <a:p>
                      <a:pPr algn="ctr"/>
                      <a:r>
                        <a:rPr lang="en-US" sz="1700" b="0" i="0" dirty="0" smtClean="0">
                          <a:solidFill>
                            <a:schemeClr val="tx1"/>
                          </a:solidFill>
                          <a:latin typeface="Verdana" pitchFamily="34" charset="0"/>
                          <a:cs typeface="Times New Roman" pitchFamily="18" charset="0"/>
                        </a:rPr>
                        <a:t>Y(4140)</a:t>
                      </a:r>
                      <a:endParaRPr lang="en-US" sz="1700" b="0" i="0" dirty="0">
                        <a:solidFill>
                          <a:schemeClr val="tx1"/>
                        </a:solidFill>
                        <a:latin typeface="Verdana" pitchFamily="34" charset="0"/>
                        <a:cs typeface="Times New Roman" pitchFamily="18" charset="0"/>
                      </a:endParaRPr>
                    </a:p>
                  </a:txBody>
                  <a:tcPr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DDDDDD"/>
                    </a:solidFill>
                  </a:tcPr>
                </a:tc>
                <a:tc>
                  <a:txBody>
                    <a:bodyPr/>
                    <a:lstStyle/>
                    <a:p>
                      <a:pPr algn="ctr">
                        <a:lnSpc>
                          <a:spcPct val="120000"/>
                        </a:lnSpc>
                      </a:pPr>
                      <a:r>
                        <a:rPr lang="en-US" sz="1300" b="0" i="0" smtClean="0">
                          <a:solidFill>
                            <a:schemeClr val="tx1"/>
                          </a:solidFill>
                          <a:latin typeface="Verdana" pitchFamily="34" charset="0"/>
                          <a:cs typeface="Times New Roman" pitchFamily="18" charset="0"/>
                        </a:rPr>
                        <a:t>14 ± 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DDDDDD"/>
                    </a:solidFill>
                  </a:tcPr>
                </a:tc>
                <a:tc>
                  <a:txBody>
                    <a:bodyPr/>
                    <a:lstStyle/>
                    <a:p>
                      <a:pPr algn="ctr">
                        <a:lnSpc>
                          <a:spcPct val="120000"/>
                        </a:lnSpc>
                      </a:pPr>
                      <a:r>
                        <a:rPr lang="en-US" sz="1300" b="0" i="0" smtClean="0">
                          <a:solidFill>
                            <a:schemeClr val="tx1"/>
                          </a:solidFill>
                          <a:latin typeface="Verdana" pitchFamily="34" charset="0"/>
                          <a:cs typeface="Times New Roman" pitchFamily="18" charset="0"/>
                        </a:rPr>
                        <a:t>4143.0 ± 2.9</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DDDDDD"/>
                    </a:solidFill>
                  </a:tcPr>
                </a:tc>
                <a:tc>
                  <a:txBody>
                    <a:bodyPr/>
                    <a:lstStyle/>
                    <a:p>
                      <a:pPr algn="ctr">
                        <a:lnSpc>
                          <a:spcPct val="120000"/>
                        </a:lnSpc>
                      </a:pPr>
                      <a:r>
                        <a:rPr lang="en-US" sz="1300" b="0" i="0" smtClean="0">
                          <a:solidFill>
                            <a:schemeClr val="tx1"/>
                          </a:solidFill>
                          <a:latin typeface="Verdana" pitchFamily="34" charset="0"/>
                          <a:cs typeface="Times New Roman" pitchFamily="18" charset="0"/>
                        </a:rPr>
                        <a:t>11.7</a:t>
                      </a:r>
                      <a:r>
                        <a:rPr lang="en-US" sz="1300" b="0" i="0" baseline="-25000" smtClean="0">
                          <a:solidFill>
                            <a:schemeClr val="tx1"/>
                          </a:solidFill>
                          <a:latin typeface="Verdana" pitchFamily="34" charset="0"/>
                          <a:cs typeface="Times New Roman" pitchFamily="18" charset="0"/>
                        </a:rPr>
                        <a:t>-5.0</a:t>
                      </a:r>
                      <a:r>
                        <a:rPr lang="en-US" sz="1300" b="0" i="0" baseline="30000" smtClean="0">
                          <a:solidFill>
                            <a:schemeClr val="tx1"/>
                          </a:solidFill>
                          <a:latin typeface="Verdana" pitchFamily="34" charset="0"/>
                          <a:cs typeface="Times New Roman" pitchFamily="18" charset="0"/>
                        </a:rPr>
                        <a:t>+8.3</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DDDDDD"/>
                    </a:solidFill>
                  </a:tcPr>
                </a:tc>
                <a:tc>
                  <a:txBody>
                    <a:bodyPr/>
                    <a:lstStyle/>
                    <a:p>
                      <a:pPr algn="ctr">
                        <a:lnSpc>
                          <a:spcPct val="120000"/>
                        </a:lnSpc>
                      </a:pPr>
                      <a:r>
                        <a:rPr lang="en-US" sz="1300" b="0" i="0" smtClean="0">
                          <a:solidFill>
                            <a:schemeClr val="tx1"/>
                          </a:solidFill>
                          <a:latin typeface="Verdana" pitchFamily="34" charset="0"/>
                          <a:cs typeface="Times New Roman" pitchFamily="18" charset="0"/>
                        </a:rPr>
                        <a:t>3.8</a:t>
                      </a:r>
                      <a:r>
                        <a:rPr lang="el-GR" sz="1300" b="0" i="0" smtClean="0">
                          <a:solidFill>
                            <a:schemeClr val="tx1"/>
                          </a:solidFill>
                          <a:latin typeface="Verdana" pitchFamily="34" charset="0"/>
                          <a:cs typeface="Times New Roman" pitchFamily="18" charset="0"/>
                        </a:rPr>
                        <a:t>σ</a:t>
                      </a:r>
                      <a:endParaRPr lang="en-US" sz="1300" b="0" i="0" smtClean="0">
                        <a:solidFill>
                          <a:schemeClr val="tx1"/>
                        </a:solidFill>
                        <a:latin typeface="Verdana" pitchFamily="34" charset="0"/>
                        <a:cs typeface="Times New Roman" pitchFamily="18" charset="0"/>
                      </a:endParaRPr>
                    </a:p>
                  </a:txBody>
                  <a:tcPr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DDDDDD"/>
                    </a:solidFill>
                  </a:tcPr>
                </a:tc>
              </a:tr>
            </a:tbl>
          </a:graphicData>
        </a:graphic>
      </p:graphicFrame>
      <p:grpSp>
        <p:nvGrpSpPr>
          <p:cNvPr id="33" name="Gruppieren 32"/>
          <p:cNvGrpSpPr/>
          <p:nvPr/>
        </p:nvGrpSpPr>
        <p:grpSpPr>
          <a:xfrm>
            <a:off x="5486400" y="793804"/>
            <a:ext cx="3581400" cy="2330396"/>
            <a:chOff x="5486400" y="793804"/>
            <a:chExt cx="3581400" cy="2330396"/>
          </a:xfrm>
        </p:grpSpPr>
        <p:pic>
          <p:nvPicPr>
            <p:cNvPr id="31" name="Picture 3"/>
            <p:cNvPicPr>
              <a:picLocks noChangeAspect="1" noChangeArrowheads="1"/>
            </p:cNvPicPr>
            <p:nvPr/>
          </p:nvPicPr>
          <p:blipFill>
            <a:blip r:embed="rId2" cstate="print"/>
            <a:srcRect t="6147"/>
            <a:stretch>
              <a:fillRect/>
            </a:stretch>
          </p:blipFill>
          <p:spPr bwMode="auto">
            <a:xfrm>
              <a:off x="5715000" y="914400"/>
              <a:ext cx="3276600" cy="2209800"/>
            </a:xfrm>
            <a:prstGeom prst="rect">
              <a:avLst/>
            </a:prstGeom>
            <a:noFill/>
            <a:ln w="9525">
              <a:noFill/>
              <a:miter lim="800000"/>
              <a:headEnd/>
              <a:tailEnd/>
            </a:ln>
          </p:spPr>
        </p:pic>
        <p:sp>
          <p:nvSpPr>
            <p:cNvPr id="32" name="Rechteck 31"/>
            <p:cNvSpPr/>
            <p:nvPr/>
          </p:nvSpPr>
          <p:spPr bwMode="auto">
            <a:xfrm>
              <a:off x="5486400" y="793804"/>
              <a:ext cx="35814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grpSp>
      <p:sp>
        <p:nvSpPr>
          <p:cNvPr id="34" name="Text Box 1055"/>
          <p:cNvSpPr txBox="1">
            <a:spLocks noChangeArrowheads="1"/>
          </p:cNvSpPr>
          <p:nvPr/>
        </p:nvSpPr>
        <p:spPr bwMode="auto">
          <a:xfrm>
            <a:off x="7696200" y="838200"/>
            <a:ext cx="1258888" cy="466794"/>
          </a:xfrm>
          <a:prstGeom prst="rect">
            <a:avLst/>
          </a:prstGeom>
          <a:solidFill>
            <a:srgbClr val="DDDDDD"/>
          </a:solidFill>
          <a:ln w="9525">
            <a:noFill/>
            <a:miter lim="800000"/>
            <a:headEnd/>
            <a:tailEnd/>
          </a:ln>
          <a:effectLst/>
        </p:spPr>
        <p:txBody>
          <a:bodyPr wrap="square">
            <a:spAutoFit/>
          </a:bodyPr>
          <a:lstStyle/>
          <a:p>
            <a:pPr algn="ctr">
              <a:spcBef>
                <a:spcPts val="400"/>
              </a:spcBef>
            </a:pPr>
            <a:r>
              <a:rPr lang="de-DE" sz="1200" i="1" smtClean="0"/>
              <a:t>CDF</a:t>
            </a:r>
          </a:p>
          <a:p>
            <a:pPr algn="ctr">
              <a:spcBef>
                <a:spcPts val="400"/>
              </a:spcBef>
            </a:pPr>
            <a:r>
              <a:rPr lang="en-US" sz="900" i="1" smtClean="0"/>
              <a:t>PRL 102,242002</a:t>
            </a:r>
            <a:endParaRPr lang="de-DE" sz="900" i="1" baseline="300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el 26"/>
          <p:cNvSpPr>
            <a:spLocks noGrp="1"/>
          </p:cNvSpPr>
          <p:nvPr>
            <p:ph type="title"/>
          </p:nvPr>
        </p:nvSpPr>
        <p:spPr/>
        <p:txBody>
          <a:bodyPr/>
          <a:lstStyle/>
          <a:p>
            <a:r>
              <a:rPr lang="en-US" smtClean="0"/>
              <a:t>Exotic hybrid at CDF ?</a:t>
            </a:r>
            <a:endParaRPr lang="en-US"/>
          </a:p>
        </p:txBody>
      </p:sp>
      <p:pic>
        <p:nvPicPr>
          <p:cNvPr id="20" name="Picture 2"/>
          <p:cNvPicPr>
            <a:picLocks noChangeAspect="1" noChangeArrowheads="1"/>
          </p:cNvPicPr>
          <p:nvPr/>
        </p:nvPicPr>
        <p:blipFill>
          <a:blip r:embed="rId2" cstate="print"/>
          <a:srcRect/>
          <a:stretch>
            <a:fillRect/>
          </a:stretch>
        </p:blipFill>
        <p:spPr bwMode="auto">
          <a:xfrm>
            <a:off x="5595054" y="838200"/>
            <a:ext cx="3372693" cy="2423593"/>
          </a:xfrm>
          <a:prstGeom prst="rect">
            <a:avLst/>
          </a:prstGeom>
          <a:noFill/>
          <a:ln w="9525">
            <a:noFill/>
            <a:miter lim="800000"/>
            <a:headEnd/>
            <a:tailEnd/>
          </a:ln>
        </p:spPr>
      </p:pic>
      <p:sp>
        <p:nvSpPr>
          <p:cNvPr id="23" name="TextBox 22"/>
          <p:cNvSpPr txBox="1"/>
          <p:nvPr/>
        </p:nvSpPr>
        <p:spPr>
          <a:xfrm>
            <a:off x="7055340" y="1051170"/>
            <a:ext cx="1657825" cy="246221"/>
          </a:xfrm>
          <a:prstGeom prst="rect">
            <a:avLst/>
          </a:prstGeom>
          <a:noFill/>
        </p:spPr>
        <p:txBody>
          <a:bodyPr wrap="none" rtlCol="0">
            <a:spAutoFit/>
          </a:bodyPr>
          <a:lstStyle/>
          <a:p>
            <a:r>
              <a:rPr lang="en-US" dirty="0" smtClean="0">
                <a:solidFill>
                  <a:srgbClr val="FF0000"/>
                </a:solidFill>
                <a:cs typeface="Times New Roman" pitchFamily="18" charset="0"/>
              </a:rPr>
              <a:t>CDF Talk @ICHEP2010</a:t>
            </a:r>
            <a:endParaRPr lang="en-US" dirty="0">
              <a:solidFill>
                <a:srgbClr val="FF0000"/>
              </a:solidFill>
              <a:cs typeface="Times New Roman" pitchFamily="18" charset="0"/>
            </a:endParaRPr>
          </a:p>
        </p:txBody>
      </p:sp>
      <p:sp>
        <p:nvSpPr>
          <p:cNvPr id="28" name="Textfeld 27"/>
          <p:cNvSpPr txBox="1"/>
          <p:nvPr/>
        </p:nvSpPr>
        <p:spPr>
          <a:xfrm>
            <a:off x="304800" y="914400"/>
            <a:ext cx="4876800" cy="5637441"/>
          </a:xfrm>
          <a:prstGeom prst="rect">
            <a:avLst/>
          </a:prstGeom>
          <a:noFill/>
        </p:spPr>
        <p:txBody>
          <a:bodyPr wrap="square" rtlCol="0">
            <a:spAutoFit/>
          </a:bodyPr>
          <a:lstStyle/>
          <a:p>
            <a:pPr algn="l"/>
            <a:r>
              <a:rPr lang="en-US" sz="2000" smtClean="0">
                <a:solidFill>
                  <a:srgbClr val="C00000"/>
                </a:solidFill>
                <a:sym typeface="Symbol" pitchFamily="18" charset="2"/>
              </a:rPr>
              <a:t>Y(4140)  J/</a:t>
            </a:r>
            <a:r>
              <a:rPr lang="el-GR" sz="2000" smtClean="0">
                <a:solidFill>
                  <a:srgbClr val="C00000"/>
                </a:solidFill>
                <a:latin typeface="VerdanaEqn" pitchFamily="34" charset="0"/>
                <a:sym typeface="Symbol" pitchFamily="18" charset="2"/>
              </a:rPr>
              <a:t>ψ</a:t>
            </a:r>
            <a:r>
              <a:rPr lang="en-US" sz="2000" smtClean="0">
                <a:solidFill>
                  <a:srgbClr val="C00000"/>
                </a:solidFill>
                <a:latin typeface="VerdanaEqn" pitchFamily="34" charset="0"/>
                <a:sym typeface="Symbol" pitchFamily="18" charset="2"/>
              </a:rPr>
              <a:t> </a:t>
            </a:r>
            <a:r>
              <a:rPr lang="en-US" sz="2000" smtClean="0">
                <a:solidFill>
                  <a:srgbClr val="C00000"/>
                </a:solidFill>
                <a:latin typeface="Symbol" pitchFamily="18" charset="2"/>
              </a:rPr>
              <a:t>f  </a:t>
            </a:r>
            <a:r>
              <a:rPr lang="en-US" sz="1700" smtClean="0">
                <a:latin typeface="+mj-lt"/>
              </a:rPr>
              <a:t>in B-decays</a:t>
            </a:r>
          </a:p>
          <a:p>
            <a:pPr algn="l"/>
            <a:endParaRPr lang="en-US" sz="1700" smtClean="0">
              <a:latin typeface="+mj-lt"/>
            </a:endParaRPr>
          </a:p>
          <a:p>
            <a:pPr algn="l"/>
            <a:r>
              <a:rPr lang="en-US" sz="1700" smtClean="0">
                <a:latin typeface="+mj-lt"/>
              </a:rPr>
              <a:t>Decay unusal for c</a:t>
            </a:r>
            <a:r>
              <a:rPr lang="en-US" sz="1700" smtClean="0">
                <a:latin typeface="VerdanaBar" pitchFamily="34" charset="0"/>
              </a:rPr>
              <a:t>c</a:t>
            </a:r>
          </a:p>
          <a:p>
            <a:pPr algn="l"/>
            <a:r>
              <a:rPr lang="en-US" sz="1700" smtClean="0">
                <a:latin typeface="+mj-lt"/>
              </a:rPr>
              <a:t>Close to threshold</a:t>
            </a:r>
          </a:p>
          <a:p>
            <a:pPr algn="l"/>
            <a:r>
              <a:rPr lang="en-US" sz="1700" smtClean="0">
                <a:latin typeface="+mj-lt"/>
              </a:rPr>
              <a:t>J</a:t>
            </a:r>
            <a:r>
              <a:rPr lang="en-US" sz="1700" baseline="30000" smtClean="0">
                <a:latin typeface="+mj-lt"/>
              </a:rPr>
              <a:t>PC</a:t>
            </a:r>
            <a:r>
              <a:rPr lang="en-US" sz="1700" smtClean="0">
                <a:latin typeface="+mj-lt"/>
              </a:rPr>
              <a:t> = 0</a:t>
            </a:r>
            <a:r>
              <a:rPr lang="en-US" sz="1700" baseline="30000" smtClean="0">
                <a:latin typeface="+mj-lt"/>
              </a:rPr>
              <a:t>++</a:t>
            </a:r>
            <a:r>
              <a:rPr lang="en-US" sz="1700" smtClean="0">
                <a:latin typeface="+mj-lt"/>
              </a:rPr>
              <a:t>, </a:t>
            </a:r>
            <a:r>
              <a:rPr lang="en-US" sz="1700" smtClean="0">
                <a:solidFill>
                  <a:srgbClr val="C00000"/>
                </a:solidFill>
                <a:latin typeface="+mj-lt"/>
              </a:rPr>
              <a:t>1</a:t>
            </a:r>
            <a:r>
              <a:rPr lang="en-US" sz="1700" baseline="30000" smtClean="0">
                <a:solidFill>
                  <a:srgbClr val="C00000"/>
                </a:solidFill>
              </a:rPr>
              <a:t>-+</a:t>
            </a:r>
            <a:r>
              <a:rPr lang="en-US" sz="1700" smtClean="0">
                <a:latin typeface="+mj-lt"/>
              </a:rPr>
              <a:t>, 2</a:t>
            </a:r>
            <a:r>
              <a:rPr lang="en-US" sz="1700" baseline="30000" smtClean="0"/>
              <a:t>++</a:t>
            </a:r>
          </a:p>
          <a:p>
            <a:pPr algn="l"/>
            <a:endParaRPr lang="en-US" sz="1700" baseline="30000" smtClean="0">
              <a:latin typeface="+mj-lt"/>
            </a:endParaRPr>
          </a:p>
          <a:p>
            <a:pPr algn="l"/>
            <a:r>
              <a:rPr lang="en-US" sz="2000" smtClean="0">
                <a:solidFill>
                  <a:srgbClr val="C00000"/>
                </a:solidFill>
                <a:latin typeface="+mj-lt"/>
              </a:rPr>
              <a:t>Exotic hybrid ?</a:t>
            </a:r>
          </a:p>
          <a:p>
            <a:pPr algn="l"/>
            <a:endParaRPr lang="en-US" sz="1700" smtClean="0">
              <a:solidFill>
                <a:srgbClr val="C00000"/>
              </a:solidFill>
              <a:latin typeface="+mj-lt"/>
            </a:endParaRPr>
          </a:p>
          <a:p>
            <a:pPr algn="l"/>
            <a:endParaRPr lang="en-US" sz="1700" smtClean="0">
              <a:solidFill>
                <a:srgbClr val="C00000"/>
              </a:solidFill>
              <a:latin typeface="+mj-lt"/>
            </a:endParaRPr>
          </a:p>
          <a:p>
            <a:pPr algn="l"/>
            <a:endParaRPr lang="en-US" sz="1700" smtClean="0">
              <a:solidFill>
                <a:srgbClr val="C00000"/>
              </a:solidFill>
              <a:latin typeface="+mj-lt"/>
            </a:endParaRPr>
          </a:p>
          <a:p>
            <a:pPr algn="l"/>
            <a:endParaRPr lang="en-US" sz="1700" smtClean="0">
              <a:solidFill>
                <a:srgbClr val="C00000"/>
              </a:solidFill>
              <a:latin typeface="+mj-lt"/>
            </a:endParaRPr>
          </a:p>
          <a:p>
            <a:pPr algn="l"/>
            <a:endParaRPr lang="en-US" sz="1700" smtClean="0">
              <a:solidFill>
                <a:srgbClr val="C00000"/>
              </a:solidFill>
              <a:latin typeface="+mj-lt"/>
            </a:endParaRPr>
          </a:p>
          <a:p>
            <a:pPr algn="l"/>
            <a:endParaRPr lang="en-US" sz="1700" smtClean="0">
              <a:solidFill>
                <a:srgbClr val="C00000"/>
              </a:solidFill>
              <a:latin typeface="+mj-lt"/>
            </a:endParaRPr>
          </a:p>
          <a:p>
            <a:pPr algn="l"/>
            <a:endParaRPr lang="en-US" sz="1700" smtClean="0">
              <a:solidFill>
                <a:srgbClr val="C00000"/>
              </a:solidFill>
              <a:latin typeface="+mj-lt"/>
            </a:endParaRPr>
          </a:p>
          <a:p>
            <a:pPr algn="l"/>
            <a:endParaRPr lang="en-US" sz="2000" smtClean="0">
              <a:solidFill>
                <a:srgbClr val="C00000"/>
              </a:solidFill>
              <a:sym typeface="Symbol" pitchFamily="18" charset="2"/>
            </a:endParaRPr>
          </a:p>
          <a:p>
            <a:pPr algn="l"/>
            <a:r>
              <a:rPr lang="en-US" sz="1700" smtClean="0">
                <a:solidFill>
                  <a:srgbClr val="C00000"/>
                </a:solidFill>
                <a:sym typeface="Symbol" pitchFamily="18" charset="2"/>
              </a:rPr>
              <a:t>Should be enhanced i</a:t>
            </a:r>
            <a:r>
              <a:rPr lang="en-US" sz="1700" smtClean="0">
                <a:solidFill>
                  <a:srgbClr val="C00000"/>
                </a:solidFill>
              </a:rPr>
              <a:t>n </a:t>
            </a:r>
            <a:r>
              <a:rPr lang="el-GR" sz="1700" smtClean="0">
                <a:solidFill>
                  <a:srgbClr val="C00000"/>
                </a:solidFill>
                <a:latin typeface="VerdanaEqn" pitchFamily="34" charset="0"/>
              </a:rPr>
              <a:t>γγ</a:t>
            </a:r>
            <a:r>
              <a:rPr lang="en-US" sz="1700" smtClean="0">
                <a:solidFill>
                  <a:srgbClr val="C00000"/>
                </a:solidFill>
                <a:latin typeface="VerdanaEqn" pitchFamily="34" charset="0"/>
              </a:rPr>
              <a:t>-</a:t>
            </a:r>
            <a:r>
              <a:rPr lang="en-US" sz="1700" smtClean="0">
                <a:solidFill>
                  <a:srgbClr val="C00000"/>
                </a:solidFill>
              </a:rPr>
              <a:t>reactions</a:t>
            </a:r>
          </a:p>
          <a:p>
            <a:pPr algn="l"/>
            <a:endParaRPr lang="en-US" sz="1700" smtClean="0">
              <a:solidFill>
                <a:srgbClr val="C00000"/>
              </a:solidFill>
              <a:sym typeface="Symbol" pitchFamily="18" charset="2"/>
            </a:endParaRPr>
          </a:p>
          <a:p>
            <a:pPr algn="l"/>
            <a:r>
              <a:rPr lang="en-US" sz="1700" smtClean="0">
                <a:sym typeface="Symbol" pitchFamily="18" charset="2"/>
              </a:rPr>
              <a:t> No indication</a:t>
            </a:r>
          </a:p>
          <a:p>
            <a:pPr algn="l"/>
            <a:endParaRPr lang="en-US" sz="1700" smtClean="0">
              <a:sym typeface="Symbol" pitchFamily="18" charset="2"/>
            </a:endParaRPr>
          </a:p>
          <a:p>
            <a:pPr algn="l"/>
            <a:r>
              <a:rPr lang="en-US" sz="1700" smtClean="0">
                <a:sym typeface="Symbol" pitchFamily="18" charset="2"/>
              </a:rPr>
              <a:t> But another resonance found,  X(4350)</a:t>
            </a:r>
            <a:endParaRPr lang="en-US" sz="1700" smtClean="0"/>
          </a:p>
          <a:p>
            <a:pPr algn="l"/>
            <a:r>
              <a:rPr lang="en-US" sz="1700" smtClean="0">
                <a:solidFill>
                  <a:srgbClr val="C00000"/>
                </a:solidFill>
                <a:latin typeface="+mj-lt"/>
              </a:rPr>
              <a:t> </a:t>
            </a:r>
          </a:p>
        </p:txBody>
      </p:sp>
      <p:pic>
        <p:nvPicPr>
          <p:cNvPr id="521218" name="Picture 2"/>
          <p:cNvPicPr>
            <a:picLocks noChangeAspect="1" noChangeArrowheads="1"/>
          </p:cNvPicPr>
          <p:nvPr/>
        </p:nvPicPr>
        <p:blipFill>
          <a:blip r:embed="rId3" cstate="print"/>
          <a:srcRect l="2457" r="4434" b="3505"/>
          <a:stretch>
            <a:fillRect/>
          </a:stretch>
        </p:blipFill>
        <p:spPr bwMode="auto">
          <a:xfrm>
            <a:off x="5747454" y="4379085"/>
            <a:ext cx="3200400" cy="2097915"/>
          </a:xfrm>
          <a:prstGeom prst="rect">
            <a:avLst/>
          </a:prstGeom>
          <a:noFill/>
          <a:ln w="9525">
            <a:noFill/>
            <a:miter lim="800000"/>
            <a:headEnd/>
            <a:tailEnd/>
          </a:ln>
        </p:spPr>
      </p:pic>
      <p:sp>
        <p:nvSpPr>
          <p:cNvPr id="29" name="Text Box 1055"/>
          <p:cNvSpPr txBox="1">
            <a:spLocks noChangeArrowheads="1"/>
          </p:cNvSpPr>
          <p:nvPr/>
        </p:nvSpPr>
        <p:spPr bwMode="auto">
          <a:xfrm>
            <a:off x="7708859" y="4267200"/>
            <a:ext cx="1258888" cy="466794"/>
          </a:xfrm>
          <a:prstGeom prst="rect">
            <a:avLst/>
          </a:prstGeom>
          <a:solidFill>
            <a:srgbClr val="99CCFF"/>
          </a:solidFill>
          <a:ln w="9525">
            <a:noFill/>
            <a:miter lim="800000"/>
            <a:headEnd/>
            <a:tailEnd/>
          </a:ln>
          <a:effectLst/>
        </p:spPr>
        <p:txBody>
          <a:bodyPr wrap="square">
            <a:spAutoFit/>
          </a:bodyPr>
          <a:lstStyle/>
          <a:p>
            <a:pPr algn="ctr">
              <a:spcBef>
                <a:spcPts val="400"/>
              </a:spcBef>
            </a:pPr>
            <a:r>
              <a:rPr lang="de-DE" sz="1200" i="1" smtClean="0"/>
              <a:t>Belle</a:t>
            </a:r>
          </a:p>
          <a:p>
            <a:pPr algn="ctr">
              <a:spcBef>
                <a:spcPts val="400"/>
              </a:spcBef>
            </a:pPr>
            <a:r>
              <a:rPr lang="en-US" sz="900" i="1" smtClean="0"/>
              <a:t>PRL 104,112004</a:t>
            </a:r>
            <a:endParaRPr lang="de-DE" sz="900" i="1" baseline="30000"/>
          </a:p>
        </p:txBody>
      </p:sp>
      <p:graphicFrame>
        <p:nvGraphicFramePr>
          <p:cNvPr id="26" name="Table 18"/>
          <p:cNvGraphicFramePr>
            <a:graphicFrameLocks noGrp="1"/>
          </p:cNvGraphicFramePr>
          <p:nvPr/>
        </p:nvGraphicFramePr>
        <p:xfrm>
          <a:off x="228600" y="2943352"/>
          <a:ext cx="5422392" cy="1857248"/>
        </p:xfrm>
        <a:graphic>
          <a:graphicData uri="http://schemas.openxmlformats.org/drawingml/2006/table">
            <a:tbl>
              <a:tblPr firstRow="1" bandRow="1">
                <a:tableStyleId>{5C22544A-7EE6-4342-B048-85BDC9FD1C3A}</a:tableStyleId>
              </a:tblPr>
              <a:tblGrid>
                <a:gridCol w="1078992"/>
                <a:gridCol w="990600"/>
                <a:gridCol w="1371600"/>
                <a:gridCol w="1219200"/>
                <a:gridCol w="762000"/>
              </a:tblGrid>
              <a:tr h="0">
                <a:tc>
                  <a:txBody>
                    <a:bodyPr/>
                    <a:lstStyle/>
                    <a:p>
                      <a:pPr algn="ctr"/>
                      <a:endParaRPr lang="en-US" sz="1700" b="0" i="0" dirty="0">
                        <a:solidFill>
                          <a:schemeClr val="tx1"/>
                        </a:solidFill>
                        <a:latin typeface="Verdana" pitchFamily="34" charset="0"/>
                        <a:cs typeface="Times New Roman" pitchFamily="18" charset="0"/>
                      </a:endParaRPr>
                    </a:p>
                  </a:txBody>
                  <a:tcPr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DDDD"/>
                    </a:solidFill>
                  </a:tcPr>
                </a:tc>
                <a:tc>
                  <a:txBody>
                    <a:bodyPr/>
                    <a:lstStyle/>
                    <a:p>
                      <a:pPr algn="ctr"/>
                      <a:r>
                        <a:rPr lang="en-US" sz="1700" b="0" i="0" dirty="0" smtClean="0">
                          <a:solidFill>
                            <a:schemeClr val="tx1"/>
                          </a:solidFill>
                          <a:latin typeface="Verdana" pitchFamily="34" charset="0"/>
                          <a:cs typeface="Times New Roman" pitchFamily="18" charset="0"/>
                        </a:rPr>
                        <a:t>Yield</a:t>
                      </a:r>
                      <a:endParaRPr lang="en-US" sz="1700" b="0" i="0" dirty="0">
                        <a:solidFill>
                          <a:schemeClr val="tx1"/>
                        </a:solidFill>
                        <a:latin typeface="Verdana" pitchFamily="34" charset="0"/>
                        <a:cs typeface="Times New Roman"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DDDD"/>
                    </a:solidFill>
                  </a:tcPr>
                </a:tc>
                <a:tc>
                  <a:txBody>
                    <a:bodyPr/>
                    <a:lstStyle/>
                    <a:p>
                      <a:pPr algn="ctr"/>
                      <a:r>
                        <a:rPr lang="en-US" sz="1700" b="0" i="0" smtClean="0">
                          <a:solidFill>
                            <a:schemeClr val="tx1"/>
                          </a:solidFill>
                          <a:latin typeface="Verdana" pitchFamily="34" charset="0"/>
                          <a:cs typeface="Times New Roman" pitchFamily="18" charset="0"/>
                        </a:rPr>
                        <a:t>Mass </a:t>
                      </a:r>
                      <a:br>
                        <a:rPr lang="en-US" sz="1700" b="0" i="0" smtClean="0">
                          <a:solidFill>
                            <a:schemeClr val="tx1"/>
                          </a:solidFill>
                          <a:latin typeface="Verdana" pitchFamily="34" charset="0"/>
                          <a:cs typeface="Times New Roman" pitchFamily="18" charset="0"/>
                        </a:rPr>
                      </a:br>
                      <a:r>
                        <a:rPr lang="en-US" sz="1300" b="0" i="0" smtClean="0">
                          <a:solidFill>
                            <a:schemeClr val="tx1"/>
                          </a:solidFill>
                          <a:latin typeface="Verdana" pitchFamily="34" charset="0"/>
                          <a:cs typeface="Times New Roman" pitchFamily="18" charset="0"/>
                        </a:rPr>
                        <a:t>[MeV/c</a:t>
                      </a:r>
                      <a:r>
                        <a:rPr lang="en-US" sz="1300" b="0" i="0" baseline="30000" smtClean="0">
                          <a:solidFill>
                            <a:schemeClr val="tx1"/>
                          </a:solidFill>
                          <a:latin typeface="Verdana" pitchFamily="34" charset="0"/>
                          <a:cs typeface="Times New Roman" pitchFamily="18" charset="0"/>
                        </a:rPr>
                        <a:t>2</a:t>
                      </a:r>
                      <a:r>
                        <a:rPr lang="en-US" sz="1300" b="0" i="0" smtClean="0">
                          <a:solidFill>
                            <a:schemeClr val="tx1"/>
                          </a:solidFill>
                          <a:latin typeface="Verdana" pitchFamily="34" charset="0"/>
                          <a:cs typeface="Times New Roman" pitchFamily="18" charset="0"/>
                        </a:rPr>
                        <a:t>]</a:t>
                      </a:r>
                      <a:endParaRPr lang="en-US" sz="1300" b="0" i="0" dirty="0">
                        <a:solidFill>
                          <a:schemeClr val="tx1"/>
                        </a:solidFill>
                        <a:latin typeface="Verdana" pitchFamily="34" charset="0"/>
                        <a:cs typeface="Times New Roman"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DD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0" i="0" smtClean="0">
                          <a:solidFill>
                            <a:schemeClr val="tx1"/>
                          </a:solidFill>
                          <a:latin typeface="Verdana" pitchFamily="34" charset="0"/>
                          <a:cs typeface="Times New Roman" pitchFamily="18" charset="0"/>
                        </a:rPr>
                        <a:t>Width</a:t>
                      </a:r>
                      <a:br>
                        <a:rPr lang="en-US" sz="1700" b="0" i="0" smtClean="0">
                          <a:solidFill>
                            <a:schemeClr val="tx1"/>
                          </a:solidFill>
                          <a:latin typeface="Verdana" pitchFamily="34" charset="0"/>
                          <a:cs typeface="Times New Roman" pitchFamily="18" charset="0"/>
                        </a:rPr>
                      </a:br>
                      <a:r>
                        <a:rPr lang="en-US" sz="1300" b="0" i="0" smtClean="0">
                          <a:solidFill>
                            <a:schemeClr val="tx1"/>
                          </a:solidFill>
                          <a:latin typeface="Verdana" pitchFamily="34" charset="0"/>
                          <a:cs typeface="Times New Roman" pitchFamily="18" charset="0"/>
                        </a:rPr>
                        <a:t>[MeV/c</a:t>
                      </a:r>
                      <a:r>
                        <a:rPr lang="en-US" sz="1300" b="0" i="0" baseline="30000" smtClean="0">
                          <a:solidFill>
                            <a:schemeClr val="tx1"/>
                          </a:solidFill>
                          <a:latin typeface="Verdana" pitchFamily="34" charset="0"/>
                          <a:cs typeface="Times New Roman" pitchFamily="18" charset="0"/>
                        </a:rPr>
                        <a:t>2</a:t>
                      </a:r>
                      <a:r>
                        <a:rPr lang="en-US" sz="1300" b="0" i="0" smtClean="0">
                          <a:solidFill>
                            <a:schemeClr val="tx1"/>
                          </a:solidFill>
                          <a:latin typeface="Verdana" pitchFamily="34" charset="0"/>
                          <a:cs typeface="Times New Roman" pitchFamily="18"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DDDD"/>
                    </a:solidFill>
                  </a:tcPr>
                </a:tc>
                <a:tc>
                  <a:txBody>
                    <a:bodyPr/>
                    <a:lstStyle/>
                    <a:p>
                      <a:pPr algn="ctr"/>
                      <a:r>
                        <a:rPr lang="en-US" sz="1700" b="0" i="0" smtClean="0">
                          <a:solidFill>
                            <a:schemeClr val="tx1"/>
                          </a:solidFill>
                          <a:latin typeface="Verdana" pitchFamily="34" charset="0"/>
                          <a:cs typeface="Times New Roman" pitchFamily="18" charset="0"/>
                        </a:rPr>
                        <a:t>Sign.</a:t>
                      </a:r>
                      <a:endParaRPr lang="en-US" sz="1700" b="0" i="0" dirty="0">
                        <a:solidFill>
                          <a:schemeClr val="tx1"/>
                        </a:solidFill>
                        <a:latin typeface="Verdana" pitchFamily="34" charset="0"/>
                        <a:cs typeface="Times New Roman" pitchFamily="18" charset="0"/>
                      </a:endParaRPr>
                    </a:p>
                  </a:txBody>
                  <a:tcPr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DDDD"/>
                    </a:solidFill>
                  </a:tcPr>
                </a:tc>
              </a:tr>
              <a:tr h="370840">
                <a:tc>
                  <a:txBody>
                    <a:bodyPr/>
                    <a:lstStyle/>
                    <a:p>
                      <a:pPr algn="ctr"/>
                      <a:r>
                        <a:rPr lang="en-US" sz="1700" b="0" i="0" dirty="0" smtClean="0">
                          <a:solidFill>
                            <a:schemeClr val="tx1"/>
                          </a:solidFill>
                          <a:latin typeface="Verdana" pitchFamily="34" charset="0"/>
                          <a:cs typeface="Times New Roman" pitchFamily="18" charset="0"/>
                        </a:rPr>
                        <a:t>Y(4140)</a:t>
                      </a:r>
                      <a:endParaRPr lang="en-US" sz="1700" b="0" i="0" dirty="0">
                        <a:solidFill>
                          <a:schemeClr val="tx1"/>
                        </a:solidFill>
                        <a:latin typeface="Verdana" pitchFamily="34" charset="0"/>
                        <a:cs typeface="Times New Roman" pitchFamily="18" charset="0"/>
                      </a:endParaRPr>
                    </a:p>
                  </a:txBody>
                  <a:tcPr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DDDD"/>
                    </a:solidFill>
                  </a:tcPr>
                </a:tc>
                <a:tc>
                  <a:txBody>
                    <a:bodyPr/>
                    <a:lstStyle/>
                    <a:p>
                      <a:pPr algn="ctr">
                        <a:lnSpc>
                          <a:spcPct val="120000"/>
                        </a:lnSpc>
                      </a:pPr>
                      <a:r>
                        <a:rPr lang="en-US" sz="1300" b="0" i="0" smtClean="0">
                          <a:solidFill>
                            <a:schemeClr val="tx1"/>
                          </a:solidFill>
                          <a:latin typeface="Verdana" pitchFamily="34" charset="0"/>
                          <a:cs typeface="Times New Roman" pitchFamily="18" charset="0"/>
                        </a:rPr>
                        <a:t>14 ± 5</a:t>
                      </a:r>
                    </a:p>
                    <a:p>
                      <a:pPr algn="ctr">
                        <a:lnSpc>
                          <a:spcPct val="120000"/>
                        </a:lnSpc>
                      </a:pPr>
                      <a:r>
                        <a:rPr lang="en-US" sz="1300" b="0" i="0" smtClean="0">
                          <a:solidFill>
                            <a:schemeClr val="tx1"/>
                          </a:solidFill>
                          <a:latin typeface="Verdana" pitchFamily="34" charset="0"/>
                          <a:cs typeface="Times New Roman" pitchFamily="18" charset="0"/>
                        </a:rPr>
                        <a:t>19 ± 6</a:t>
                      </a:r>
                      <a:endParaRPr lang="en-US" sz="1300" b="0" i="0" dirty="0">
                        <a:solidFill>
                          <a:schemeClr val="tx1"/>
                        </a:solidFill>
                        <a:latin typeface="Verdana" pitchFamily="34" charset="0"/>
                        <a:cs typeface="Times New Roman"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DDDD"/>
                    </a:solidFill>
                  </a:tcPr>
                </a:tc>
                <a:tc>
                  <a:txBody>
                    <a:bodyPr/>
                    <a:lstStyle/>
                    <a:p>
                      <a:pPr algn="ctr">
                        <a:lnSpc>
                          <a:spcPct val="120000"/>
                        </a:lnSpc>
                      </a:pPr>
                      <a:r>
                        <a:rPr lang="en-US" sz="1300" b="0" i="0" smtClean="0">
                          <a:solidFill>
                            <a:schemeClr val="tx1"/>
                          </a:solidFill>
                          <a:latin typeface="Verdana" pitchFamily="34" charset="0"/>
                          <a:cs typeface="Times New Roman" pitchFamily="18" charset="0"/>
                        </a:rPr>
                        <a:t>4143.0 ± 2.9</a:t>
                      </a:r>
                    </a:p>
                    <a:p>
                      <a:pPr marL="0" marR="0" indent="0" algn="ctr" defTabSz="914400" rtl="0" eaLnBrk="1" fontAlgn="auto" latinLnBrk="0" hangingPunct="1">
                        <a:lnSpc>
                          <a:spcPct val="120000"/>
                        </a:lnSpc>
                        <a:spcBef>
                          <a:spcPts val="0"/>
                        </a:spcBef>
                        <a:spcAft>
                          <a:spcPts val="0"/>
                        </a:spcAft>
                        <a:buClrTx/>
                        <a:buSzTx/>
                        <a:buFontTx/>
                        <a:buNone/>
                        <a:tabLst/>
                        <a:defRPr/>
                      </a:pPr>
                      <a:r>
                        <a:rPr lang="en-US" sz="1300" i="0" kern="1200" baseline="0" smtClean="0">
                          <a:solidFill>
                            <a:schemeClr val="tx1"/>
                          </a:solidFill>
                          <a:latin typeface="+mn-lt"/>
                          <a:ea typeface="+mn-ea"/>
                          <a:cs typeface="+mn-cs"/>
                        </a:rPr>
                        <a:t>4143.4</a:t>
                      </a:r>
                      <a:r>
                        <a:rPr lang="en-US" sz="1300" i="0" kern="1200" baseline="-25000" smtClean="0">
                          <a:solidFill>
                            <a:schemeClr val="tx1"/>
                          </a:solidFill>
                          <a:latin typeface="+mn-lt"/>
                          <a:ea typeface="+mn-ea"/>
                          <a:cs typeface="+mn-cs"/>
                        </a:rPr>
                        <a:t>-3.0</a:t>
                      </a:r>
                      <a:r>
                        <a:rPr lang="en-US" sz="1300" i="0" kern="1200" baseline="30000" smtClean="0">
                          <a:solidFill>
                            <a:schemeClr val="tx1"/>
                          </a:solidFill>
                          <a:latin typeface="+mn-lt"/>
                          <a:ea typeface="+mn-ea"/>
                          <a:cs typeface="+mn-cs"/>
                        </a:rPr>
                        <a:t>+2.9</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DDDD"/>
                    </a:solidFill>
                  </a:tcPr>
                </a:tc>
                <a:tc>
                  <a:txBody>
                    <a:bodyPr/>
                    <a:lstStyle/>
                    <a:p>
                      <a:pPr algn="ctr">
                        <a:lnSpc>
                          <a:spcPct val="120000"/>
                        </a:lnSpc>
                      </a:pPr>
                      <a:r>
                        <a:rPr lang="en-US" sz="1300" b="0" i="0" smtClean="0">
                          <a:solidFill>
                            <a:schemeClr val="tx1"/>
                          </a:solidFill>
                          <a:latin typeface="Verdana" pitchFamily="34" charset="0"/>
                          <a:cs typeface="Times New Roman" pitchFamily="18" charset="0"/>
                        </a:rPr>
                        <a:t>11.7</a:t>
                      </a:r>
                      <a:r>
                        <a:rPr lang="en-US" sz="1300" b="0" i="0" baseline="-25000" smtClean="0">
                          <a:solidFill>
                            <a:schemeClr val="tx1"/>
                          </a:solidFill>
                          <a:latin typeface="Verdana" pitchFamily="34" charset="0"/>
                          <a:cs typeface="Times New Roman" pitchFamily="18" charset="0"/>
                        </a:rPr>
                        <a:t>-5.0</a:t>
                      </a:r>
                      <a:r>
                        <a:rPr lang="en-US" sz="1300" b="0" i="0" baseline="30000" smtClean="0">
                          <a:solidFill>
                            <a:schemeClr val="tx1"/>
                          </a:solidFill>
                          <a:latin typeface="Verdana" pitchFamily="34" charset="0"/>
                          <a:cs typeface="Times New Roman" pitchFamily="18" charset="0"/>
                        </a:rPr>
                        <a:t>+8.3</a:t>
                      </a:r>
                    </a:p>
                    <a:p>
                      <a:pPr marL="0" marR="0" indent="0" algn="ctr" defTabSz="914400" rtl="0" eaLnBrk="1" fontAlgn="auto" latinLnBrk="0" hangingPunct="1">
                        <a:lnSpc>
                          <a:spcPct val="120000"/>
                        </a:lnSpc>
                        <a:spcBef>
                          <a:spcPts val="0"/>
                        </a:spcBef>
                        <a:spcAft>
                          <a:spcPts val="0"/>
                        </a:spcAft>
                        <a:buClrTx/>
                        <a:buSzTx/>
                        <a:buFontTx/>
                        <a:buNone/>
                        <a:tabLst/>
                        <a:defRPr/>
                      </a:pPr>
                      <a:r>
                        <a:rPr lang="en-US" sz="1300" i="0" kern="1200" baseline="0" smtClean="0">
                          <a:solidFill>
                            <a:schemeClr val="tx1"/>
                          </a:solidFill>
                          <a:latin typeface="+mn-lt"/>
                          <a:ea typeface="+mn-ea"/>
                          <a:cs typeface="+mn-cs"/>
                        </a:rPr>
                        <a:t>15.3</a:t>
                      </a:r>
                      <a:r>
                        <a:rPr lang="en-US" sz="1300" i="0" kern="1200" baseline="-25000" smtClean="0">
                          <a:solidFill>
                            <a:schemeClr val="tx1"/>
                          </a:solidFill>
                          <a:latin typeface="+mn-lt"/>
                          <a:ea typeface="+mn-ea"/>
                          <a:cs typeface="+mn-cs"/>
                        </a:rPr>
                        <a:t>-6.1</a:t>
                      </a:r>
                      <a:r>
                        <a:rPr lang="en-US" sz="1300" i="0" kern="1200" baseline="30000" smtClean="0">
                          <a:solidFill>
                            <a:schemeClr val="tx1"/>
                          </a:solidFill>
                          <a:latin typeface="+mn-lt"/>
                          <a:ea typeface="+mn-ea"/>
                          <a:cs typeface="+mn-cs"/>
                        </a:rPr>
                        <a:t>+10.4</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DDDD"/>
                    </a:solidFill>
                  </a:tcPr>
                </a:tc>
                <a:tc>
                  <a:txBody>
                    <a:bodyPr/>
                    <a:lstStyle/>
                    <a:p>
                      <a:pPr algn="ctr">
                        <a:lnSpc>
                          <a:spcPct val="120000"/>
                        </a:lnSpc>
                      </a:pPr>
                      <a:r>
                        <a:rPr lang="en-US" sz="1300" b="0" i="0" smtClean="0">
                          <a:solidFill>
                            <a:schemeClr val="tx1"/>
                          </a:solidFill>
                          <a:latin typeface="Verdana" pitchFamily="34" charset="0"/>
                          <a:cs typeface="Times New Roman" pitchFamily="18" charset="0"/>
                        </a:rPr>
                        <a:t>3.8</a:t>
                      </a:r>
                      <a:r>
                        <a:rPr lang="el-GR" sz="1300" b="0" i="0" smtClean="0">
                          <a:solidFill>
                            <a:schemeClr val="tx1"/>
                          </a:solidFill>
                          <a:latin typeface="Verdana" pitchFamily="34" charset="0"/>
                          <a:cs typeface="Times New Roman" pitchFamily="18" charset="0"/>
                        </a:rPr>
                        <a:t>σ</a:t>
                      </a:r>
                      <a:endParaRPr lang="en-US" sz="1300" b="0" i="0" smtClean="0">
                        <a:solidFill>
                          <a:schemeClr val="tx1"/>
                        </a:solidFill>
                        <a:latin typeface="Verdana" pitchFamily="34" charset="0"/>
                        <a:cs typeface="Times New Roman" pitchFamily="18" charset="0"/>
                      </a:endParaRPr>
                    </a:p>
                    <a:p>
                      <a:pPr algn="ctr">
                        <a:lnSpc>
                          <a:spcPct val="120000"/>
                        </a:lnSpc>
                      </a:pPr>
                      <a:r>
                        <a:rPr lang="en-US" sz="1300" b="0" i="0" smtClean="0">
                          <a:solidFill>
                            <a:schemeClr val="tx1"/>
                          </a:solidFill>
                          <a:latin typeface="Verdana" pitchFamily="34" charset="0"/>
                          <a:cs typeface="Times New Roman" pitchFamily="18" charset="0"/>
                        </a:rPr>
                        <a:t>&gt;5</a:t>
                      </a:r>
                      <a:r>
                        <a:rPr lang="el-GR" sz="1300" b="0" i="0" smtClean="0">
                          <a:solidFill>
                            <a:schemeClr val="tx1"/>
                          </a:solidFill>
                          <a:latin typeface="Verdana" pitchFamily="34" charset="0"/>
                          <a:cs typeface="Times New Roman" pitchFamily="18" charset="0"/>
                        </a:rPr>
                        <a:t>σ</a:t>
                      </a:r>
                      <a:endParaRPr lang="en-US" sz="1300" b="0" i="0" dirty="0">
                        <a:solidFill>
                          <a:schemeClr val="tx1"/>
                        </a:solidFill>
                        <a:latin typeface="Verdana" pitchFamily="34" charset="0"/>
                        <a:cs typeface="Times New Roman" pitchFamily="18" charset="0"/>
                      </a:endParaRPr>
                    </a:p>
                  </a:txBody>
                  <a:tcPr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DDDD"/>
                    </a:solidFill>
                  </a:tcPr>
                </a:tc>
              </a:tr>
              <a:tr h="370840">
                <a:tc>
                  <a:txBody>
                    <a:bodyPr/>
                    <a:lstStyle/>
                    <a:p>
                      <a:pPr algn="ctr"/>
                      <a:r>
                        <a:rPr lang="en-US" sz="1700" b="0" i="0" dirty="0" smtClean="0">
                          <a:solidFill>
                            <a:schemeClr val="tx1"/>
                          </a:solidFill>
                          <a:latin typeface="Verdana" pitchFamily="34" charset="0"/>
                          <a:cs typeface="Times New Roman" pitchFamily="18" charset="0"/>
                        </a:rPr>
                        <a:t>Y(4300)</a:t>
                      </a:r>
                      <a:endParaRPr lang="en-US" sz="1700" b="0" i="0" dirty="0">
                        <a:solidFill>
                          <a:schemeClr val="tx1"/>
                        </a:solidFill>
                        <a:latin typeface="Verdana" pitchFamily="34" charset="0"/>
                        <a:cs typeface="Times New Roman" pitchFamily="18" charset="0"/>
                      </a:endParaRPr>
                    </a:p>
                  </a:txBody>
                  <a:tcPr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DDDD"/>
                    </a:solidFill>
                  </a:tcPr>
                </a:tc>
                <a:tc>
                  <a:txBody>
                    <a:bodyPr/>
                    <a:lstStyle/>
                    <a:p>
                      <a:pPr algn="ctr"/>
                      <a:r>
                        <a:rPr lang="en-US" sz="1300" b="0" i="0" smtClean="0">
                          <a:solidFill>
                            <a:schemeClr val="tx1"/>
                          </a:solidFill>
                          <a:latin typeface="Verdana" pitchFamily="34" charset="0"/>
                          <a:cs typeface="Times New Roman" pitchFamily="18" charset="0"/>
                        </a:rPr>
                        <a:t>22 ± 8</a:t>
                      </a:r>
                      <a:endParaRPr lang="en-US" sz="1300" b="0" i="0" dirty="0">
                        <a:solidFill>
                          <a:schemeClr val="tx1"/>
                        </a:solidFill>
                        <a:latin typeface="Verdana" pitchFamily="34" charset="0"/>
                        <a:cs typeface="Times New Roman"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DD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0" i="0" smtClean="0">
                          <a:solidFill>
                            <a:schemeClr val="tx1"/>
                          </a:solidFill>
                          <a:latin typeface="Verdana" pitchFamily="34" charset="0"/>
                          <a:cs typeface="Times New Roman" pitchFamily="18" charset="0"/>
                        </a:rPr>
                        <a:t>4274.4</a:t>
                      </a:r>
                      <a:r>
                        <a:rPr lang="en-US" sz="1300" b="0" i="0" baseline="-25000" smtClean="0">
                          <a:solidFill>
                            <a:schemeClr val="tx1"/>
                          </a:solidFill>
                          <a:latin typeface="Verdana" pitchFamily="34" charset="0"/>
                          <a:cs typeface="Times New Roman" pitchFamily="18" charset="0"/>
                        </a:rPr>
                        <a:t>-6.7</a:t>
                      </a:r>
                      <a:r>
                        <a:rPr lang="en-US" sz="1300" b="0" i="0" baseline="30000" smtClean="0">
                          <a:solidFill>
                            <a:schemeClr val="tx1"/>
                          </a:solidFill>
                          <a:latin typeface="Verdana" pitchFamily="34" charset="0"/>
                          <a:cs typeface="Times New Roman" pitchFamily="18" charset="0"/>
                        </a:rPr>
                        <a:t>+8.4</a:t>
                      </a:r>
                      <a:endParaRPr lang="en-US" sz="1300" b="0" i="0" baseline="30000" dirty="0" smtClean="0">
                        <a:solidFill>
                          <a:schemeClr val="tx1"/>
                        </a:solidFill>
                        <a:latin typeface="Verdana" pitchFamily="34" charset="0"/>
                        <a:cs typeface="Times New Roman"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DDDD"/>
                    </a:solidFill>
                  </a:tcPr>
                </a:tc>
                <a:tc>
                  <a:txBody>
                    <a:bodyPr/>
                    <a:lstStyle/>
                    <a:p>
                      <a:pPr algn="ctr"/>
                      <a:r>
                        <a:rPr lang="en-US" sz="1300" b="0" i="0" smtClean="0">
                          <a:solidFill>
                            <a:schemeClr val="tx1"/>
                          </a:solidFill>
                          <a:latin typeface="Verdana" pitchFamily="34" charset="0"/>
                          <a:cs typeface="Times New Roman" pitchFamily="18" charset="0"/>
                        </a:rPr>
                        <a:t>32.3</a:t>
                      </a:r>
                      <a:r>
                        <a:rPr lang="en-US" sz="1300" b="0" i="0" baseline="-25000" dirty="0" smtClean="0">
                          <a:solidFill>
                            <a:schemeClr val="tx1"/>
                          </a:solidFill>
                          <a:latin typeface="Verdana" pitchFamily="34" charset="0"/>
                          <a:cs typeface="Times New Roman" pitchFamily="18" charset="0"/>
                        </a:rPr>
                        <a:t>-</a:t>
                      </a:r>
                      <a:r>
                        <a:rPr lang="en-US" sz="1300" b="0" i="0" baseline="-25000" smtClean="0">
                          <a:solidFill>
                            <a:schemeClr val="tx1"/>
                          </a:solidFill>
                          <a:latin typeface="Verdana" pitchFamily="34" charset="0"/>
                          <a:cs typeface="Times New Roman" pitchFamily="18" charset="0"/>
                        </a:rPr>
                        <a:t>15.3</a:t>
                      </a:r>
                      <a:r>
                        <a:rPr lang="en-US" sz="1300" b="0" i="0" baseline="30000" smtClean="0">
                          <a:solidFill>
                            <a:schemeClr val="tx1"/>
                          </a:solidFill>
                          <a:latin typeface="Verdana" pitchFamily="34" charset="0"/>
                          <a:cs typeface="Times New Roman" pitchFamily="18" charset="0"/>
                        </a:rPr>
                        <a:t>+21.9</a:t>
                      </a:r>
                      <a:endParaRPr lang="en-US" sz="1300" b="0" i="0" baseline="30000" dirty="0">
                        <a:solidFill>
                          <a:schemeClr val="tx1"/>
                        </a:solidFill>
                        <a:latin typeface="Verdana" pitchFamily="34" charset="0"/>
                        <a:cs typeface="Times New Roman"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DDDD"/>
                    </a:solidFill>
                  </a:tcPr>
                </a:tc>
                <a:tc>
                  <a:txBody>
                    <a:bodyPr/>
                    <a:lstStyle/>
                    <a:p>
                      <a:pPr algn="ctr"/>
                      <a:r>
                        <a:rPr lang="en-US" sz="1300" b="0" i="0" smtClean="0">
                          <a:solidFill>
                            <a:schemeClr val="tx1"/>
                          </a:solidFill>
                          <a:latin typeface="Verdana" pitchFamily="34" charset="0"/>
                          <a:cs typeface="Times New Roman" pitchFamily="18" charset="0"/>
                        </a:rPr>
                        <a:t>3.1</a:t>
                      </a:r>
                      <a:r>
                        <a:rPr lang="el-GR" sz="1300" b="0" i="0" smtClean="0">
                          <a:solidFill>
                            <a:schemeClr val="tx1"/>
                          </a:solidFill>
                          <a:latin typeface="Verdana" pitchFamily="34" charset="0"/>
                          <a:cs typeface="Times New Roman" pitchFamily="18" charset="0"/>
                        </a:rPr>
                        <a:t>σ</a:t>
                      </a:r>
                      <a:endParaRPr lang="en-US" sz="1300" b="0" i="0" dirty="0">
                        <a:solidFill>
                          <a:schemeClr val="tx1"/>
                        </a:solidFill>
                        <a:latin typeface="Verdana" pitchFamily="34" charset="0"/>
                        <a:cs typeface="Times New Roman" pitchFamily="18" charset="0"/>
                      </a:endParaRPr>
                    </a:p>
                  </a:txBody>
                  <a:tcPr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DDDD"/>
                    </a:solidFill>
                  </a:tcPr>
                </a:tc>
              </a:tr>
              <a:tr h="370840">
                <a:tc>
                  <a:txBody>
                    <a:bodyPr/>
                    <a:lstStyle/>
                    <a:p>
                      <a:pPr algn="ctr"/>
                      <a:r>
                        <a:rPr lang="en-US" sz="1700" b="0" i="0" smtClean="0">
                          <a:solidFill>
                            <a:schemeClr val="tx1"/>
                          </a:solidFill>
                          <a:latin typeface="Verdana" pitchFamily="34" charset="0"/>
                          <a:cs typeface="Times New Roman" pitchFamily="18" charset="0"/>
                        </a:rPr>
                        <a:t>X(4350)</a:t>
                      </a:r>
                      <a:endParaRPr lang="en-US" sz="1700" b="0" i="0" dirty="0">
                        <a:solidFill>
                          <a:schemeClr val="tx1"/>
                        </a:solidFill>
                        <a:latin typeface="Verdana" pitchFamily="34" charset="0"/>
                        <a:cs typeface="Times New Roman" pitchFamily="18" charset="0"/>
                      </a:endParaRPr>
                    </a:p>
                  </a:txBody>
                  <a:tcPr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9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0" i="0" smtClean="0">
                          <a:solidFill>
                            <a:schemeClr val="tx1"/>
                          </a:solidFill>
                          <a:latin typeface="Verdana" pitchFamily="34" charset="0"/>
                          <a:cs typeface="Times New Roman" pitchFamily="18" charset="0"/>
                        </a:rPr>
                        <a:t>8.8</a:t>
                      </a:r>
                      <a:r>
                        <a:rPr lang="en-US" sz="1300" b="0" i="0" baseline="-25000" smtClean="0">
                          <a:solidFill>
                            <a:schemeClr val="tx1"/>
                          </a:solidFill>
                          <a:latin typeface="Verdana" pitchFamily="34" charset="0"/>
                          <a:cs typeface="Times New Roman" pitchFamily="18" charset="0"/>
                        </a:rPr>
                        <a:t>-3.2</a:t>
                      </a:r>
                      <a:r>
                        <a:rPr lang="en-US" sz="1300" b="0" i="0" baseline="30000" smtClean="0">
                          <a:solidFill>
                            <a:schemeClr val="tx1"/>
                          </a:solidFill>
                          <a:latin typeface="Verdana" pitchFamily="34" charset="0"/>
                          <a:cs typeface="Times New Roman" pitchFamily="18" charset="0"/>
                        </a:rPr>
                        <a:t>+4.2</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9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0" i="0" smtClean="0">
                          <a:solidFill>
                            <a:schemeClr val="tx1"/>
                          </a:solidFill>
                          <a:latin typeface="Verdana" pitchFamily="34" charset="0"/>
                          <a:cs typeface="Times New Roman" pitchFamily="18" charset="0"/>
                        </a:rPr>
                        <a:t>4350.6</a:t>
                      </a:r>
                      <a:r>
                        <a:rPr lang="en-US" sz="1300" b="0" i="0" baseline="-25000" smtClean="0">
                          <a:solidFill>
                            <a:schemeClr val="tx1"/>
                          </a:solidFill>
                          <a:latin typeface="Verdana" pitchFamily="34" charset="0"/>
                          <a:cs typeface="Times New Roman" pitchFamily="18" charset="0"/>
                        </a:rPr>
                        <a:t>-5.1</a:t>
                      </a:r>
                      <a:r>
                        <a:rPr lang="en-US" sz="1300" b="0" i="0" baseline="30000" smtClean="0">
                          <a:solidFill>
                            <a:schemeClr val="tx1"/>
                          </a:solidFill>
                          <a:latin typeface="Verdana" pitchFamily="34" charset="0"/>
                          <a:cs typeface="Times New Roman" pitchFamily="18" charset="0"/>
                        </a:rPr>
                        <a:t>+4.6</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9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0" i="0" smtClean="0">
                          <a:solidFill>
                            <a:schemeClr val="tx1"/>
                          </a:solidFill>
                          <a:latin typeface="Verdana" pitchFamily="34" charset="0"/>
                          <a:cs typeface="Times New Roman" pitchFamily="18" charset="0"/>
                        </a:rPr>
                        <a:t>13</a:t>
                      </a:r>
                      <a:r>
                        <a:rPr lang="en-US" sz="1300" b="0" i="0" baseline="-25000" smtClean="0">
                          <a:solidFill>
                            <a:schemeClr val="tx1"/>
                          </a:solidFill>
                          <a:latin typeface="Verdana" pitchFamily="34" charset="0"/>
                          <a:cs typeface="Times New Roman" pitchFamily="18" charset="0"/>
                        </a:rPr>
                        <a:t>-9</a:t>
                      </a:r>
                      <a:r>
                        <a:rPr lang="en-US" sz="1300" b="0" i="0" baseline="30000" smtClean="0">
                          <a:solidFill>
                            <a:schemeClr val="tx1"/>
                          </a:solidFill>
                          <a:latin typeface="Verdana" pitchFamily="34" charset="0"/>
                          <a:cs typeface="Times New Roman" pitchFamily="18" charset="0"/>
                        </a:rPr>
                        <a:t>+18</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9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0" i="0" smtClean="0">
                          <a:solidFill>
                            <a:schemeClr val="tx1"/>
                          </a:solidFill>
                          <a:latin typeface="Verdana" pitchFamily="34" charset="0"/>
                          <a:cs typeface="Times New Roman" pitchFamily="18" charset="0"/>
                        </a:rPr>
                        <a:t>3.9</a:t>
                      </a:r>
                      <a:r>
                        <a:rPr lang="el-GR" sz="1300" b="0" i="0" smtClean="0">
                          <a:solidFill>
                            <a:schemeClr val="tx1"/>
                          </a:solidFill>
                          <a:latin typeface="Verdana" pitchFamily="34" charset="0"/>
                          <a:cs typeface="Times New Roman" pitchFamily="18" charset="0"/>
                        </a:rPr>
                        <a:t>σ</a:t>
                      </a:r>
                      <a:endParaRPr lang="en-US" sz="1300" b="0" i="0" smtClean="0">
                        <a:solidFill>
                          <a:schemeClr val="tx1"/>
                        </a:solidFill>
                        <a:latin typeface="Verdana" pitchFamily="34" charset="0"/>
                        <a:cs typeface="Times New Roman" pitchFamily="18" charset="0"/>
                      </a:endParaRPr>
                    </a:p>
                  </a:txBody>
                  <a:tcPr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9CCFF"/>
                    </a:solid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2"/>
          <p:cNvSpPr>
            <a:spLocks noGrp="1" noChangeArrowheads="1"/>
          </p:cNvSpPr>
          <p:nvPr>
            <p:ph type="title"/>
          </p:nvPr>
        </p:nvSpPr>
        <p:spPr/>
        <p:txBody>
          <a:bodyPr/>
          <a:lstStyle/>
          <a:p>
            <a:pPr eaLnBrk="1" hangingPunct="1"/>
            <a:r>
              <a:rPr lang="en-US" smtClean="0"/>
              <a:t>X(3872) Discovery</a:t>
            </a:r>
            <a:endParaRPr lang="de-DE" smtClean="0"/>
          </a:p>
        </p:txBody>
      </p:sp>
      <p:pic>
        <p:nvPicPr>
          <p:cNvPr id="23" name="Picture 5"/>
          <p:cNvPicPr>
            <a:picLocks noChangeAspect="1" noChangeArrowheads="1"/>
          </p:cNvPicPr>
          <p:nvPr/>
        </p:nvPicPr>
        <p:blipFill>
          <a:blip r:embed="rId3" cstate="print"/>
          <a:srcRect r="48662"/>
          <a:stretch>
            <a:fillRect/>
          </a:stretch>
        </p:blipFill>
        <p:spPr bwMode="auto">
          <a:xfrm>
            <a:off x="4876800" y="2818036"/>
            <a:ext cx="2857660" cy="2820764"/>
          </a:xfrm>
          <a:prstGeom prst="rect">
            <a:avLst/>
          </a:prstGeom>
          <a:noFill/>
          <a:ln w="9525">
            <a:noFill/>
            <a:miter lim="800000"/>
            <a:headEnd/>
            <a:tailEnd/>
          </a:ln>
        </p:spPr>
      </p:pic>
      <p:pic>
        <p:nvPicPr>
          <p:cNvPr id="24" name="Picture 8"/>
          <p:cNvPicPr>
            <a:picLocks noChangeAspect="1" noChangeArrowheads="1"/>
          </p:cNvPicPr>
          <p:nvPr/>
        </p:nvPicPr>
        <p:blipFill>
          <a:blip r:embed="rId4" cstate="print"/>
          <a:srcRect l="29970"/>
          <a:stretch>
            <a:fillRect/>
          </a:stretch>
        </p:blipFill>
        <p:spPr bwMode="auto">
          <a:xfrm>
            <a:off x="1524000" y="2857500"/>
            <a:ext cx="2628900" cy="2628900"/>
          </a:xfrm>
          <a:prstGeom prst="rect">
            <a:avLst/>
          </a:prstGeom>
          <a:noFill/>
          <a:ln w="9525">
            <a:noFill/>
            <a:miter lim="800000"/>
            <a:headEnd/>
            <a:tailEnd/>
          </a:ln>
        </p:spPr>
      </p:pic>
      <p:sp>
        <p:nvSpPr>
          <p:cNvPr id="25" name="Text Box 31"/>
          <p:cNvSpPr txBox="1">
            <a:spLocks noChangeArrowheads="1"/>
          </p:cNvSpPr>
          <p:nvPr/>
        </p:nvSpPr>
        <p:spPr bwMode="auto">
          <a:xfrm>
            <a:off x="2261506" y="2964086"/>
            <a:ext cx="987425" cy="366712"/>
          </a:xfrm>
          <a:prstGeom prst="rect">
            <a:avLst/>
          </a:prstGeom>
          <a:noFill/>
          <a:ln w="9525">
            <a:noFill/>
            <a:miter lim="800000"/>
            <a:headEnd/>
            <a:tailEnd/>
          </a:ln>
        </p:spPr>
        <p:txBody>
          <a:bodyPr>
            <a:spAutoFit/>
          </a:bodyPr>
          <a:lstStyle/>
          <a:p>
            <a:pPr eaLnBrk="1" hangingPunct="1"/>
            <a:r>
              <a:rPr kumimoji="1" lang="el-GR" sz="1800">
                <a:latin typeface="VerdanaEqn" pitchFamily="34" charset="0"/>
                <a:sym typeface="Wingdings" pitchFamily="2" charset="2"/>
              </a:rPr>
              <a:t>ψ</a:t>
            </a:r>
            <a:r>
              <a:rPr kumimoji="1" lang="de-DE" sz="1800">
                <a:latin typeface="VerdanaEqn" pitchFamily="34" charset="0"/>
                <a:sym typeface="Wingdings" pitchFamily="2" charset="2"/>
              </a:rPr>
              <a:t>(2S)</a:t>
            </a:r>
            <a:endParaRPr lang="en-US" sz="1800">
              <a:latin typeface="Arial" charset="0"/>
            </a:endParaRPr>
          </a:p>
        </p:txBody>
      </p:sp>
      <p:sp>
        <p:nvSpPr>
          <p:cNvPr id="26" name="Text Box 32"/>
          <p:cNvSpPr txBox="1">
            <a:spLocks noChangeArrowheads="1"/>
          </p:cNvSpPr>
          <p:nvPr/>
        </p:nvSpPr>
        <p:spPr bwMode="auto">
          <a:xfrm>
            <a:off x="2631849" y="4305300"/>
            <a:ext cx="365125" cy="457200"/>
          </a:xfrm>
          <a:prstGeom prst="rect">
            <a:avLst/>
          </a:prstGeom>
          <a:noFill/>
          <a:ln w="9525">
            <a:noFill/>
            <a:miter lim="800000"/>
            <a:headEnd/>
            <a:tailEnd/>
          </a:ln>
        </p:spPr>
        <p:txBody>
          <a:bodyPr>
            <a:spAutoFit/>
          </a:bodyPr>
          <a:lstStyle/>
          <a:p>
            <a:pPr eaLnBrk="1" hangingPunct="1"/>
            <a:r>
              <a:rPr kumimoji="1" lang="en-US" sz="2400">
                <a:solidFill>
                  <a:srgbClr val="0070C0"/>
                </a:solidFill>
              </a:rPr>
              <a:t>?</a:t>
            </a:r>
            <a:endParaRPr lang="en-US" sz="2400">
              <a:solidFill>
                <a:srgbClr val="0070C0"/>
              </a:solidFill>
            </a:endParaRPr>
          </a:p>
        </p:txBody>
      </p:sp>
      <p:sp>
        <p:nvSpPr>
          <p:cNvPr id="27" name="Rectangle 33"/>
          <p:cNvSpPr>
            <a:spLocks noChangeArrowheads="1"/>
          </p:cNvSpPr>
          <p:nvPr/>
        </p:nvSpPr>
        <p:spPr bwMode="auto">
          <a:xfrm>
            <a:off x="2115456" y="5331048"/>
            <a:ext cx="1606550" cy="244475"/>
          </a:xfrm>
          <a:prstGeom prst="rect">
            <a:avLst/>
          </a:prstGeom>
          <a:solidFill>
            <a:schemeClr val="bg1"/>
          </a:solidFill>
          <a:ln w="9525">
            <a:noFill/>
            <a:miter lim="800000"/>
            <a:headEnd/>
            <a:tailEnd/>
          </a:ln>
          <a:effectLst/>
        </p:spPr>
        <p:txBody>
          <a:bodyPr>
            <a:spAutoFit/>
          </a:bodyPr>
          <a:lstStyle/>
          <a:p>
            <a:pPr fontAlgn="auto">
              <a:spcBef>
                <a:spcPts val="0"/>
              </a:spcBef>
              <a:spcAft>
                <a:spcPts val="0"/>
              </a:spcAft>
              <a:defRPr/>
            </a:pPr>
            <a:r>
              <a:rPr kumimoji="1" lang="en-US" sz="1050">
                <a:latin typeface="+mn-lt"/>
              </a:rPr>
              <a:t>M(J/</a:t>
            </a:r>
            <a:r>
              <a:rPr kumimoji="1" lang="en-US" sz="1050">
                <a:latin typeface="Symbol" pitchFamily="18" charset="2"/>
              </a:rPr>
              <a:t>yp</a:t>
            </a:r>
            <a:r>
              <a:rPr kumimoji="1" lang="en-US" sz="1050" baseline="30000">
                <a:latin typeface="Symbol" pitchFamily="18" charset="2"/>
              </a:rPr>
              <a:t>+</a:t>
            </a:r>
            <a:r>
              <a:rPr kumimoji="1" lang="en-US" sz="1050">
                <a:latin typeface="Symbol" pitchFamily="18" charset="2"/>
              </a:rPr>
              <a:t>p</a:t>
            </a:r>
            <a:r>
              <a:rPr kumimoji="1" lang="en-US" sz="1050" baseline="30000">
                <a:latin typeface="Symbol" pitchFamily="18" charset="2"/>
              </a:rPr>
              <a:t>-</a:t>
            </a:r>
            <a:r>
              <a:rPr kumimoji="1" lang="en-US" sz="1050">
                <a:latin typeface="+mn-lt"/>
              </a:rPr>
              <a:t>)</a:t>
            </a:r>
            <a:r>
              <a:rPr kumimoji="1" lang="en-US" sz="1050">
                <a:latin typeface="Symbol" pitchFamily="18" charset="2"/>
              </a:rPr>
              <a:t>-</a:t>
            </a:r>
            <a:r>
              <a:rPr kumimoji="1" lang="en-US" sz="1050">
                <a:latin typeface="+mn-lt"/>
              </a:rPr>
              <a:t>M(J/</a:t>
            </a:r>
            <a:r>
              <a:rPr kumimoji="1" lang="en-US" sz="1050">
                <a:latin typeface="Symbol" pitchFamily="18" charset="2"/>
              </a:rPr>
              <a:t>y</a:t>
            </a:r>
            <a:r>
              <a:rPr kumimoji="1" lang="en-US" sz="1050">
                <a:latin typeface="+mn-lt"/>
              </a:rPr>
              <a:t>)</a:t>
            </a:r>
            <a:endParaRPr kumimoji="1" lang="ru-RU" sz="1050">
              <a:latin typeface="+mn-lt"/>
            </a:endParaRPr>
          </a:p>
        </p:txBody>
      </p:sp>
      <p:sp>
        <p:nvSpPr>
          <p:cNvPr id="30" name="Line 7"/>
          <p:cNvSpPr>
            <a:spLocks noChangeShapeType="1"/>
          </p:cNvSpPr>
          <p:nvPr/>
        </p:nvSpPr>
        <p:spPr bwMode="auto">
          <a:xfrm flipV="1">
            <a:off x="3033486" y="3581399"/>
            <a:ext cx="3443514" cy="942975"/>
          </a:xfrm>
          <a:prstGeom prst="line">
            <a:avLst/>
          </a:prstGeom>
          <a:noFill/>
          <a:ln w="38100" cap="sq">
            <a:solidFill>
              <a:srgbClr val="0000FF"/>
            </a:solidFill>
            <a:round/>
            <a:headEnd type="none" w="sm" len="sm"/>
            <a:tailEnd type="arrow" w="lg" len="lg"/>
          </a:ln>
        </p:spPr>
        <p:txBody>
          <a:bodyPr wrap="none" anchor="ctr"/>
          <a:lstStyle/>
          <a:p>
            <a:endParaRPr lang="en-US"/>
          </a:p>
        </p:txBody>
      </p:sp>
      <p:sp>
        <p:nvSpPr>
          <p:cNvPr id="32" name="Rectangle 111"/>
          <p:cNvSpPr>
            <a:spLocks noChangeArrowheads="1"/>
          </p:cNvSpPr>
          <p:nvPr/>
        </p:nvSpPr>
        <p:spPr bwMode="auto">
          <a:xfrm>
            <a:off x="5422668" y="2959490"/>
            <a:ext cx="1083359" cy="369332"/>
          </a:xfrm>
          <a:prstGeom prst="rect">
            <a:avLst/>
          </a:prstGeom>
          <a:solidFill>
            <a:schemeClr val="bg1"/>
          </a:solidFill>
          <a:ln w="9525">
            <a:noFill/>
            <a:miter lim="800000"/>
            <a:headEnd/>
            <a:tailEnd/>
          </a:ln>
        </p:spPr>
        <p:txBody>
          <a:bodyPr wrap="square" anchor="ctr">
            <a:spAutoFit/>
          </a:bodyPr>
          <a:lstStyle/>
          <a:p>
            <a:pPr algn="ctr" eaLnBrk="1" hangingPunct="1"/>
            <a:endParaRPr lang="en-US" sz="1800"/>
          </a:p>
        </p:txBody>
      </p:sp>
      <p:sp>
        <p:nvSpPr>
          <p:cNvPr id="33" name="Rectangle 6"/>
          <p:cNvSpPr>
            <a:spLocks noChangeArrowheads="1"/>
          </p:cNvSpPr>
          <p:nvPr/>
        </p:nvSpPr>
        <p:spPr bwMode="auto">
          <a:xfrm>
            <a:off x="395536" y="1292567"/>
            <a:ext cx="3230372" cy="1200329"/>
          </a:xfrm>
          <a:prstGeom prst="rect">
            <a:avLst/>
          </a:prstGeom>
          <a:noFill/>
          <a:ln w="12700" cap="sq">
            <a:noFill/>
            <a:miter lim="800000"/>
            <a:headEnd type="none" w="sm" len="sm"/>
            <a:tailEnd type="none" w="sm" len="sm"/>
          </a:ln>
        </p:spPr>
        <p:txBody>
          <a:bodyPr wrap="none">
            <a:spAutoFit/>
          </a:bodyPr>
          <a:lstStyle/>
          <a:p>
            <a:pPr>
              <a:lnSpc>
                <a:spcPct val="150000"/>
              </a:lnSpc>
            </a:pPr>
            <a:r>
              <a:rPr kumimoji="1" lang="en-US" sz="2400">
                <a:solidFill>
                  <a:srgbClr val="0000FF"/>
                </a:solidFill>
                <a:latin typeface="VerdanaEqn" pitchFamily="34" charset="0"/>
                <a:sym typeface="Wingdings" pitchFamily="2" charset="2"/>
              </a:rPr>
              <a:t>X(3872) </a:t>
            </a:r>
            <a:r>
              <a:rPr lang="en-US" sz="2400">
                <a:solidFill>
                  <a:srgbClr val="0000FF"/>
                </a:solidFill>
                <a:sym typeface="Symbol" pitchFamily="18" charset="2"/>
              </a:rPr>
              <a:t></a:t>
            </a:r>
            <a:r>
              <a:rPr kumimoji="1" lang="en-US" sz="2400">
                <a:solidFill>
                  <a:srgbClr val="0000FF"/>
                </a:solidFill>
                <a:latin typeface="VerdanaEqn" pitchFamily="34" charset="0"/>
                <a:sym typeface="Wingdings" pitchFamily="2" charset="2"/>
              </a:rPr>
              <a:t> J/</a:t>
            </a:r>
            <a:r>
              <a:rPr kumimoji="1" lang="el-GR" sz="2400">
                <a:solidFill>
                  <a:srgbClr val="0000FF"/>
                </a:solidFill>
                <a:latin typeface="VerdanaEqn" pitchFamily="34" charset="0"/>
                <a:sym typeface="Wingdings" pitchFamily="2" charset="2"/>
              </a:rPr>
              <a:t>ψπ</a:t>
            </a:r>
            <a:r>
              <a:rPr kumimoji="1" lang="de-DE" sz="2400" baseline="30000">
                <a:solidFill>
                  <a:srgbClr val="0000FF"/>
                </a:solidFill>
                <a:latin typeface="VerdanaEqn" pitchFamily="34" charset="0"/>
                <a:sym typeface="Wingdings" pitchFamily="2" charset="2"/>
              </a:rPr>
              <a:t>+</a:t>
            </a:r>
            <a:r>
              <a:rPr kumimoji="1" lang="el-GR" sz="2400">
                <a:solidFill>
                  <a:srgbClr val="0000FF"/>
                </a:solidFill>
                <a:latin typeface="VerdanaEqn" pitchFamily="34" charset="0"/>
                <a:sym typeface="Wingdings" pitchFamily="2" charset="2"/>
              </a:rPr>
              <a:t>π</a:t>
            </a:r>
            <a:r>
              <a:rPr kumimoji="1" lang="de-DE" sz="2400" baseline="30000">
                <a:solidFill>
                  <a:srgbClr val="0000FF"/>
                </a:solidFill>
                <a:latin typeface="VerdanaEqn" pitchFamily="34" charset="0"/>
                <a:sym typeface="Wingdings" pitchFamily="2" charset="2"/>
              </a:rPr>
              <a:t>-</a:t>
            </a:r>
            <a:endParaRPr kumimoji="1" lang="en-US" sz="2400" baseline="30000">
              <a:solidFill>
                <a:srgbClr val="0000FF"/>
              </a:solidFill>
              <a:latin typeface="VerdanaEqn" pitchFamily="34" charset="0"/>
              <a:sym typeface="Wingdings" pitchFamily="2" charset="2"/>
            </a:endParaRPr>
          </a:p>
          <a:p>
            <a:pPr>
              <a:lnSpc>
                <a:spcPct val="150000"/>
              </a:lnSpc>
            </a:pPr>
            <a:r>
              <a:rPr kumimoji="1" lang="en-US" sz="2400">
                <a:solidFill>
                  <a:srgbClr val="0000FF"/>
                </a:solidFill>
                <a:latin typeface="VerdanaEqn" pitchFamily="34" charset="0"/>
              </a:rPr>
              <a:t>in B </a:t>
            </a:r>
            <a:r>
              <a:rPr lang="en-US" sz="2400">
                <a:solidFill>
                  <a:srgbClr val="0000FF"/>
                </a:solidFill>
                <a:sym typeface="Symbol" pitchFamily="18" charset="2"/>
              </a:rPr>
              <a:t></a:t>
            </a:r>
            <a:r>
              <a:rPr kumimoji="1" lang="en-US" sz="2400">
                <a:solidFill>
                  <a:srgbClr val="0000FF"/>
                </a:solidFill>
                <a:latin typeface="VerdanaEqn" pitchFamily="34" charset="0"/>
                <a:sym typeface="Wingdings" pitchFamily="2" charset="2"/>
              </a:rPr>
              <a:t> X K</a:t>
            </a:r>
          </a:p>
        </p:txBody>
      </p:sp>
      <p:sp>
        <p:nvSpPr>
          <p:cNvPr id="14" name="Text Box 1055"/>
          <p:cNvSpPr txBox="1">
            <a:spLocks noChangeArrowheads="1"/>
          </p:cNvSpPr>
          <p:nvPr/>
        </p:nvSpPr>
        <p:spPr bwMode="auto">
          <a:xfrm>
            <a:off x="6841441" y="2667000"/>
            <a:ext cx="1258888" cy="466794"/>
          </a:xfrm>
          <a:prstGeom prst="rect">
            <a:avLst/>
          </a:prstGeom>
          <a:solidFill>
            <a:srgbClr val="99CCFF"/>
          </a:solidFill>
          <a:ln w="9525">
            <a:noFill/>
            <a:miter lim="800000"/>
            <a:headEnd/>
            <a:tailEnd/>
          </a:ln>
          <a:effectLst/>
        </p:spPr>
        <p:txBody>
          <a:bodyPr wrap="square">
            <a:spAutoFit/>
          </a:bodyPr>
          <a:lstStyle/>
          <a:p>
            <a:pPr algn="ctr">
              <a:spcBef>
                <a:spcPts val="400"/>
              </a:spcBef>
            </a:pPr>
            <a:r>
              <a:rPr lang="de-DE" sz="1200" i="1" smtClean="0"/>
              <a:t>Belle</a:t>
            </a:r>
          </a:p>
          <a:p>
            <a:pPr algn="ctr">
              <a:spcBef>
                <a:spcPts val="400"/>
              </a:spcBef>
            </a:pPr>
            <a:r>
              <a:rPr lang="en-US" sz="900" i="1" smtClean="0"/>
              <a:t>PRL 91,262001</a:t>
            </a:r>
            <a:endParaRPr lang="de-DE" sz="900" i="1" baseline="30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X(3872) - PDG</a:t>
            </a:r>
            <a:endParaRPr lang="en-US"/>
          </a:p>
        </p:txBody>
      </p:sp>
      <p:pic>
        <p:nvPicPr>
          <p:cNvPr id="7" name="Picture 6"/>
          <p:cNvPicPr>
            <a:picLocks noChangeAspect="1" noChangeArrowheads="1"/>
          </p:cNvPicPr>
          <p:nvPr/>
        </p:nvPicPr>
        <p:blipFill>
          <a:blip r:embed="rId2" cstate="print"/>
          <a:srcRect/>
          <a:stretch>
            <a:fillRect/>
          </a:stretch>
        </p:blipFill>
        <p:spPr bwMode="auto">
          <a:xfrm>
            <a:off x="6588224" y="4293096"/>
            <a:ext cx="2420937" cy="2197100"/>
          </a:xfrm>
          <a:prstGeom prst="rect">
            <a:avLst/>
          </a:prstGeom>
          <a:noFill/>
          <a:ln w="9525">
            <a:noFill/>
            <a:miter lim="800000"/>
            <a:headEnd/>
            <a:tailEnd/>
          </a:ln>
        </p:spPr>
      </p:pic>
      <p:cxnSp>
        <p:nvCxnSpPr>
          <p:cNvPr id="8" name="Gerade Verbindung 7"/>
          <p:cNvCxnSpPr/>
          <p:nvPr/>
        </p:nvCxnSpPr>
        <p:spPr>
          <a:xfrm>
            <a:off x="6732240" y="4365104"/>
            <a:ext cx="1008112" cy="288032"/>
          </a:xfrm>
          <a:prstGeom prst="line">
            <a:avLst/>
          </a:prstGeom>
          <a:ln w="38100">
            <a:solidFill>
              <a:srgbClr val="0000FF"/>
            </a:solidFill>
            <a:tailEnd type="arrow" w="lg" len="lg"/>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82473" y="4903420"/>
            <a:ext cx="5688632" cy="1261884"/>
          </a:xfrm>
          <a:prstGeom prst="rect">
            <a:avLst/>
          </a:prstGeom>
          <a:solidFill>
            <a:srgbClr val="DDDDDD"/>
          </a:solidFill>
        </p:spPr>
        <p:txBody>
          <a:bodyPr wrap="square" rtlCol="0">
            <a:spAutoFit/>
          </a:bodyPr>
          <a:lstStyle/>
          <a:p>
            <a:pPr algn="l"/>
            <a:r>
              <a:rPr lang="en-US" sz="2200" smtClean="0">
                <a:solidFill>
                  <a:srgbClr val="0000FF"/>
                </a:solidFill>
              </a:rPr>
              <a:t>Confirmed by BaBar, D0 and CDF</a:t>
            </a:r>
          </a:p>
          <a:p>
            <a:pPr algn="l"/>
            <a:endParaRPr lang="en-US" sz="1800" smtClean="0"/>
          </a:p>
          <a:p>
            <a:pPr algn="l"/>
            <a:r>
              <a:rPr lang="en-US" sz="1800" smtClean="0"/>
              <a:t>Width smaller than detector resolution </a:t>
            </a:r>
            <a:br>
              <a:rPr lang="en-US" sz="1800" smtClean="0"/>
            </a:br>
            <a:r>
              <a:rPr lang="en-US" sz="1800" smtClean="0"/>
              <a:t>(&lt; 2.3 MeV)</a:t>
            </a:r>
          </a:p>
        </p:txBody>
      </p:sp>
      <p:sp>
        <p:nvSpPr>
          <p:cNvPr id="14" name="Rechteck 13"/>
          <p:cNvSpPr/>
          <p:nvPr/>
        </p:nvSpPr>
        <p:spPr bwMode="auto">
          <a:xfrm>
            <a:off x="6444208" y="4365104"/>
            <a:ext cx="288032" cy="3600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2" name="Textfeld 1424"/>
          <p:cNvSpPr txBox="1">
            <a:spLocks noChangeArrowheads="1"/>
          </p:cNvSpPr>
          <p:nvPr/>
        </p:nvSpPr>
        <p:spPr bwMode="auto">
          <a:xfrm>
            <a:off x="8178770" y="3939426"/>
            <a:ext cx="890587" cy="369332"/>
          </a:xfrm>
          <a:prstGeom prst="rect">
            <a:avLst/>
          </a:prstGeom>
          <a:noFill/>
          <a:ln w="9525">
            <a:noFill/>
            <a:miter lim="800000"/>
            <a:headEnd/>
            <a:tailEnd/>
          </a:ln>
        </p:spPr>
        <p:txBody>
          <a:bodyPr lIns="0" tIns="0" rIns="0" bIns="0" anchor="ctr">
            <a:spAutoFit/>
          </a:bodyPr>
          <a:lstStyle/>
          <a:p>
            <a:pPr eaLnBrk="1" hangingPunct="1"/>
            <a:r>
              <a:rPr lang="de-DE" sz="2400" smtClean="0">
                <a:solidFill>
                  <a:srgbClr val="0000FF"/>
                </a:solidFill>
              </a:rPr>
              <a:t>1994</a:t>
            </a:r>
            <a:endParaRPr lang="de-DE" sz="2400">
              <a:solidFill>
                <a:srgbClr val="0000FF"/>
              </a:solidFill>
            </a:endParaRPr>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blip>
          <a:srcRect r="1980"/>
          <a:stretch>
            <a:fillRect/>
          </a:stretch>
        </p:blipFill>
        <p:spPr bwMode="auto">
          <a:xfrm>
            <a:off x="251520" y="836712"/>
            <a:ext cx="7128792" cy="3803283"/>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2"/>
          <p:cNvSpPr>
            <a:spLocks noGrp="1" noChangeArrowheads="1"/>
          </p:cNvSpPr>
          <p:nvPr>
            <p:ph type="title"/>
          </p:nvPr>
        </p:nvSpPr>
        <p:spPr/>
        <p:txBody>
          <a:bodyPr/>
          <a:lstStyle/>
          <a:p>
            <a:pPr eaLnBrk="1" hangingPunct="1"/>
            <a:r>
              <a:rPr lang="en-US" smtClean="0"/>
              <a:t>X(3872) Mass Measurements</a:t>
            </a:r>
            <a:endParaRPr lang="de-DE" smtClean="0"/>
          </a:p>
        </p:txBody>
      </p:sp>
      <p:pic>
        <p:nvPicPr>
          <p:cNvPr id="22" name="Picture 2"/>
          <p:cNvPicPr>
            <a:picLocks noChangeAspect="1" noChangeArrowheads="1"/>
          </p:cNvPicPr>
          <p:nvPr/>
        </p:nvPicPr>
        <p:blipFill>
          <a:blip r:embed="rId3" cstate="print"/>
          <a:srcRect t="16948"/>
          <a:stretch>
            <a:fillRect/>
          </a:stretch>
        </p:blipFill>
        <p:spPr bwMode="auto">
          <a:xfrm>
            <a:off x="1646238" y="1142360"/>
            <a:ext cx="5440362" cy="3881512"/>
          </a:xfrm>
          <a:prstGeom prst="rect">
            <a:avLst/>
          </a:prstGeom>
          <a:noFill/>
          <a:ln w="9525">
            <a:noFill/>
            <a:miter lim="800000"/>
            <a:headEnd/>
            <a:tailEnd/>
          </a:ln>
        </p:spPr>
      </p:pic>
      <p:cxnSp>
        <p:nvCxnSpPr>
          <p:cNvPr id="23" name="Gerade Verbindung 22"/>
          <p:cNvCxnSpPr/>
          <p:nvPr/>
        </p:nvCxnSpPr>
        <p:spPr>
          <a:xfrm rot="5400000">
            <a:off x="2883693" y="2691607"/>
            <a:ext cx="3402013" cy="0"/>
          </a:xfrm>
          <a:prstGeom prst="line">
            <a:avLst/>
          </a:prstGeom>
          <a:ln w="38100">
            <a:solidFill>
              <a:srgbClr val="0000FF"/>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p:nvCxnSpPr>
        <p:spPr>
          <a:xfrm rot="5400000">
            <a:off x="1518443" y="2691607"/>
            <a:ext cx="3402013" cy="0"/>
          </a:xfrm>
          <a:prstGeom prst="line">
            <a:avLst/>
          </a:prstGeom>
          <a:ln w="38100">
            <a:solidFill>
              <a:srgbClr val="0000FF"/>
            </a:solidFill>
            <a:tailEnd type="arrow" w="lg" len="lg"/>
          </a:ln>
        </p:spPr>
        <p:style>
          <a:lnRef idx="1">
            <a:schemeClr val="accent1"/>
          </a:lnRef>
          <a:fillRef idx="0">
            <a:schemeClr val="accent1"/>
          </a:fillRef>
          <a:effectRef idx="0">
            <a:schemeClr val="accent1"/>
          </a:effectRef>
          <a:fontRef idx="minor">
            <a:schemeClr val="tx1"/>
          </a:fontRef>
        </p:style>
      </p:cxnSp>
      <p:sp>
        <p:nvSpPr>
          <p:cNvPr id="25" name="Textfeld 21"/>
          <p:cNvSpPr txBox="1">
            <a:spLocks noChangeArrowheads="1"/>
          </p:cNvSpPr>
          <p:nvPr/>
        </p:nvSpPr>
        <p:spPr bwMode="auto">
          <a:xfrm>
            <a:off x="4610826" y="990600"/>
            <a:ext cx="1416050" cy="584200"/>
          </a:xfrm>
          <a:prstGeom prst="rect">
            <a:avLst/>
          </a:prstGeom>
          <a:solidFill>
            <a:srgbClr val="C00000"/>
          </a:solidFill>
          <a:ln w="9525">
            <a:noFill/>
            <a:miter lim="800000"/>
            <a:headEnd/>
            <a:tailEnd/>
          </a:ln>
        </p:spPr>
        <p:txBody>
          <a:bodyPr wrap="none">
            <a:spAutoFit/>
          </a:bodyPr>
          <a:lstStyle/>
          <a:p>
            <a:r>
              <a:rPr lang="de-DE" sz="1600">
                <a:solidFill>
                  <a:schemeClr val="bg1"/>
                </a:solidFill>
                <a:latin typeface="Verdana" pitchFamily="34" charset="0"/>
              </a:rPr>
              <a:t>D</a:t>
            </a:r>
            <a:r>
              <a:rPr lang="de-DE" sz="1600" baseline="30000">
                <a:solidFill>
                  <a:schemeClr val="bg1"/>
                </a:solidFill>
                <a:latin typeface="Verdana" pitchFamily="34" charset="0"/>
              </a:rPr>
              <a:t>+</a:t>
            </a:r>
            <a:r>
              <a:rPr lang="de-DE" sz="1600">
                <a:solidFill>
                  <a:schemeClr val="bg1"/>
                </a:solidFill>
              </a:rPr>
              <a:t>D</a:t>
            </a:r>
            <a:r>
              <a:rPr lang="de-DE" sz="1600" baseline="30000">
                <a:solidFill>
                  <a:schemeClr val="bg1"/>
                </a:solidFill>
                <a:latin typeface="VerdanaEqn" pitchFamily="34" charset="0"/>
              </a:rPr>
              <a:t>*-</a:t>
            </a:r>
            <a:r>
              <a:rPr lang="de-DE" sz="1600">
                <a:solidFill>
                  <a:schemeClr val="bg1"/>
                </a:solidFill>
                <a:latin typeface="VerdanaEqn" pitchFamily="34" charset="0"/>
              </a:rPr>
              <a:t> </a:t>
            </a:r>
            <a:r>
              <a:rPr lang="de-DE" sz="1100">
                <a:solidFill>
                  <a:schemeClr val="bg1"/>
                </a:solidFill>
                <a:latin typeface="Verdana" pitchFamily="34" charset="0"/>
              </a:rPr>
              <a:t>(+c.c.)</a:t>
            </a:r>
            <a:endParaRPr lang="de-DE" sz="1600">
              <a:solidFill>
                <a:schemeClr val="bg1"/>
              </a:solidFill>
              <a:latin typeface="Verdana" pitchFamily="34" charset="0"/>
            </a:endParaRPr>
          </a:p>
          <a:p>
            <a:r>
              <a:rPr lang="de-DE" sz="1600">
                <a:solidFill>
                  <a:schemeClr val="bg1"/>
                </a:solidFill>
                <a:latin typeface="Verdana" pitchFamily="34" charset="0"/>
              </a:rPr>
              <a:t>3879.9±0.3</a:t>
            </a:r>
          </a:p>
        </p:txBody>
      </p:sp>
      <p:sp>
        <p:nvSpPr>
          <p:cNvPr id="26" name="Textfeld 22"/>
          <p:cNvSpPr txBox="1">
            <a:spLocks noChangeArrowheads="1"/>
          </p:cNvSpPr>
          <p:nvPr/>
        </p:nvSpPr>
        <p:spPr bwMode="auto">
          <a:xfrm>
            <a:off x="1792288" y="990600"/>
            <a:ext cx="1412875" cy="584200"/>
          </a:xfrm>
          <a:prstGeom prst="rect">
            <a:avLst/>
          </a:prstGeom>
          <a:solidFill>
            <a:srgbClr val="C00000"/>
          </a:solidFill>
          <a:ln w="9525">
            <a:noFill/>
            <a:miter lim="800000"/>
            <a:headEnd/>
            <a:tailEnd/>
          </a:ln>
        </p:spPr>
        <p:txBody>
          <a:bodyPr wrap="none">
            <a:spAutoFit/>
          </a:bodyPr>
          <a:lstStyle/>
          <a:p>
            <a:r>
              <a:rPr lang="de-DE" sz="1600">
                <a:solidFill>
                  <a:schemeClr val="bg1"/>
                </a:solidFill>
                <a:latin typeface="Verdana" pitchFamily="34" charset="0"/>
              </a:rPr>
              <a:t>D</a:t>
            </a:r>
            <a:r>
              <a:rPr lang="de-DE" sz="1600" baseline="30000">
                <a:solidFill>
                  <a:schemeClr val="bg1"/>
                </a:solidFill>
                <a:latin typeface="Verdana" pitchFamily="34" charset="0"/>
              </a:rPr>
              <a:t>0</a:t>
            </a:r>
            <a:r>
              <a:rPr lang="de-DE" sz="1600">
                <a:solidFill>
                  <a:schemeClr val="bg1"/>
                </a:solidFill>
                <a:latin typeface="VerdanaBar" pitchFamily="34" charset="0"/>
              </a:rPr>
              <a:t>D</a:t>
            </a:r>
            <a:r>
              <a:rPr lang="de-DE" sz="1600" baseline="30000">
                <a:solidFill>
                  <a:schemeClr val="bg1"/>
                </a:solidFill>
                <a:latin typeface="Verdana" pitchFamily="34" charset="0"/>
              </a:rPr>
              <a:t>*0</a:t>
            </a:r>
            <a:r>
              <a:rPr lang="de-DE" sz="1600">
                <a:solidFill>
                  <a:schemeClr val="bg1"/>
                </a:solidFill>
                <a:latin typeface="Verdana" pitchFamily="34" charset="0"/>
              </a:rPr>
              <a:t> </a:t>
            </a:r>
            <a:r>
              <a:rPr lang="de-DE" sz="1100">
                <a:solidFill>
                  <a:schemeClr val="bg1"/>
                </a:solidFill>
                <a:latin typeface="Verdana" pitchFamily="34" charset="0"/>
              </a:rPr>
              <a:t>(+c.c.)</a:t>
            </a:r>
            <a:endParaRPr lang="de-DE" sz="1600">
              <a:solidFill>
                <a:schemeClr val="bg1"/>
              </a:solidFill>
              <a:latin typeface="Verdana" pitchFamily="34" charset="0"/>
            </a:endParaRPr>
          </a:p>
          <a:p>
            <a:r>
              <a:rPr lang="de-DE" sz="1600">
                <a:solidFill>
                  <a:schemeClr val="bg1"/>
                </a:solidFill>
                <a:latin typeface="Verdana" pitchFamily="34" charset="0"/>
              </a:rPr>
              <a:t>3871.8±0.3</a:t>
            </a:r>
          </a:p>
        </p:txBody>
      </p:sp>
      <p:sp>
        <p:nvSpPr>
          <p:cNvPr id="8" name="Rechteck 7"/>
          <p:cNvSpPr/>
          <p:nvPr/>
        </p:nvSpPr>
        <p:spPr>
          <a:xfrm>
            <a:off x="1295400" y="5450336"/>
            <a:ext cx="6629400" cy="721864"/>
          </a:xfrm>
          <a:prstGeom prst="rect">
            <a:avLst/>
          </a:prstGeom>
        </p:spPr>
        <p:txBody>
          <a:bodyPr wrap="square">
            <a:spAutoFit/>
          </a:bodyPr>
          <a:lstStyle/>
          <a:p>
            <a:pPr algn="l">
              <a:lnSpc>
                <a:spcPct val="120000"/>
              </a:lnSpc>
              <a:spcBef>
                <a:spcPts val="600"/>
              </a:spcBef>
            </a:pPr>
            <a:r>
              <a:rPr lang="en-US" sz="1800" smtClean="0">
                <a:latin typeface="VerdanaEqn" pitchFamily="34" charset="0"/>
              </a:rPr>
              <a:t>Mass of </a:t>
            </a:r>
            <a:r>
              <a:rPr lang="en-US" sz="1800" smtClean="0"/>
              <a:t>X(3872) → </a:t>
            </a:r>
            <a:r>
              <a:rPr lang="en-US" sz="1800" smtClean="0">
                <a:solidFill>
                  <a:srgbClr val="C00000"/>
                </a:solidFill>
              </a:rPr>
              <a:t>D</a:t>
            </a:r>
            <a:r>
              <a:rPr lang="en-US" sz="1800" baseline="30000" smtClean="0">
                <a:solidFill>
                  <a:srgbClr val="C00000"/>
                </a:solidFill>
              </a:rPr>
              <a:t>0</a:t>
            </a:r>
            <a:r>
              <a:rPr lang="en-US" sz="1800" smtClean="0">
                <a:solidFill>
                  <a:srgbClr val="C00000"/>
                </a:solidFill>
                <a:latin typeface="VerdanaBar" pitchFamily="34" charset="0"/>
              </a:rPr>
              <a:t>D</a:t>
            </a:r>
            <a:r>
              <a:rPr lang="en-US" sz="1800" smtClean="0">
                <a:solidFill>
                  <a:srgbClr val="C00000"/>
                </a:solidFill>
              </a:rPr>
              <a:t>*</a:t>
            </a:r>
            <a:r>
              <a:rPr lang="en-US" sz="1800" baseline="30000" smtClean="0">
                <a:solidFill>
                  <a:srgbClr val="C00000"/>
                </a:solidFill>
              </a:rPr>
              <a:t>0</a:t>
            </a:r>
            <a:r>
              <a:rPr lang="en-US" sz="1800" smtClean="0"/>
              <a:t> shifted by ~3 MeV/c</a:t>
            </a:r>
            <a:r>
              <a:rPr lang="en-US" sz="1800" baseline="30000" smtClean="0"/>
              <a:t>2</a:t>
            </a:r>
            <a:r>
              <a:rPr lang="en-US" sz="1800" smtClean="0"/>
              <a:t> </a:t>
            </a:r>
            <a:br>
              <a:rPr lang="en-US" sz="1800" smtClean="0"/>
            </a:br>
            <a:r>
              <a:rPr lang="en-US" sz="1800" smtClean="0"/>
              <a:t>(last Belle result: no shift) </a:t>
            </a:r>
            <a:r>
              <a:rPr lang="en-US" sz="900" smtClean="0"/>
              <a:t>PRD 81, 031103 (2010)</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X(3872) Properties</a:t>
            </a:r>
            <a:endParaRPr lang="en-US" dirty="0"/>
          </a:p>
        </p:txBody>
      </p:sp>
      <p:sp>
        <p:nvSpPr>
          <p:cNvPr id="7" name="Rectangle 13"/>
          <p:cNvSpPr txBox="1">
            <a:spLocks noChangeArrowheads="1"/>
          </p:cNvSpPr>
          <p:nvPr/>
        </p:nvSpPr>
        <p:spPr>
          <a:xfrm>
            <a:off x="457200" y="990600"/>
            <a:ext cx="8229600" cy="5410200"/>
          </a:xfrm>
          <a:prstGeom prst="rect">
            <a:avLst/>
          </a:prstGeom>
          <a:noFill/>
        </p:spPr>
        <p:txBody>
          <a:bodyPr/>
          <a:lstStyle/>
          <a:p>
            <a:pPr algn="l">
              <a:lnSpc>
                <a:spcPct val="110000"/>
              </a:lnSpc>
              <a:spcBef>
                <a:spcPts val="900"/>
              </a:spcBef>
              <a:spcAft>
                <a:spcPts val="0"/>
              </a:spcAft>
              <a:tabLst>
                <a:tab pos="406400" algn="l"/>
              </a:tabLst>
            </a:pPr>
            <a:r>
              <a:rPr lang="en-US" sz="1700" smtClean="0">
                <a:latin typeface="+mj-lt"/>
                <a:cs typeface="Times New Roman" pitchFamily="18" charset="0"/>
                <a:sym typeface="Wingdings" pitchFamily="2" charset="2"/>
              </a:rPr>
              <a:t>Mass </a:t>
            </a:r>
            <a:r>
              <a:rPr lang="en-US" sz="1700" smtClean="0">
                <a:solidFill>
                  <a:srgbClr val="CC0000"/>
                </a:solidFill>
                <a:latin typeface="+mj-lt"/>
                <a:cs typeface="Times New Roman" pitchFamily="18" charset="0"/>
                <a:sym typeface="Wingdings" pitchFamily="2" charset="2"/>
              </a:rPr>
              <a:t>around </a:t>
            </a:r>
            <a:r>
              <a:rPr lang="en-US" sz="1700" smtClean="0">
                <a:solidFill>
                  <a:srgbClr val="CC0000"/>
                </a:solidFill>
                <a:latin typeface="+mj-lt"/>
                <a:cs typeface="Times New Roman Bar" pitchFamily="18" charset="0"/>
                <a:sym typeface="Wingdings" pitchFamily="2" charset="2"/>
              </a:rPr>
              <a:t>D</a:t>
            </a:r>
            <a:r>
              <a:rPr lang="en-US" sz="1700" baseline="30000" smtClean="0">
                <a:solidFill>
                  <a:srgbClr val="CC0000"/>
                </a:solidFill>
                <a:latin typeface="+mj-lt"/>
                <a:cs typeface="Times New Roman" pitchFamily="18" charset="0"/>
                <a:sym typeface="Wingdings" pitchFamily="2" charset="2"/>
              </a:rPr>
              <a:t>0</a:t>
            </a:r>
            <a:r>
              <a:rPr lang="en-US" sz="1700" smtClean="0">
                <a:solidFill>
                  <a:srgbClr val="CC0000"/>
                </a:solidFill>
                <a:latin typeface="VerdanaBar" pitchFamily="34" charset="0"/>
                <a:cs typeface="Times New Roman" pitchFamily="18" charset="0"/>
                <a:sym typeface="Wingdings" pitchFamily="2" charset="2"/>
              </a:rPr>
              <a:t>D</a:t>
            </a:r>
            <a:r>
              <a:rPr lang="en-US" sz="1700" baseline="30000" smtClean="0">
                <a:solidFill>
                  <a:srgbClr val="CC0000"/>
                </a:solidFill>
                <a:latin typeface="+mj-lt"/>
                <a:cs typeface="Times New Roman" pitchFamily="18" charset="0"/>
                <a:sym typeface="Wingdings" pitchFamily="2" charset="2"/>
              </a:rPr>
              <a:t>*0</a:t>
            </a:r>
            <a:r>
              <a:rPr lang="en-US" sz="1700" smtClean="0">
                <a:solidFill>
                  <a:srgbClr val="CC0000"/>
                </a:solidFill>
                <a:latin typeface="+mj-lt"/>
                <a:cs typeface="Times New Roman" pitchFamily="18" charset="0"/>
                <a:sym typeface="Wingdings" pitchFamily="2" charset="2"/>
              </a:rPr>
              <a:t>-</a:t>
            </a:r>
            <a:r>
              <a:rPr lang="en-US" sz="1700" smtClean="0">
                <a:latin typeface="+mj-lt"/>
                <a:cs typeface="Times New Roman" pitchFamily="18" charset="0"/>
                <a:sym typeface="Wingdings" pitchFamily="2" charset="2"/>
              </a:rPr>
              <a:t>threshold (mass shift ?)</a:t>
            </a:r>
          </a:p>
          <a:p>
            <a:pPr algn="l">
              <a:lnSpc>
                <a:spcPct val="110000"/>
              </a:lnSpc>
              <a:spcBef>
                <a:spcPts val="900"/>
              </a:spcBef>
              <a:spcAft>
                <a:spcPts val="0"/>
              </a:spcAft>
              <a:tabLst>
                <a:tab pos="406400" algn="l"/>
              </a:tabLst>
            </a:pPr>
            <a:r>
              <a:rPr lang="en-US" sz="1700" smtClean="0"/>
              <a:t>Width </a:t>
            </a:r>
            <a:r>
              <a:rPr lang="en-US" sz="1700" smtClean="0">
                <a:solidFill>
                  <a:srgbClr val="CC0000"/>
                </a:solidFill>
                <a:latin typeface="+mj-lt"/>
                <a:cs typeface="Times New Roman" pitchFamily="18" charset="0"/>
                <a:sym typeface="Wingdings" pitchFamily="2" charset="2"/>
              </a:rPr>
              <a:t>&lt;2.3 MeV </a:t>
            </a:r>
            <a:endParaRPr lang="en-US" sz="1700" smtClean="0">
              <a:solidFill>
                <a:srgbClr val="CC0000"/>
              </a:solidFill>
            </a:endParaRPr>
          </a:p>
          <a:p>
            <a:pPr algn="l">
              <a:lnSpc>
                <a:spcPct val="110000"/>
              </a:lnSpc>
              <a:spcBef>
                <a:spcPts val="900"/>
              </a:spcBef>
              <a:spcAft>
                <a:spcPts val="0"/>
              </a:spcAft>
              <a:tabLst>
                <a:tab pos="406400" algn="l"/>
              </a:tabLst>
            </a:pPr>
            <a:r>
              <a:rPr lang="en-US" sz="1700" smtClean="0"/>
              <a:t>Not found in formation in e</a:t>
            </a:r>
            <a:r>
              <a:rPr lang="en-US" sz="1700" baseline="30000" smtClean="0"/>
              <a:t>+</a:t>
            </a:r>
            <a:r>
              <a:rPr lang="en-US" sz="1700" smtClean="0"/>
              <a:t>e</a:t>
            </a:r>
            <a:r>
              <a:rPr lang="en-US" sz="1700" baseline="30000" smtClean="0"/>
              <a:t>-</a:t>
            </a:r>
            <a:r>
              <a:rPr lang="en-US" sz="1700" smtClean="0"/>
              <a:t> collision </a:t>
            </a:r>
            <a:br>
              <a:rPr lang="en-US" sz="1700" smtClean="0"/>
            </a:br>
            <a:r>
              <a:rPr lang="en-US" sz="1700" smtClean="0">
                <a:solidFill>
                  <a:srgbClr val="CC0000"/>
                </a:solidFill>
                <a:latin typeface="VerdanaEqn" pitchFamily="34" charset="0"/>
              </a:rPr>
              <a:t>→	</a:t>
            </a:r>
            <a:r>
              <a:rPr lang="en-US" sz="1700" smtClean="0">
                <a:solidFill>
                  <a:srgbClr val="CC0000"/>
                </a:solidFill>
              </a:rPr>
              <a:t>Not J</a:t>
            </a:r>
            <a:r>
              <a:rPr lang="en-US" sz="1700" baseline="30000" smtClean="0">
                <a:solidFill>
                  <a:srgbClr val="CC0000"/>
                </a:solidFill>
              </a:rPr>
              <a:t>PC</a:t>
            </a:r>
            <a:r>
              <a:rPr lang="en-US" sz="1700" smtClean="0">
                <a:solidFill>
                  <a:srgbClr val="CC0000"/>
                </a:solidFill>
              </a:rPr>
              <a:t> = 1</a:t>
            </a:r>
            <a:r>
              <a:rPr lang="en-US" sz="1700" baseline="30000" smtClean="0">
                <a:solidFill>
                  <a:srgbClr val="CC0000"/>
                </a:solidFill>
                <a:latin typeface="VerdanaEqn" pitchFamily="34" charset="0"/>
              </a:rPr>
              <a:t>--</a:t>
            </a:r>
          </a:p>
          <a:p>
            <a:pPr algn="l">
              <a:lnSpc>
                <a:spcPct val="110000"/>
              </a:lnSpc>
              <a:spcBef>
                <a:spcPts val="900"/>
              </a:spcBef>
              <a:spcAft>
                <a:spcPts val="0"/>
              </a:spcAft>
              <a:tabLst>
                <a:tab pos="406400" algn="l"/>
              </a:tabLst>
            </a:pPr>
            <a:r>
              <a:rPr lang="en-US" sz="1700" smtClean="0"/>
              <a:t>Observation of decay into J/</a:t>
            </a:r>
            <a:r>
              <a:rPr lang="el-GR" sz="1700" smtClean="0"/>
              <a:t>ψ</a:t>
            </a:r>
            <a:r>
              <a:rPr lang="en-US" sz="1700" smtClean="0"/>
              <a:t> </a:t>
            </a:r>
            <a:r>
              <a:rPr lang="el-GR" sz="1700" smtClean="0">
                <a:latin typeface="VerdanaEqn" pitchFamily="34" charset="0"/>
              </a:rPr>
              <a:t>γ</a:t>
            </a:r>
            <a:r>
              <a:rPr lang="en-US" sz="1700" smtClean="0">
                <a:latin typeface="VerdanaEqn" pitchFamily="34" charset="0"/>
              </a:rPr>
              <a:t> </a:t>
            </a:r>
            <a:r>
              <a:rPr lang="en-US" sz="1700" smtClean="0">
                <a:solidFill>
                  <a:srgbClr val="CC0000"/>
                </a:solidFill>
                <a:latin typeface="VerdanaEqn" pitchFamily="34" charset="0"/>
              </a:rPr>
              <a:t>→ C=+1 </a:t>
            </a:r>
          </a:p>
          <a:p>
            <a:pPr algn="l">
              <a:lnSpc>
                <a:spcPct val="110000"/>
              </a:lnSpc>
              <a:spcBef>
                <a:spcPts val="900"/>
              </a:spcBef>
              <a:spcAft>
                <a:spcPts val="0"/>
              </a:spcAft>
              <a:tabLst>
                <a:tab pos="406400" algn="l"/>
              </a:tabLst>
            </a:pPr>
            <a:r>
              <a:rPr lang="en-US" sz="1700" smtClean="0">
                <a:latin typeface="+mj-lt"/>
                <a:cs typeface="Times New Roman" pitchFamily="18" charset="0"/>
                <a:sym typeface="Wingdings" pitchFamily="2" charset="2"/>
              </a:rPr>
              <a:t>All decay channels </a:t>
            </a:r>
            <a:r>
              <a:rPr lang="en-US" sz="1700" smtClean="0">
                <a:solidFill>
                  <a:srgbClr val="CC0000"/>
                </a:solidFill>
                <a:latin typeface="VerdanaEqn" pitchFamily="34" charset="0"/>
              </a:rPr>
              <a:t>→ </a:t>
            </a:r>
            <a:r>
              <a:rPr lang="en-US" sz="1700" smtClean="0">
                <a:solidFill>
                  <a:srgbClr val="CC0000"/>
                </a:solidFill>
                <a:latin typeface="+mj-lt"/>
                <a:cs typeface="Times New Roman" pitchFamily="18" charset="0"/>
                <a:sym typeface="Wingdings" pitchFamily="2" charset="2"/>
              </a:rPr>
              <a:t>J</a:t>
            </a:r>
            <a:r>
              <a:rPr lang="en-US" sz="1700" baseline="30000" smtClean="0">
                <a:solidFill>
                  <a:srgbClr val="CC0000"/>
                </a:solidFill>
                <a:latin typeface="+mj-lt"/>
                <a:cs typeface="Times New Roman" pitchFamily="18" charset="0"/>
                <a:sym typeface="Wingdings" pitchFamily="2" charset="2"/>
              </a:rPr>
              <a:t>P</a:t>
            </a:r>
            <a:r>
              <a:rPr lang="en-US" sz="1700" smtClean="0">
                <a:solidFill>
                  <a:srgbClr val="CC0000"/>
                </a:solidFill>
                <a:latin typeface="+mj-lt"/>
                <a:cs typeface="Times New Roman" pitchFamily="18" charset="0"/>
                <a:sym typeface="Wingdings" pitchFamily="2" charset="2"/>
              </a:rPr>
              <a:t>= 1</a:t>
            </a:r>
            <a:r>
              <a:rPr lang="en-US" sz="1700" baseline="30000" smtClean="0">
                <a:solidFill>
                  <a:srgbClr val="CC0000"/>
                </a:solidFill>
                <a:latin typeface="+mj-lt"/>
                <a:cs typeface="Times New Roman" pitchFamily="18" charset="0"/>
                <a:sym typeface="Wingdings" pitchFamily="2" charset="2"/>
              </a:rPr>
              <a:t>+</a:t>
            </a:r>
            <a:r>
              <a:rPr lang="en-US" sz="1700" smtClean="0">
                <a:solidFill>
                  <a:srgbClr val="CC0000"/>
                </a:solidFill>
                <a:latin typeface="+mj-lt"/>
                <a:cs typeface="Times New Roman" pitchFamily="18" charset="0"/>
                <a:sym typeface="Wingdings" pitchFamily="2" charset="2"/>
              </a:rPr>
              <a:t> or 2</a:t>
            </a:r>
            <a:r>
              <a:rPr lang="en-US" sz="1700" baseline="30000" smtClean="0">
                <a:solidFill>
                  <a:srgbClr val="CC0000"/>
                </a:solidFill>
                <a:latin typeface="+mj-lt"/>
                <a:cs typeface="Times New Roman" pitchFamily="18" charset="0"/>
                <a:sym typeface="Wingdings" pitchFamily="2" charset="2"/>
              </a:rPr>
              <a:t>-</a:t>
            </a:r>
            <a:r>
              <a:rPr lang="en-US" sz="1700" smtClean="0">
                <a:solidFill>
                  <a:srgbClr val="CC0000"/>
                </a:solidFill>
                <a:latin typeface="+mj-lt"/>
                <a:cs typeface="Times New Roman" pitchFamily="18" charset="0"/>
                <a:sym typeface="Wingdings" pitchFamily="2" charset="2"/>
              </a:rPr>
              <a:t> </a:t>
            </a:r>
            <a:br>
              <a:rPr lang="en-US" sz="1700" smtClean="0">
                <a:solidFill>
                  <a:srgbClr val="CC0000"/>
                </a:solidFill>
                <a:latin typeface="+mj-lt"/>
                <a:cs typeface="Times New Roman" pitchFamily="18" charset="0"/>
                <a:sym typeface="Wingdings" pitchFamily="2" charset="2"/>
              </a:rPr>
            </a:br>
            <a:r>
              <a:rPr lang="en-US" sz="1700" smtClean="0">
                <a:solidFill>
                  <a:srgbClr val="CC0000"/>
                </a:solidFill>
                <a:latin typeface="+mj-lt"/>
                <a:cs typeface="Times New Roman" pitchFamily="18" charset="0"/>
                <a:sym typeface="Wingdings" pitchFamily="2" charset="2"/>
              </a:rPr>
              <a:t>	</a:t>
            </a:r>
            <a:r>
              <a:rPr lang="en-US" sz="1700" smtClean="0">
                <a:latin typeface="+mj-lt"/>
                <a:cs typeface="Times New Roman" pitchFamily="18" charset="0"/>
                <a:sym typeface="Wingdings" pitchFamily="2" charset="2"/>
              </a:rPr>
              <a:t>decay to D</a:t>
            </a:r>
            <a:r>
              <a:rPr lang="en-US" sz="1700" smtClean="0">
                <a:latin typeface="VerdanaBar" pitchFamily="34" charset="0"/>
                <a:cs typeface="Times New Roman Bar" pitchFamily="18" charset="0"/>
                <a:sym typeface="Wingdings" pitchFamily="2" charset="2"/>
              </a:rPr>
              <a:t>D</a:t>
            </a:r>
            <a:r>
              <a:rPr lang="en-US" sz="1700" smtClean="0">
                <a:latin typeface="+mj-lt"/>
                <a:cs typeface="Times New Roman" pitchFamily="18" charset="0"/>
                <a:sym typeface="Wingdings" pitchFamily="2" charset="2"/>
              </a:rPr>
              <a:t> forbidden, </a:t>
            </a:r>
            <a:br>
              <a:rPr lang="en-US" sz="1700" smtClean="0">
                <a:latin typeface="+mj-lt"/>
                <a:cs typeface="Times New Roman" pitchFamily="18" charset="0"/>
                <a:sym typeface="Wingdings" pitchFamily="2" charset="2"/>
              </a:rPr>
            </a:br>
            <a:r>
              <a:rPr lang="en-US" sz="1700" smtClean="0">
                <a:latin typeface="+mj-lt"/>
                <a:cs typeface="Times New Roman" pitchFamily="18" charset="0"/>
                <a:sym typeface="Wingdings" pitchFamily="2" charset="2"/>
              </a:rPr>
              <a:t>	D</a:t>
            </a:r>
            <a:r>
              <a:rPr lang="en-US" sz="1700" baseline="30000" smtClean="0">
                <a:latin typeface="+mj-lt"/>
                <a:cs typeface="Times New Roman" pitchFamily="18" charset="0"/>
                <a:sym typeface="Wingdings" pitchFamily="2" charset="2"/>
              </a:rPr>
              <a:t>+</a:t>
            </a:r>
            <a:r>
              <a:rPr lang="en-US" sz="1700" smtClean="0">
                <a:latin typeface="+mj-lt"/>
                <a:cs typeface="Times New Roman" pitchFamily="18" charset="0"/>
                <a:sym typeface="Wingdings" pitchFamily="2" charset="2"/>
              </a:rPr>
              <a:t>D*</a:t>
            </a:r>
            <a:r>
              <a:rPr lang="en-US" sz="1700" baseline="30000" smtClean="0">
                <a:latin typeface="+mj-lt"/>
                <a:cs typeface="Times New Roman" pitchFamily="18" charset="0"/>
                <a:sym typeface="Wingdings" pitchFamily="2" charset="2"/>
              </a:rPr>
              <a:t>-</a:t>
            </a:r>
            <a:r>
              <a:rPr lang="en-US" sz="1700" smtClean="0">
                <a:latin typeface="+mj-lt"/>
                <a:cs typeface="Times New Roman" pitchFamily="18" charset="0"/>
                <a:sym typeface="Wingdings" pitchFamily="2" charset="2"/>
              </a:rPr>
              <a:t> mass too high</a:t>
            </a:r>
            <a:endParaRPr lang="en-US" sz="1700" smtClean="0">
              <a:solidFill>
                <a:srgbClr val="CC0000"/>
              </a:solidFill>
              <a:latin typeface="+mj-lt"/>
              <a:cs typeface="Times New Roman" pitchFamily="18" charset="0"/>
              <a:sym typeface="Wingdings" pitchFamily="2" charset="2"/>
            </a:endParaRPr>
          </a:p>
          <a:p>
            <a:pPr algn="l">
              <a:lnSpc>
                <a:spcPct val="110000"/>
              </a:lnSpc>
              <a:spcBef>
                <a:spcPts val="900"/>
              </a:spcBef>
              <a:spcAft>
                <a:spcPts val="0"/>
              </a:spcAft>
              <a:tabLst>
                <a:tab pos="406400" algn="l"/>
              </a:tabLst>
            </a:pPr>
            <a:r>
              <a:rPr lang="en-US" sz="1700" smtClean="0">
                <a:latin typeface="+mj-lt"/>
                <a:cs typeface="Times New Roman" pitchFamily="18" charset="0"/>
                <a:sym typeface="Wingdings" pitchFamily="2" charset="2"/>
              </a:rPr>
              <a:t>No charged partner found </a:t>
            </a:r>
            <a:r>
              <a:rPr lang="en-US" sz="1700" smtClean="0">
                <a:solidFill>
                  <a:srgbClr val="CC0000"/>
                </a:solidFill>
                <a:latin typeface="VerdanaEqn" pitchFamily="34" charset="0"/>
              </a:rPr>
              <a:t>→ </a:t>
            </a:r>
            <a:r>
              <a:rPr lang="en-US" sz="1700" smtClean="0">
                <a:solidFill>
                  <a:srgbClr val="CC0000"/>
                </a:solidFill>
                <a:latin typeface="+mj-lt"/>
                <a:cs typeface="Times New Roman" pitchFamily="18" charset="0"/>
                <a:sym typeface="Wingdings" pitchFamily="2" charset="2"/>
              </a:rPr>
              <a:t>I=0 </a:t>
            </a:r>
          </a:p>
          <a:p>
            <a:pPr algn="l">
              <a:lnSpc>
                <a:spcPct val="110000"/>
              </a:lnSpc>
              <a:spcBef>
                <a:spcPts val="900"/>
              </a:spcBef>
              <a:spcAft>
                <a:spcPts val="0"/>
              </a:spcAft>
              <a:tabLst>
                <a:tab pos="406400" algn="l"/>
              </a:tabLst>
            </a:pPr>
            <a:r>
              <a:rPr lang="en-US" sz="1700" smtClean="0">
                <a:latin typeface="+mj-lt"/>
                <a:cs typeface="Times New Roman" pitchFamily="18" charset="0"/>
                <a:sym typeface="Wingdings" pitchFamily="2" charset="2"/>
              </a:rPr>
              <a:t>m</a:t>
            </a:r>
            <a:r>
              <a:rPr lang="en-US" sz="1700" smtClean="0">
                <a:latin typeface="VerdanaEqn" pitchFamily="34" charset="0"/>
                <a:cs typeface="Times New Roman" pitchFamily="18" charset="0"/>
                <a:sym typeface="Wingdings" pitchFamily="2" charset="2"/>
              </a:rPr>
              <a:t>(2</a:t>
            </a:r>
            <a:r>
              <a:rPr lang="el-GR" sz="1700" smtClean="0">
                <a:latin typeface="VerdanaEqn" pitchFamily="34" charset="0"/>
                <a:cs typeface="Times New Roman" pitchFamily="18" charset="0"/>
                <a:sym typeface="Wingdings" pitchFamily="2" charset="2"/>
              </a:rPr>
              <a:t>π</a:t>
            </a:r>
            <a:r>
              <a:rPr lang="en-US" sz="1700" smtClean="0">
                <a:latin typeface="VerdanaEqn" pitchFamily="34" charset="0"/>
                <a:cs typeface="Times New Roman" pitchFamily="18" charset="0"/>
                <a:sym typeface="Wingdings" pitchFamily="2" charset="2"/>
              </a:rPr>
              <a:t>), </a:t>
            </a:r>
            <a:r>
              <a:rPr lang="en-US" sz="1700" smtClean="0">
                <a:cs typeface="Times New Roman" pitchFamily="18" charset="0"/>
                <a:sym typeface="Wingdings" pitchFamily="2" charset="2"/>
              </a:rPr>
              <a:t>m</a:t>
            </a:r>
            <a:r>
              <a:rPr lang="en-US" sz="1700" smtClean="0">
                <a:latin typeface="VerdanaEqn" pitchFamily="34" charset="0"/>
                <a:cs typeface="Times New Roman" pitchFamily="18" charset="0"/>
                <a:sym typeface="Wingdings" pitchFamily="2" charset="2"/>
              </a:rPr>
              <a:t>(3</a:t>
            </a:r>
            <a:r>
              <a:rPr lang="el-GR" sz="1700" smtClean="0">
                <a:latin typeface="VerdanaEqn" pitchFamily="34" charset="0"/>
                <a:cs typeface="Times New Roman" pitchFamily="18" charset="0"/>
                <a:sym typeface="Wingdings" pitchFamily="2" charset="2"/>
              </a:rPr>
              <a:t>π</a:t>
            </a:r>
            <a:r>
              <a:rPr lang="en-US" sz="1700" smtClean="0">
                <a:latin typeface="VerdanaEqn" pitchFamily="34" charset="0"/>
                <a:cs typeface="Times New Roman" pitchFamily="18" charset="0"/>
                <a:sym typeface="Wingdings" pitchFamily="2" charset="2"/>
              </a:rPr>
              <a:t>) and </a:t>
            </a:r>
            <a:r>
              <a:rPr lang="en-US" sz="1700" smtClean="0">
                <a:latin typeface="+mj-lt"/>
                <a:cs typeface="Times New Roman" pitchFamily="18" charset="0"/>
                <a:sym typeface="Wingdings" pitchFamily="2" charset="2"/>
              </a:rPr>
              <a:t>angular analysis</a:t>
            </a:r>
            <a:br>
              <a:rPr lang="en-US" sz="1700" smtClean="0">
                <a:latin typeface="+mj-lt"/>
                <a:cs typeface="Times New Roman" pitchFamily="18" charset="0"/>
                <a:sym typeface="Wingdings" pitchFamily="2" charset="2"/>
              </a:rPr>
            </a:br>
            <a:r>
              <a:rPr lang="en-US" sz="1700" smtClean="0">
                <a:solidFill>
                  <a:srgbClr val="CC0000"/>
                </a:solidFill>
                <a:latin typeface="VerdanaEqn" pitchFamily="34" charset="0"/>
              </a:rPr>
              <a:t>→ more indication for </a:t>
            </a:r>
            <a:r>
              <a:rPr lang="en-US" sz="1700" smtClean="0">
                <a:solidFill>
                  <a:srgbClr val="CC0000"/>
                </a:solidFill>
                <a:cs typeface="Times New Roman" pitchFamily="18" charset="0"/>
                <a:sym typeface="Wingdings" pitchFamily="2" charset="2"/>
              </a:rPr>
              <a:t>J</a:t>
            </a:r>
            <a:r>
              <a:rPr lang="en-US" sz="1700" baseline="30000" smtClean="0">
                <a:solidFill>
                  <a:srgbClr val="CC0000"/>
                </a:solidFill>
                <a:cs typeface="Times New Roman" pitchFamily="18" charset="0"/>
                <a:sym typeface="Wingdings" pitchFamily="2" charset="2"/>
              </a:rPr>
              <a:t>P</a:t>
            </a:r>
            <a:r>
              <a:rPr lang="en-US" sz="1700" smtClean="0">
                <a:solidFill>
                  <a:srgbClr val="CC0000"/>
                </a:solidFill>
                <a:cs typeface="Times New Roman" pitchFamily="18" charset="0"/>
                <a:sym typeface="Wingdings" pitchFamily="2" charset="2"/>
              </a:rPr>
              <a:t>= 2</a:t>
            </a:r>
            <a:r>
              <a:rPr lang="en-US" sz="1700" baseline="30000" smtClean="0">
                <a:solidFill>
                  <a:srgbClr val="CC0000"/>
                </a:solidFill>
                <a:latin typeface="VerdanaEqn" pitchFamily="34" charset="0"/>
                <a:cs typeface="Times New Roman" pitchFamily="18" charset="0"/>
                <a:sym typeface="Wingdings" pitchFamily="2" charset="2"/>
              </a:rPr>
              <a:t>-</a:t>
            </a:r>
            <a:r>
              <a:rPr lang="en-US" sz="1700" smtClean="0">
                <a:solidFill>
                  <a:srgbClr val="CC0000"/>
                </a:solidFill>
                <a:latin typeface="VerdanaEqn" pitchFamily="34" charset="0"/>
                <a:cs typeface="Times New Roman" pitchFamily="18" charset="0"/>
                <a:sym typeface="Wingdings" pitchFamily="2" charset="2"/>
              </a:rPr>
              <a:t> </a:t>
            </a:r>
            <a:r>
              <a:rPr lang="en-US" sz="1700" smtClean="0">
                <a:latin typeface="+mj-lt"/>
                <a:cs typeface="Times New Roman" pitchFamily="18" charset="0"/>
                <a:sym typeface="Wingdings" pitchFamily="2" charset="2"/>
              </a:rPr>
              <a:t/>
            </a:r>
            <a:br>
              <a:rPr lang="en-US" sz="1700" smtClean="0">
                <a:latin typeface="+mj-lt"/>
                <a:cs typeface="Times New Roman" pitchFamily="18" charset="0"/>
                <a:sym typeface="Wingdings" pitchFamily="2" charset="2"/>
              </a:rPr>
            </a:br>
            <a:r>
              <a:rPr lang="en-US" sz="1700" smtClean="0">
                <a:latin typeface="+mj-lt"/>
                <a:cs typeface="Times New Roman" pitchFamily="18" charset="0"/>
                <a:sym typeface="Wingdings" pitchFamily="2" charset="2"/>
              </a:rPr>
              <a:t>	 </a:t>
            </a:r>
            <a:endParaRPr kumimoji="0" lang="en-US" sz="1700" i="0" u="none" strike="noStrike" kern="1200" cap="none" spc="0" normalizeH="0" baseline="0" noProof="0" smtClean="0">
              <a:ln>
                <a:noFill/>
              </a:ln>
              <a:effectLst/>
              <a:uLnTx/>
              <a:uFillTx/>
              <a:latin typeface="+mj-lt"/>
              <a:cs typeface="Times New Roman" pitchFamily="18" charset="0"/>
              <a:sym typeface="Wingdings" pitchFamily="2" charset="2"/>
            </a:endParaRPr>
          </a:p>
          <a:p>
            <a:pPr marR="0" lvl="0" algn="l" defTabSz="914400" rtl="0" eaLnBrk="1" fontAlgn="auto" latinLnBrk="0" hangingPunct="1">
              <a:lnSpc>
                <a:spcPct val="110000"/>
              </a:lnSpc>
              <a:spcBef>
                <a:spcPts val="900"/>
              </a:spcBef>
              <a:spcAft>
                <a:spcPts val="0"/>
              </a:spcAft>
              <a:buClr>
                <a:schemeClr val="tx1"/>
              </a:buClr>
              <a:buSzPct val="85000"/>
              <a:tabLst>
                <a:tab pos="406400" algn="l"/>
              </a:tabLst>
              <a:defRPr/>
            </a:pPr>
            <a:r>
              <a:rPr kumimoji="0" lang="en-US" sz="2000" i="0" strike="noStrike" kern="1200" cap="none" spc="0" normalizeH="0" baseline="0" noProof="0" smtClean="0">
                <a:ln>
                  <a:noFill/>
                </a:ln>
                <a:solidFill>
                  <a:srgbClr val="CC0000"/>
                </a:solidFill>
                <a:effectLst/>
                <a:uLnTx/>
                <a:uFillTx/>
                <a:latin typeface="+mj-lt"/>
                <a:cs typeface="Times New Roman" pitchFamily="18" charset="0"/>
                <a:sym typeface="Wingdings" pitchFamily="2" charset="2"/>
              </a:rPr>
              <a:t>What </a:t>
            </a:r>
            <a:r>
              <a:rPr kumimoji="0" lang="en-US" sz="2000" i="0" strike="noStrike" kern="1200" cap="none" spc="0" normalizeH="0" baseline="0" noProof="0" dirty="0" smtClean="0">
                <a:ln>
                  <a:noFill/>
                </a:ln>
                <a:solidFill>
                  <a:srgbClr val="CC0000"/>
                </a:solidFill>
                <a:effectLst/>
                <a:uLnTx/>
                <a:uFillTx/>
                <a:latin typeface="+mj-lt"/>
                <a:cs typeface="Times New Roman" pitchFamily="18" charset="0"/>
                <a:sym typeface="Wingdings" pitchFamily="2" charset="2"/>
              </a:rPr>
              <a:t>could it not be?</a:t>
            </a:r>
          </a:p>
          <a:p>
            <a:pPr lvl="0" algn="l">
              <a:lnSpc>
                <a:spcPct val="110000"/>
              </a:lnSpc>
              <a:spcBef>
                <a:spcPts val="900"/>
              </a:spcBef>
              <a:spcAft>
                <a:spcPts val="0"/>
              </a:spcAft>
              <a:buClr>
                <a:schemeClr val="tx1"/>
              </a:buClr>
              <a:buSzPct val="85000"/>
              <a:tabLst>
                <a:tab pos="406400" algn="l"/>
              </a:tabLst>
              <a:defRPr/>
            </a:pPr>
            <a:r>
              <a:rPr lang="en-US" sz="1700" smtClean="0">
                <a:latin typeface="+mj-lt"/>
                <a:cs typeface="Times New Roman" pitchFamily="18" charset="0"/>
                <a:sym typeface="Wingdings" pitchFamily="2" charset="2"/>
              </a:rPr>
              <a:t>H</a:t>
            </a:r>
            <a:r>
              <a:rPr kumimoji="0" lang="en-US" sz="1700" i="0" strike="noStrike" kern="1200" cap="none" spc="0" normalizeH="0" baseline="0" noProof="0" smtClean="0">
                <a:ln>
                  <a:noFill/>
                </a:ln>
                <a:effectLst/>
                <a:uLnTx/>
                <a:uFillTx/>
                <a:latin typeface="+mj-lt"/>
                <a:cs typeface="Times New Roman" pitchFamily="18" charset="0"/>
                <a:sym typeface="Wingdings" pitchFamily="2" charset="2"/>
              </a:rPr>
              <a:t>ybrid </a:t>
            </a:r>
            <a:r>
              <a:rPr lang="en-US" sz="1700" smtClean="0">
                <a:latin typeface="+mj-lt"/>
                <a:cs typeface="Times New Roman" pitchFamily="18" charset="0"/>
                <a:sym typeface="Wingdings" pitchFamily="2" charset="2"/>
              </a:rPr>
              <a:t>(</a:t>
            </a:r>
            <a:r>
              <a:rPr lang="en-US" sz="1700" smtClean="0">
                <a:latin typeface="+mj-lt"/>
                <a:cs typeface="Times New Roman" pitchFamily="18" charset="0"/>
              </a:rPr>
              <a:t>m &gt; 4.1 GeV/c</a:t>
            </a:r>
            <a:r>
              <a:rPr lang="en-US" sz="1700" baseline="30000" smtClean="0">
                <a:latin typeface="+mj-lt"/>
                <a:cs typeface="Times New Roman" pitchFamily="18" charset="0"/>
              </a:rPr>
              <a:t>2</a:t>
            </a:r>
            <a:r>
              <a:rPr lang="en-US" sz="1700" dirty="0" smtClean="0">
                <a:latin typeface="+mj-lt"/>
                <a:cs typeface="Times New Roman" pitchFamily="18" charset="0"/>
              </a:rPr>
              <a:t>)</a:t>
            </a:r>
            <a:endParaRPr kumimoji="0" lang="en-US" sz="1700" i="0" strike="noStrike" kern="1200" cap="none" spc="0" normalizeH="0" noProof="0" dirty="0" smtClean="0">
              <a:ln>
                <a:noFill/>
              </a:ln>
              <a:effectLst/>
              <a:uLnTx/>
              <a:uFillTx/>
              <a:latin typeface="+mj-lt"/>
              <a:cs typeface="Times New Roman" pitchFamily="18" charset="0"/>
              <a:sym typeface="Wingdings" pitchFamily="2" charset="2"/>
            </a:endParaRPr>
          </a:p>
          <a:p>
            <a:pPr lvl="0" algn="l">
              <a:lnSpc>
                <a:spcPct val="110000"/>
              </a:lnSpc>
              <a:spcBef>
                <a:spcPts val="900"/>
              </a:spcBef>
              <a:spcAft>
                <a:spcPts val="0"/>
              </a:spcAft>
              <a:buClr>
                <a:schemeClr val="tx1"/>
              </a:buClr>
              <a:buSzPct val="85000"/>
              <a:tabLst>
                <a:tab pos="406400" algn="l"/>
              </a:tabLst>
              <a:defRPr/>
            </a:pPr>
            <a:r>
              <a:rPr lang="en-US" sz="1700" smtClean="0">
                <a:latin typeface="+mj-lt"/>
                <a:cs typeface="Times New Roman" pitchFamily="18" charset="0"/>
                <a:sym typeface="Wingdings" pitchFamily="2" charset="2"/>
              </a:rPr>
              <a:t>Tetraquark </a:t>
            </a:r>
            <a:r>
              <a:rPr lang="en-US" sz="1700" dirty="0" smtClean="0">
                <a:latin typeface="+mj-lt"/>
                <a:cs typeface="Times New Roman" pitchFamily="18" charset="0"/>
                <a:sym typeface="Wingdings" pitchFamily="2" charset="2"/>
              </a:rPr>
              <a:t>(no charged partner was </a:t>
            </a:r>
            <a:r>
              <a:rPr lang="en-US" sz="1700" smtClean="0">
                <a:latin typeface="+mj-lt"/>
                <a:cs typeface="Times New Roman" pitchFamily="18" charset="0"/>
                <a:sym typeface="Wingdings" pitchFamily="2" charset="2"/>
              </a:rPr>
              <a:t>found)</a:t>
            </a:r>
            <a:endParaRPr lang="en-US" sz="1700" dirty="0" smtClean="0">
              <a:latin typeface="+mj-lt"/>
              <a:cs typeface="Times New Roman" pitchFamily="18" charset="0"/>
              <a:sym typeface="Wingdings" pitchFamily="2" charset="2"/>
            </a:endParaRPr>
          </a:p>
        </p:txBody>
      </p:sp>
      <p:grpSp>
        <p:nvGrpSpPr>
          <p:cNvPr id="17" name="Gruppieren 16"/>
          <p:cNvGrpSpPr/>
          <p:nvPr/>
        </p:nvGrpSpPr>
        <p:grpSpPr>
          <a:xfrm>
            <a:off x="5105400" y="4419600"/>
            <a:ext cx="3733800" cy="1524000"/>
            <a:chOff x="5410200" y="1371600"/>
            <a:chExt cx="3733800" cy="1524000"/>
          </a:xfrm>
        </p:grpSpPr>
        <p:pic>
          <p:nvPicPr>
            <p:cNvPr id="10" name="Picture 2"/>
            <p:cNvPicPr>
              <a:picLocks noChangeAspect="1" noChangeArrowheads="1"/>
            </p:cNvPicPr>
            <p:nvPr/>
          </p:nvPicPr>
          <p:blipFill>
            <a:blip r:embed="rId2" cstate="print"/>
            <a:srcRect/>
            <a:stretch>
              <a:fillRect/>
            </a:stretch>
          </p:blipFill>
          <p:spPr bwMode="auto">
            <a:xfrm>
              <a:off x="5410200" y="1371600"/>
              <a:ext cx="3733800" cy="1524000"/>
            </a:xfrm>
            <a:prstGeom prst="rect">
              <a:avLst/>
            </a:prstGeom>
            <a:noFill/>
            <a:ln w="9525">
              <a:noFill/>
              <a:miter lim="800000"/>
              <a:headEnd/>
              <a:tailEnd/>
            </a:ln>
          </p:spPr>
        </p:pic>
        <p:sp>
          <p:nvSpPr>
            <p:cNvPr id="16" name="Rechteck 15"/>
            <p:cNvSpPr/>
            <p:nvPr/>
          </p:nvSpPr>
          <p:spPr bwMode="auto">
            <a:xfrm>
              <a:off x="5882390" y="1432810"/>
              <a:ext cx="1097280" cy="3474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grpSp>
      <p:grpSp>
        <p:nvGrpSpPr>
          <p:cNvPr id="19" name="Gruppieren 18"/>
          <p:cNvGrpSpPr/>
          <p:nvPr/>
        </p:nvGrpSpPr>
        <p:grpSpPr>
          <a:xfrm>
            <a:off x="5831112" y="1143000"/>
            <a:ext cx="3048001" cy="2723978"/>
            <a:chOff x="5715000" y="914400"/>
            <a:chExt cx="3048001" cy="2723978"/>
          </a:xfrm>
        </p:grpSpPr>
        <p:grpSp>
          <p:nvGrpSpPr>
            <p:cNvPr id="12" name="Group 17"/>
            <p:cNvGrpSpPr/>
            <p:nvPr/>
          </p:nvGrpSpPr>
          <p:grpSpPr>
            <a:xfrm>
              <a:off x="5715000" y="914400"/>
              <a:ext cx="3048001" cy="2723978"/>
              <a:chOff x="5943605" y="3753022"/>
              <a:chExt cx="3048001" cy="2723978"/>
            </a:xfrm>
          </p:grpSpPr>
          <p:pic>
            <p:nvPicPr>
              <p:cNvPr id="13" name="Picture 2"/>
              <p:cNvPicPr>
                <a:picLocks noChangeAspect="1" noChangeArrowheads="1"/>
              </p:cNvPicPr>
              <p:nvPr/>
            </p:nvPicPr>
            <p:blipFill>
              <a:blip r:embed="rId3" cstate="print"/>
              <a:srcRect/>
              <a:stretch>
                <a:fillRect/>
              </a:stretch>
            </p:blipFill>
            <p:spPr bwMode="auto">
              <a:xfrm>
                <a:off x="5943605" y="3753022"/>
                <a:ext cx="3048001" cy="2723978"/>
              </a:xfrm>
              <a:prstGeom prst="rect">
                <a:avLst/>
              </a:prstGeom>
              <a:noFill/>
              <a:ln w="9525">
                <a:noFill/>
                <a:miter lim="800000"/>
                <a:headEnd/>
                <a:tailEnd/>
              </a:ln>
            </p:spPr>
          </p:pic>
          <p:cxnSp>
            <p:nvCxnSpPr>
              <p:cNvPr id="14" name="Straight Connector 14"/>
              <p:cNvCxnSpPr/>
              <p:nvPr/>
            </p:nvCxnSpPr>
            <p:spPr>
              <a:xfrm rot="16200000" flipH="1">
                <a:off x="6777674" y="4900156"/>
                <a:ext cx="2038175" cy="4871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grpSp>
        <p:sp>
          <p:nvSpPr>
            <p:cNvPr id="18" name="Rechteck 17"/>
            <p:cNvSpPr/>
            <p:nvPr/>
          </p:nvSpPr>
          <p:spPr bwMode="auto">
            <a:xfrm>
              <a:off x="6400800" y="1066800"/>
              <a:ext cx="381000"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grpSp>
      <p:sp>
        <p:nvSpPr>
          <p:cNvPr id="15" name="TextBox 11"/>
          <p:cNvSpPr txBox="1"/>
          <p:nvPr/>
        </p:nvSpPr>
        <p:spPr>
          <a:xfrm>
            <a:off x="5638800" y="5943600"/>
            <a:ext cx="2895600" cy="492443"/>
          </a:xfrm>
          <a:prstGeom prst="rect">
            <a:avLst/>
          </a:prstGeom>
          <a:noFill/>
          <a:ln w="38100" cmpd="tri">
            <a:noFill/>
            <a:prstDash val="solid"/>
          </a:ln>
        </p:spPr>
        <p:txBody>
          <a:bodyPr wrap="square">
            <a:spAutoFit/>
          </a:bodyPr>
          <a:lstStyle/>
          <a:p>
            <a:pPr algn="l">
              <a:tabLst>
                <a:tab pos="1204913" algn="l"/>
              </a:tabLst>
              <a:defRPr/>
            </a:pPr>
            <a:r>
              <a:rPr lang="en-US" sz="1300" smtClean="0">
                <a:solidFill>
                  <a:srgbClr val="0000FF"/>
                </a:solidFill>
                <a:latin typeface="VerdanaEqn" pitchFamily="34" charset="0"/>
                <a:cs typeface="Times New Roman" pitchFamily="18" charset="0"/>
              </a:rPr>
              <a:t>S-wave(1</a:t>
            </a:r>
            <a:r>
              <a:rPr lang="en-US" sz="1300" baseline="30000" smtClean="0">
                <a:solidFill>
                  <a:srgbClr val="0000FF"/>
                </a:solidFill>
                <a:latin typeface="VerdanaEqn" pitchFamily="34" charset="0"/>
                <a:cs typeface="Times New Roman" pitchFamily="18" charset="0"/>
              </a:rPr>
              <a:t>+</a:t>
            </a:r>
            <a:r>
              <a:rPr lang="en-US" sz="1300" smtClean="0">
                <a:solidFill>
                  <a:srgbClr val="0000FF"/>
                </a:solidFill>
                <a:latin typeface="VerdanaEqn" pitchFamily="34" charset="0"/>
                <a:cs typeface="Times New Roman" pitchFamily="18" charset="0"/>
              </a:rPr>
              <a:t>)	P(</a:t>
            </a:r>
            <a:r>
              <a:rPr lang="el-GR" sz="1300" dirty="0" smtClean="0">
                <a:solidFill>
                  <a:srgbClr val="0000FF"/>
                </a:solidFill>
                <a:latin typeface="VerdanaEqn" pitchFamily="34" charset="0"/>
                <a:cs typeface="Times New Roman" pitchFamily="18" charset="0"/>
              </a:rPr>
              <a:t>χ</a:t>
            </a:r>
            <a:r>
              <a:rPr lang="en-US" sz="1300" baseline="30000" dirty="0" smtClean="0">
                <a:solidFill>
                  <a:srgbClr val="0000FF"/>
                </a:solidFill>
                <a:latin typeface="VerdanaEqn" pitchFamily="34" charset="0"/>
                <a:cs typeface="Times New Roman" pitchFamily="18" charset="0"/>
              </a:rPr>
              <a:t>2</a:t>
            </a:r>
            <a:r>
              <a:rPr lang="en-US" sz="1300" dirty="0" smtClean="0">
                <a:solidFill>
                  <a:srgbClr val="0000FF"/>
                </a:solidFill>
                <a:latin typeface="VerdanaEqn" pitchFamily="34" charset="0"/>
                <a:cs typeface="Times New Roman" pitchFamily="18" charset="0"/>
              </a:rPr>
              <a:t>/NDF)=7%</a:t>
            </a:r>
            <a:endParaRPr lang="en-US" sz="1300" dirty="0">
              <a:solidFill>
                <a:srgbClr val="0000FF"/>
              </a:solidFill>
              <a:latin typeface="VerdanaEqn" pitchFamily="34" charset="0"/>
              <a:cs typeface="Times New Roman" pitchFamily="18" charset="0"/>
            </a:endParaRPr>
          </a:p>
          <a:p>
            <a:pPr algn="l">
              <a:tabLst>
                <a:tab pos="1204913" algn="l"/>
              </a:tabLst>
              <a:defRPr/>
            </a:pPr>
            <a:r>
              <a:rPr lang="en-US" sz="1300" smtClean="0">
                <a:solidFill>
                  <a:srgbClr val="CC0000"/>
                </a:solidFill>
                <a:latin typeface="VerdanaEqn" pitchFamily="34" charset="0"/>
                <a:cs typeface="Times New Roman" pitchFamily="18" charset="0"/>
              </a:rPr>
              <a:t>P-wave(2</a:t>
            </a:r>
            <a:r>
              <a:rPr lang="en-US" sz="1300" baseline="30000" smtClean="0">
                <a:solidFill>
                  <a:srgbClr val="CC0000"/>
                </a:solidFill>
                <a:latin typeface="VerdanaEqn" pitchFamily="34" charset="0"/>
                <a:cs typeface="Times New Roman" pitchFamily="18" charset="0"/>
              </a:rPr>
              <a:t>-</a:t>
            </a:r>
            <a:r>
              <a:rPr lang="en-US" sz="1300" smtClean="0">
                <a:solidFill>
                  <a:srgbClr val="CC0000"/>
                </a:solidFill>
                <a:latin typeface="VerdanaEqn" pitchFamily="34" charset="0"/>
                <a:cs typeface="Times New Roman" pitchFamily="18" charset="0"/>
              </a:rPr>
              <a:t>)	P(</a:t>
            </a:r>
            <a:r>
              <a:rPr lang="el-GR" sz="1300" dirty="0" smtClean="0">
                <a:solidFill>
                  <a:srgbClr val="CC0000"/>
                </a:solidFill>
                <a:latin typeface="VerdanaEqn" pitchFamily="34" charset="0"/>
                <a:cs typeface="Times New Roman" pitchFamily="18" charset="0"/>
              </a:rPr>
              <a:t>χ</a:t>
            </a:r>
            <a:r>
              <a:rPr lang="en-US" sz="1300" baseline="30000" dirty="0" smtClean="0">
                <a:solidFill>
                  <a:srgbClr val="CC0000"/>
                </a:solidFill>
                <a:latin typeface="VerdanaEqn" pitchFamily="34" charset="0"/>
                <a:cs typeface="Times New Roman" pitchFamily="18" charset="0"/>
              </a:rPr>
              <a:t>2</a:t>
            </a:r>
            <a:r>
              <a:rPr lang="en-US" sz="1300" dirty="0" smtClean="0">
                <a:solidFill>
                  <a:srgbClr val="CC0000"/>
                </a:solidFill>
                <a:latin typeface="VerdanaEqn" pitchFamily="34" charset="0"/>
                <a:cs typeface="Times New Roman" pitchFamily="18" charset="0"/>
              </a:rPr>
              <a:t>/NDF)=62%</a:t>
            </a:r>
          </a:p>
        </p:txBody>
      </p:sp>
      <p:sp>
        <p:nvSpPr>
          <p:cNvPr id="20" name="Text Box 1055"/>
          <p:cNvSpPr txBox="1">
            <a:spLocks noChangeArrowheads="1"/>
          </p:cNvSpPr>
          <p:nvPr/>
        </p:nvSpPr>
        <p:spPr bwMode="auto">
          <a:xfrm>
            <a:off x="7670802" y="914400"/>
            <a:ext cx="1271016" cy="466794"/>
          </a:xfrm>
          <a:prstGeom prst="rect">
            <a:avLst/>
          </a:prstGeom>
          <a:solidFill>
            <a:srgbClr val="01ED39"/>
          </a:solidFill>
          <a:ln w="9525">
            <a:noFill/>
            <a:miter lim="800000"/>
            <a:headEnd/>
            <a:tailEnd/>
          </a:ln>
          <a:effectLst/>
        </p:spPr>
        <p:txBody>
          <a:bodyPr wrap="square">
            <a:spAutoFit/>
          </a:bodyPr>
          <a:lstStyle/>
          <a:p>
            <a:pPr algn="ctr">
              <a:spcBef>
                <a:spcPts val="400"/>
              </a:spcBef>
            </a:pPr>
            <a:r>
              <a:rPr lang="de-DE" sz="1200" i="1" smtClean="0"/>
              <a:t>BaBar</a:t>
            </a:r>
          </a:p>
          <a:p>
            <a:pPr algn="ctr">
              <a:spcBef>
                <a:spcPts val="400"/>
              </a:spcBef>
            </a:pPr>
            <a:r>
              <a:rPr lang="en-US" sz="900" i="1" smtClean="0"/>
              <a:t>PRD 71,031501</a:t>
            </a:r>
            <a:endParaRPr lang="de-DE" sz="900" i="1" baseline="30000"/>
          </a:p>
        </p:txBody>
      </p:sp>
      <p:sp>
        <p:nvSpPr>
          <p:cNvPr id="21" name="Text Box 1055"/>
          <p:cNvSpPr txBox="1">
            <a:spLocks noChangeArrowheads="1"/>
          </p:cNvSpPr>
          <p:nvPr/>
        </p:nvSpPr>
        <p:spPr bwMode="auto">
          <a:xfrm>
            <a:off x="7670802" y="4097701"/>
            <a:ext cx="1271016" cy="466794"/>
          </a:xfrm>
          <a:prstGeom prst="rect">
            <a:avLst/>
          </a:prstGeom>
          <a:solidFill>
            <a:srgbClr val="01ED39"/>
          </a:solidFill>
          <a:ln w="9525">
            <a:noFill/>
            <a:miter lim="800000"/>
            <a:headEnd/>
            <a:tailEnd/>
          </a:ln>
          <a:effectLst/>
        </p:spPr>
        <p:txBody>
          <a:bodyPr wrap="square">
            <a:spAutoFit/>
          </a:bodyPr>
          <a:lstStyle/>
          <a:p>
            <a:pPr algn="ctr">
              <a:spcBef>
                <a:spcPts val="400"/>
              </a:spcBef>
            </a:pPr>
            <a:r>
              <a:rPr lang="de-DE" sz="1200" i="1" smtClean="0"/>
              <a:t>BaBar</a:t>
            </a:r>
          </a:p>
          <a:p>
            <a:pPr algn="ctr">
              <a:spcBef>
                <a:spcPts val="400"/>
              </a:spcBef>
            </a:pPr>
            <a:r>
              <a:rPr lang="en-US" sz="900" i="1" smtClean="0"/>
              <a:t>PRD 82,011101(R)</a:t>
            </a:r>
            <a:endParaRPr lang="de-DE" sz="900" i="1" baseline="300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X(3872) - Charmonium or Molecule ? </a:t>
            </a:r>
            <a:endParaRPr lang="en-US"/>
          </a:p>
        </p:txBody>
      </p:sp>
      <p:sp>
        <p:nvSpPr>
          <p:cNvPr id="3" name="Rechteck 2"/>
          <p:cNvSpPr/>
          <p:nvPr/>
        </p:nvSpPr>
        <p:spPr>
          <a:xfrm>
            <a:off x="381000" y="914400"/>
            <a:ext cx="6553200" cy="5290679"/>
          </a:xfrm>
          <a:prstGeom prst="rect">
            <a:avLst/>
          </a:prstGeom>
        </p:spPr>
        <p:txBody>
          <a:bodyPr wrap="square">
            <a:spAutoFit/>
          </a:bodyPr>
          <a:lstStyle/>
          <a:p>
            <a:pPr marL="0" lvl="1" algn="l">
              <a:lnSpc>
                <a:spcPct val="120000"/>
              </a:lnSpc>
              <a:spcBef>
                <a:spcPts val="900"/>
              </a:spcBef>
              <a:spcAft>
                <a:spcPts val="0"/>
              </a:spcAft>
              <a:buClr>
                <a:schemeClr val="tx1"/>
              </a:buClr>
              <a:buSzPct val="70000"/>
              <a:defRPr/>
            </a:pPr>
            <a:r>
              <a:rPr lang="en-US" sz="2000" smtClean="0">
                <a:solidFill>
                  <a:srgbClr val="CC0000"/>
                </a:solidFill>
                <a:latin typeface="+mj-lt"/>
                <a:cs typeface="Times New Roman" pitchFamily="18" charset="0"/>
              </a:rPr>
              <a:t>Charmonium? </a:t>
            </a:r>
          </a:p>
          <a:p>
            <a:pPr marL="0" lvl="2" algn="l">
              <a:lnSpc>
                <a:spcPct val="120000"/>
              </a:lnSpc>
              <a:spcBef>
                <a:spcPts val="900"/>
              </a:spcBef>
              <a:spcAft>
                <a:spcPts val="0"/>
              </a:spcAft>
              <a:buClr>
                <a:schemeClr val="tx1"/>
              </a:buClr>
              <a:buSzPct val="70000"/>
              <a:defRPr/>
            </a:pPr>
            <a:r>
              <a:rPr lang="en-US" sz="1700" smtClean="0">
                <a:latin typeface="+mj-lt"/>
                <a:cs typeface="Times New Roman" pitchFamily="18" charset="0"/>
              </a:rPr>
              <a:t>Mass ok for 2</a:t>
            </a:r>
            <a:r>
              <a:rPr lang="en-US" sz="1700" baseline="30000" smtClean="0">
                <a:latin typeface="VerdanaEqn" pitchFamily="34" charset="0"/>
                <a:cs typeface="Times New Roman" pitchFamily="18" charset="0"/>
              </a:rPr>
              <a:t>-</a:t>
            </a:r>
            <a:r>
              <a:rPr lang="en-US" sz="1700" smtClean="0">
                <a:latin typeface="+mj-lt"/>
                <a:cs typeface="Times New Roman" pitchFamily="18" charset="0"/>
              </a:rPr>
              <a:t> (</a:t>
            </a:r>
            <a:r>
              <a:rPr lang="el-GR" sz="1700" smtClean="0">
                <a:latin typeface="+mj-lt"/>
                <a:cs typeface="Times New Roman" pitchFamily="18" charset="0"/>
              </a:rPr>
              <a:t>η</a:t>
            </a:r>
            <a:r>
              <a:rPr lang="en-US" sz="1700" baseline="-25000" smtClean="0">
                <a:latin typeface="+mj-lt"/>
                <a:cs typeface="Times New Roman" pitchFamily="18" charset="0"/>
              </a:rPr>
              <a:t>c2</a:t>
            </a:r>
            <a:r>
              <a:rPr lang="en-US" sz="1700" smtClean="0">
                <a:latin typeface="+mj-lt"/>
                <a:cs typeface="Times New Roman" pitchFamily="18" charset="0"/>
              </a:rPr>
              <a:t>, </a:t>
            </a:r>
            <a:r>
              <a:rPr lang="en-US" sz="1700" baseline="30000" smtClean="0">
                <a:latin typeface="+mj-lt"/>
                <a:cs typeface="Times New Roman" pitchFamily="18" charset="0"/>
              </a:rPr>
              <a:t>1</a:t>
            </a:r>
            <a:r>
              <a:rPr lang="en-US" sz="1700" smtClean="0">
                <a:latin typeface="+mj-lt"/>
                <a:cs typeface="Times New Roman" pitchFamily="18" charset="0"/>
              </a:rPr>
              <a:t>D</a:t>
            </a:r>
            <a:r>
              <a:rPr lang="en-US" sz="1700" baseline="-25000" smtClean="0">
                <a:latin typeface="+mj-lt"/>
                <a:cs typeface="Times New Roman" pitchFamily="18" charset="0"/>
              </a:rPr>
              <a:t>2</a:t>
            </a:r>
            <a:r>
              <a:rPr lang="en-US" sz="1700" smtClean="0">
                <a:latin typeface="+mj-lt"/>
                <a:cs typeface="Times New Roman" pitchFamily="18" charset="0"/>
              </a:rPr>
              <a:t> c</a:t>
            </a:r>
            <a:r>
              <a:rPr lang="en-US" sz="1700" smtClean="0">
                <a:latin typeface="VerdanaBar" pitchFamily="34" charset="0"/>
                <a:cs typeface="Times New Roman Bar" pitchFamily="18" charset="0"/>
              </a:rPr>
              <a:t>c</a:t>
            </a:r>
            <a:r>
              <a:rPr lang="en-US" sz="1700" smtClean="0">
                <a:latin typeface="+mj-lt"/>
                <a:cs typeface="Times New Roman" pitchFamily="18" charset="0"/>
              </a:rPr>
              <a:t> ground state) </a:t>
            </a:r>
            <a:br>
              <a:rPr lang="en-US" sz="1700" smtClean="0">
                <a:latin typeface="+mj-lt"/>
                <a:cs typeface="Times New Roman" pitchFamily="18" charset="0"/>
              </a:rPr>
            </a:br>
            <a:r>
              <a:rPr lang="en-US" sz="1700" smtClean="0">
                <a:latin typeface="+mj-lt"/>
                <a:cs typeface="Times New Roman" pitchFamily="18" charset="0"/>
                <a:sym typeface="Wingdings" pitchFamily="2" charset="2"/>
              </a:rPr>
              <a:t>Large production rate in B-decays </a:t>
            </a:r>
            <a:br>
              <a:rPr lang="en-US" sz="1700" smtClean="0">
                <a:latin typeface="+mj-lt"/>
                <a:cs typeface="Times New Roman" pitchFamily="18" charset="0"/>
                <a:sym typeface="Wingdings" pitchFamily="2" charset="2"/>
              </a:rPr>
            </a:br>
            <a:r>
              <a:rPr lang="en-US" sz="1700" smtClean="0">
                <a:latin typeface="+mj-lt"/>
                <a:cs typeface="Times New Roman" pitchFamily="18" charset="0"/>
                <a:sym typeface="Wingdings" pitchFamily="2" charset="2"/>
              </a:rPr>
              <a:t>  and </a:t>
            </a:r>
            <a:r>
              <a:rPr lang="en-US" sz="1700" smtClean="0">
                <a:latin typeface="VerdanaBar" pitchFamily="34" charset="0"/>
                <a:cs typeface="Times New Roman" pitchFamily="18" charset="0"/>
                <a:sym typeface="Wingdings" pitchFamily="2" charset="2"/>
              </a:rPr>
              <a:t>p</a:t>
            </a:r>
            <a:r>
              <a:rPr lang="en-US" sz="1700" smtClean="0">
                <a:latin typeface="+mj-lt"/>
                <a:cs typeface="Times New Roman Bar" pitchFamily="18" charset="0"/>
                <a:sym typeface="Wingdings" pitchFamily="2" charset="2"/>
              </a:rPr>
              <a:t>p</a:t>
            </a:r>
            <a:r>
              <a:rPr lang="en-US" sz="1700" smtClean="0">
                <a:latin typeface="+mj-lt"/>
                <a:cs typeface="Times New Roman" pitchFamily="18" charset="0"/>
                <a:sym typeface="Wingdings" pitchFamily="2" charset="2"/>
              </a:rPr>
              <a:t>-collisions </a:t>
            </a:r>
            <a:endParaRPr lang="en-US" sz="1700" u="sng" smtClean="0">
              <a:latin typeface="+mj-lt"/>
              <a:cs typeface="Times New Roman" pitchFamily="18" charset="0"/>
            </a:endParaRPr>
          </a:p>
          <a:p>
            <a:pPr marL="0" lvl="1" algn="l">
              <a:lnSpc>
                <a:spcPct val="120000"/>
              </a:lnSpc>
              <a:spcBef>
                <a:spcPts val="900"/>
              </a:spcBef>
              <a:spcAft>
                <a:spcPts val="0"/>
              </a:spcAft>
              <a:buClr>
                <a:schemeClr val="tx1"/>
              </a:buClr>
              <a:buSzPct val="70000"/>
              <a:defRPr/>
            </a:pPr>
            <a:r>
              <a:rPr lang="en-US" sz="1700" smtClean="0">
                <a:solidFill>
                  <a:srgbClr val="CC0000"/>
                </a:solidFill>
                <a:latin typeface="+mj-lt"/>
                <a:cs typeface="Times New Roman" pitchFamily="18" charset="0"/>
              </a:rPr>
              <a:t>But: </a:t>
            </a:r>
            <a:br>
              <a:rPr lang="en-US" sz="1700" smtClean="0">
                <a:solidFill>
                  <a:srgbClr val="CC0000"/>
                </a:solidFill>
                <a:latin typeface="+mj-lt"/>
                <a:cs typeface="Times New Roman" pitchFamily="18" charset="0"/>
              </a:rPr>
            </a:br>
            <a:r>
              <a:rPr lang="en-US" sz="1700" smtClean="0">
                <a:latin typeface="+mj-lt"/>
                <a:cs typeface="Times New Roman" pitchFamily="18" charset="0"/>
              </a:rPr>
              <a:t>Large isospin </a:t>
            </a:r>
            <a:r>
              <a:rPr lang="en-US" sz="1700" smtClean="0">
                <a:latin typeface="+mj-lt"/>
                <a:cs typeface="Times New Roman"/>
              </a:rPr>
              <a:t>violation in R</a:t>
            </a:r>
            <a:r>
              <a:rPr lang="el-GR" sz="1700" baseline="-25000" smtClean="0">
                <a:latin typeface="+mj-lt"/>
                <a:cs typeface="Times New Roman"/>
              </a:rPr>
              <a:t>ρ</a:t>
            </a:r>
            <a:r>
              <a:rPr lang="en-US" sz="1700" baseline="-25000" smtClean="0">
                <a:latin typeface="+mj-lt"/>
                <a:cs typeface="Times New Roman"/>
              </a:rPr>
              <a:t>/</a:t>
            </a:r>
            <a:r>
              <a:rPr lang="el-GR" sz="1700" baseline="-25000" smtClean="0">
                <a:latin typeface="+mj-lt"/>
                <a:cs typeface="Times New Roman"/>
              </a:rPr>
              <a:t>ω</a:t>
            </a:r>
            <a:r>
              <a:rPr lang="en-US" sz="1700" smtClean="0">
                <a:latin typeface="+mj-lt"/>
                <a:cs typeface="Times New Roman"/>
              </a:rPr>
              <a:t>=1?</a:t>
            </a:r>
          </a:p>
          <a:p>
            <a:pPr marL="0" lvl="1" algn="l">
              <a:lnSpc>
                <a:spcPct val="120000"/>
              </a:lnSpc>
              <a:spcBef>
                <a:spcPts val="900"/>
              </a:spcBef>
              <a:spcAft>
                <a:spcPts val="0"/>
              </a:spcAft>
              <a:buClr>
                <a:schemeClr val="tx1"/>
              </a:buClr>
              <a:buSzPct val="70000"/>
              <a:defRPr/>
            </a:pPr>
            <a:endParaRPr lang="en-US" sz="1700" smtClean="0">
              <a:latin typeface="+mj-lt"/>
              <a:cs typeface="Times New Roman" pitchFamily="18" charset="0"/>
              <a:sym typeface="Wingdings" pitchFamily="2" charset="2"/>
            </a:endParaRPr>
          </a:p>
          <a:p>
            <a:pPr marL="0" lvl="1" algn="l" fontAlgn="auto">
              <a:lnSpc>
                <a:spcPct val="120000"/>
              </a:lnSpc>
              <a:spcBef>
                <a:spcPts val="900"/>
              </a:spcBef>
              <a:spcAft>
                <a:spcPts val="0"/>
              </a:spcAft>
              <a:buClr>
                <a:schemeClr val="tx1"/>
              </a:buClr>
              <a:buSzPct val="70000"/>
              <a:defRPr/>
            </a:pPr>
            <a:r>
              <a:rPr lang="en-US" sz="2000" smtClean="0">
                <a:solidFill>
                  <a:srgbClr val="CC0000"/>
                </a:solidFill>
                <a:latin typeface="+mj-lt"/>
                <a:cs typeface="Times New Roman" pitchFamily="18" charset="0"/>
                <a:sym typeface="Wingdings" pitchFamily="2" charset="2"/>
              </a:rPr>
              <a:t>Molecule?</a:t>
            </a:r>
          </a:p>
          <a:p>
            <a:pPr marL="0" lvl="2" algn="l" fontAlgn="auto">
              <a:lnSpc>
                <a:spcPct val="120000"/>
              </a:lnSpc>
              <a:spcBef>
                <a:spcPts val="900"/>
              </a:spcBef>
              <a:spcAft>
                <a:spcPts val="0"/>
              </a:spcAft>
              <a:buClr>
                <a:schemeClr val="accent3"/>
              </a:buClr>
              <a:buSzPct val="75000"/>
              <a:defRPr/>
            </a:pPr>
            <a:r>
              <a:rPr lang="en-US" sz="1700" smtClean="0">
                <a:latin typeface="+mj-lt"/>
                <a:cs typeface="Times New Roman" pitchFamily="18" charset="0"/>
                <a:sym typeface="Wingdings" pitchFamily="2" charset="2"/>
              </a:rPr>
              <a:t>m(</a:t>
            </a:r>
            <a:r>
              <a:rPr lang="en-US" sz="1700" smtClean="0">
                <a:latin typeface="+mj-lt"/>
                <a:cs typeface="Times New Roman Bar" pitchFamily="18" charset="0"/>
                <a:sym typeface="Wingdings" pitchFamily="2" charset="2"/>
              </a:rPr>
              <a:t>D</a:t>
            </a:r>
            <a:r>
              <a:rPr lang="en-US" sz="1700" baseline="30000" smtClean="0">
                <a:latin typeface="+mj-lt"/>
                <a:cs typeface="Times New Roman" pitchFamily="18" charset="0"/>
                <a:sym typeface="Wingdings" pitchFamily="2" charset="2"/>
              </a:rPr>
              <a:t>0</a:t>
            </a:r>
            <a:r>
              <a:rPr lang="en-US" sz="1700" smtClean="0">
                <a:latin typeface="+mj-lt"/>
                <a:cs typeface="Times New Roman" pitchFamily="18" charset="0"/>
                <a:sym typeface="Wingdings" pitchFamily="2" charset="2"/>
              </a:rPr>
              <a:t>) + m(D</a:t>
            </a:r>
            <a:r>
              <a:rPr lang="en-US" sz="1700" baseline="30000" smtClean="0">
                <a:latin typeface="+mj-lt"/>
                <a:cs typeface="Times New Roman" pitchFamily="18" charset="0"/>
                <a:sym typeface="Wingdings" pitchFamily="2" charset="2"/>
              </a:rPr>
              <a:t>0*</a:t>
            </a:r>
            <a:r>
              <a:rPr lang="en-US" sz="1700" smtClean="0">
                <a:latin typeface="+mj-lt"/>
                <a:cs typeface="Times New Roman" pitchFamily="18" charset="0"/>
                <a:sym typeface="Wingdings" pitchFamily="2" charset="2"/>
              </a:rPr>
              <a:t>) = 3871.8 ± 0.4 MeV/c</a:t>
            </a:r>
            <a:r>
              <a:rPr lang="en-US" sz="1700" baseline="30000" smtClean="0">
                <a:latin typeface="+mj-lt"/>
                <a:cs typeface="Times New Roman" pitchFamily="18" charset="0"/>
                <a:sym typeface="Wingdings" pitchFamily="2" charset="2"/>
              </a:rPr>
              <a:t>2</a:t>
            </a:r>
            <a:br>
              <a:rPr lang="en-US" sz="1700" baseline="30000" smtClean="0">
                <a:latin typeface="+mj-lt"/>
                <a:cs typeface="Times New Roman" pitchFamily="18" charset="0"/>
                <a:sym typeface="Wingdings" pitchFamily="2" charset="2"/>
              </a:rPr>
            </a:br>
            <a:r>
              <a:rPr lang="en-US" sz="1700" smtClean="0">
                <a:latin typeface="+mj-lt"/>
                <a:cs typeface="Times New Roman" pitchFamily="18" charset="0"/>
              </a:rPr>
              <a:t>Decay to </a:t>
            </a:r>
            <a:r>
              <a:rPr lang="en-US" sz="1700" smtClean="0">
                <a:latin typeface="+mj-lt"/>
                <a:cs typeface="Times New Roman" pitchFamily="18" charset="0"/>
                <a:sym typeface="Wingdings" pitchFamily="2" charset="2"/>
              </a:rPr>
              <a:t>J/</a:t>
            </a:r>
            <a:r>
              <a:rPr lang="el-GR" sz="1700" smtClean="0">
                <a:latin typeface="+mj-lt"/>
                <a:cs typeface="Times New Roman" pitchFamily="18" charset="0"/>
                <a:sym typeface="Wingdings" pitchFamily="2" charset="2"/>
              </a:rPr>
              <a:t>ψρ</a:t>
            </a:r>
            <a:r>
              <a:rPr lang="en-US" sz="1700" smtClean="0">
                <a:latin typeface="+mj-lt"/>
                <a:cs typeface="Times New Roman" pitchFamily="18" charset="0"/>
                <a:sym typeface="Wingdings" pitchFamily="2" charset="2"/>
              </a:rPr>
              <a:t>, J/</a:t>
            </a:r>
            <a:r>
              <a:rPr lang="el-GR" sz="1700" smtClean="0">
                <a:latin typeface="+mj-lt"/>
                <a:cs typeface="Times New Roman" pitchFamily="18" charset="0"/>
                <a:sym typeface="Wingdings" pitchFamily="2" charset="2"/>
              </a:rPr>
              <a:t>ψω</a:t>
            </a:r>
            <a:r>
              <a:rPr lang="en-US" sz="1700" smtClean="0">
                <a:latin typeface="+mj-lt"/>
                <a:cs typeface="Times New Roman" pitchFamily="18" charset="0"/>
                <a:sym typeface="Wingdings" pitchFamily="2" charset="2"/>
              </a:rPr>
              <a:t>, </a:t>
            </a:r>
            <a:r>
              <a:rPr lang="en-US" sz="1700" smtClean="0">
                <a:latin typeface="+mj-lt"/>
                <a:cs typeface="Times New Roman Bar" pitchFamily="18" charset="0"/>
                <a:sym typeface="Wingdings" pitchFamily="2" charset="2"/>
              </a:rPr>
              <a:t>D</a:t>
            </a:r>
            <a:r>
              <a:rPr lang="en-US" sz="1700" baseline="30000" smtClean="0">
                <a:latin typeface="+mj-lt"/>
                <a:cs typeface="Times New Roman" pitchFamily="18" charset="0"/>
                <a:sym typeface="Wingdings" pitchFamily="2" charset="2"/>
              </a:rPr>
              <a:t>0</a:t>
            </a:r>
            <a:r>
              <a:rPr lang="en-US" sz="1700" smtClean="0">
                <a:latin typeface="VerdanaBar" pitchFamily="34" charset="0"/>
                <a:cs typeface="Times New Roman" pitchFamily="18" charset="0"/>
                <a:sym typeface="Wingdings" pitchFamily="2" charset="2"/>
              </a:rPr>
              <a:t>D</a:t>
            </a:r>
            <a:r>
              <a:rPr lang="en-US" sz="1700" baseline="30000" smtClean="0">
                <a:latin typeface="+mj-lt"/>
                <a:cs typeface="Times New Roman" pitchFamily="18" charset="0"/>
                <a:sym typeface="Wingdings" pitchFamily="2" charset="2"/>
              </a:rPr>
              <a:t>0*</a:t>
            </a:r>
            <a:r>
              <a:rPr lang="en-US" sz="1700" smtClean="0">
                <a:latin typeface="+mj-lt"/>
                <a:cs typeface="Times New Roman" pitchFamily="18" charset="0"/>
                <a:sym typeface="Wingdings" pitchFamily="2" charset="2"/>
              </a:rPr>
              <a:t> expected</a:t>
            </a:r>
            <a:br>
              <a:rPr lang="en-US" sz="1700" smtClean="0">
                <a:latin typeface="+mj-lt"/>
                <a:cs typeface="Times New Roman" pitchFamily="18" charset="0"/>
                <a:sym typeface="Wingdings" pitchFamily="2" charset="2"/>
              </a:rPr>
            </a:br>
            <a:r>
              <a:rPr lang="en-US" sz="1700" smtClean="0">
                <a:latin typeface="+mj-lt"/>
                <a:cs typeface="Times New Roman" pitchFamily="18" charset="0"/>
              </a:rPr>
              <a:t>Compatible with J</a:t>
            </a:r>
            <a:r>
              <a:rPr lang="en-US" sz="1700" baseline="30000" smtClean="0">
                <a:latin typeface="+mj-lt"/>
                <a:cs typeface="Times New Roman" pitchFamily="18" charset="0"/>
              </a:rPr>
              <a:t>P</a:t>
            </a:r>
            <a:r>
              <a:rPr lang="en-US" sz="1700" smtClean="0">
                <a:latin typeface="+mj-lt"/>
                <a:cs typeface="Times New Roman" pitchFamily="18" charset="0"/>
              </a:rPr>
              <a:t> = 1</a:t>
            </a:r>
            <a:r>
              <a:rPr lang="en-US" sz="1700" baseline="30000" smtClean="0">
                <a:latin typeface="+mj-lt"/>
                <a:cs typeface="Times New Roman" pitchFamily="18" charset="0"/>
              </a:rPr>
              <a:t>+</a:t>
            </a:r>
            <a:r>
              <a:rPr lang="en-US" sz="1700" smtClean="0">
                <a:latin typeface="+mj-lt"/>
                <a:cs typeface="Times New Roman" pitchFamily="18" charset="0"/>
              </a:rPr>
              <a:t/>
            </a:r>
            <a:br>
              <a:rPr lang="en-US" sz="1700" smtClean="0">
                <a:latin typeface="+mj-lt"/>
                <a:cs typeface="Times New Roman" pitchFamily="18" charset="0"/>
              </a:rPr>
            </a:br>
            <a:r>
              <a:rPr lang="en-US" sz="1700" smtClean="0">
                <a:latin typeface="+mj-lt"/>
                <a:cs typeface="Times New Roman"/>
              </a:rPr>
              <a:t>Large isospin violation R</a:t>
            </a:r>
            <a:r>
              <a:rPr lang="el-GR" sz="1700" baseline="-25000" smtClean="0">
                <a:latin typeface="+mj-lt"/>
                <a:cs typeface="Times New Roman"/>
              </a:rPr>
              <a:t>ρ</a:t>
            </a:r>
            <a:r>
              <a:rPr lang="en-US" sz="1700" baseline="-25000" smtClean="0">
                <a:latin typeface="+mj-lt"/>
                <a:cs typeface="Times New Roman"/>
              </a:rPr>
              <a:t>/</a:t>
            </a:r>
            <a:r>
              <a:rPr lang="el-GR" sz="1700" baseline="-25000" smtClean="0">
                <a:latin typeface="+mj-lt"/>
                <a:cs typeface="Times New Roman"/>
              </a:rPr>
              <a:t>ω</a:t>
            </a:r>
            <a:r>
              <a:rPr lang="en-US" sz="1700" smtClean="0">
                <a:latin typeface="+mj-lt"/>
                <a:cs typeface="Times New Roman"/>
              </a:rPr>
              <a:t>=1</a:t>
            </a:r>
            <a:endParaRPr lang="en-US" sz="1700" smtClean="0">
              <a:latin typeface="+mj-lt"/>
              <a:cs typeface="Times New Roman" pitchFamily="18" charset="0"/>
            </a:endParaRPr>
          </a:p>
          <a:p>
            <a:pPr marL="0" lvl="2" algn="l">
              <a:lnSpc>
                <a:spcPct val="120000"/>
              </a:lnSpc>
              <a:spcBef>
                <a:spcPts val="900"/>
              </a:spcBef>
              <a:spcAft>
                <a:spcPts val="0"/>
              </a:spcAft>
              <a:buClr>
                <a:schemeClr val="accent3"/>
              </a:buClr>
              <a:buSzPct val="75000"/>
              <a:defRPr/>
            </a:pPr>
            <a:r>
              <a:rPr lang="en-US" sz="1700" smtClean="0">
                <a:solidFill>
                  <a:srgbClr val="CC0000"/>
                </a:solidFill>
                <a:latin typeface="+mj-lt"/>
                <a:cs typeface="Times New Roman" pitchFamily="18" charset="0"/>
              </a:rPr>
              <a:t>But:</a:t>
            </a:r>
            <a:r>
              <a:rPr lang="en-US" sz="1700" smtClean="0">
                <a:latin typeface="+mj-lt"/>
                <a:cs typeface="Times New Roman" pitchFamily="18" charset="0"/>
              </a:rPr>
              <a:t/>
            </a:r>
            <a:br>
              <a:rPr lang="en-US" sz="1700" smtClean="0">
                <a:latin typeface="+mj-lt"/>
                <a:cs typeface="Times New Roman" pitchFamily="18" charset="0"/>
              </a:rPr>
            </a:br>
            <a:r>
              <a:rPr lang="en-US" sz="1700" smtClean="0">
                <a:latin typeface="+mj-lt"/>
              </a:rPr>
              <a:t>BF(X</a:t>
            </a:r>
            <a:r>
              <a:rPr lang="en-US" sz="1700" smtClean="0">
                <a:latin typeface="+mj-lt"/>
                <a:sym typeface="Symbol" pitchFamily="18" charset="2"/>
              </a:rPr>
              <a:t></a:t>
            </a:r>
            <a:r>
              <a:rPr lang="el-GR" sz="1700" smtClean="0">
                <a:latin typeface="+mj-lt"/>
              </a:rPr>
              <a:t>ψ</a:t>
            </a:r>
            <a:r>
              <a:rPr lang="en-US" sz="1700" smtClean="0">
                <a:latin typeface="+mj-lt"/>
                <a:sym typeface="Wingdings" pitchFamily="2" charset="2"/>
              </a:rPr>
              <a:t>(2S) </a:t>
            </a:r>
            <a:r>
              <a:rPr lang="el-GR" sz="1700" smtClean="0">
                <a:latin typeface="+mj-lt"/>
              </a:rPr>
              <a:t>γ</a:t>
            </a:r>
            <a:r>
              <a:rPr lang="en-US" sz="1700" smtClean="0">
                <a:latin typeface="+mj-lt"/>
                <a:sym typeface="Wingdings" pitchFamily="2" charset="2"/>
              </a:rPr>
              <a:t>)/BF(X</a:t>
            </a:r>
            <a:r>
              <a:rPr lang="en-US" sz="1700" smtClean="0">
                <a:latin typeface="+mj-lt"/>
                <a:sym typeface="Symbol" pitchFamily="18" charset="2"/>
              </a:rPr>
              <a:t></a:t>
            </a:r>
            <a:r>
              <a:rPr lang="en-US" sz="1700" smtClean="0">
                <a:latin typeface="+mj-lt"/>
                <a:sym typeface="Wingdings" pitchFamily="2" charset="2"/>
              </a:rPr>
              <a:t> J/</a:t>
            </a:r>
            <a:r>
              <a:rPr lang="el-GR" sz="1700" smtClean="0">
                <a:latin typeface="+mj-lt"/>
              </a:rPr>
              <a:t>ψ</a:t>
            </a:r>
            <a:r>
              <a:rPr lang="en-US" sz="1700" smtClean="0">
                <a:latin typeface="+mj-lt"/>
                <a:sym typeface="Wingdings" pitchFamily="2" charset="2"/>
              </a:rPr>
              <a:t> </a:t>
            </a:r>
            <a:r>
              <a:rPr lang="el-GR" sz="1700" smtClean="0">
                <a:latin typeface="+mj-lt"/>
              </a:rPr>
              <a:t>γ</a:t>
            </a:r>
            <a:r>
              <a:rPr lang="en-US" sz="1700" smtClean="0">
                <a:latin typeface="+mj-lt"/>
                <a:sym typeface="Wingdings" pitchFamily="2" charset="2"/>
              </a:rPr>
              <a:t>)= 3.4 </a:t>
            </a:r>
            <a:r>
              <a:rPr lang="en-US" sz="1700" smtClean="0">
                <a:latin typeface="+mj-lt"/>
                <a:sym typeface="Symbol" pitchFamily="18" charset="2"/>
              </a:rPr>
              <a:t></a:t>
            </a:r>
            <a:r>
              <a:rPr lang="en-US" sz="1700" smtClean="0">
                <a:latin typeface="+mj-lt"/>
                <a:sym typeface="Wingdings" pitchFamily="2" charset="2"/>
              </a:rPr>
              <a:t> 1.4 </a:t>
            </a:r>
            <a:endParaRPr lang="en-US" sz="1700" dirty="0" smtClean="0">
              <a:latin typeface="+mj-lt"/>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X(3872) - Charmonium or Molecule ? </a:t>
            </a:r>
            <a:endParaRPr lang="en-US"/>
          </a:p>
        </p:txBody>
      </p:sp>
      <p:sp>
        <p:nvSpPr>
          <p:cNvPr id="3" name="Rechteck 2"/>
          <p:cNvSpPr/>
          <p:nvPr/>
        </p:nvSpPr>
        <p:spPr>
          <a:xfrm>
            <a:off x="381000" y="914400"/>
            <a:ext cx="6553200" cy="5290679"/>
          </a:xfrm>
          <a:prstGeom prst="rect">
            <a:avLst/>
          </a:prstGeom>
        </p:spPr>
        <p:txBody>
          <a:bodyPr wrap="square">
            <a:spAutoFit/>
          </a:bodyPr>
          <a:lstStyle/>
          <a:p>
            <a:pPr marL="0" lvl="1" algn="l">
              <a:lnSpc>
                <a:spcPct val="120000"/>
              </a:lnSpc>
              <a:spcBef>
                <a:spcPts val="900"/>
              </a:spcBef>
              <a:spcAft>
                <a:spcPts val="0"/>
              </a:spcAft>
              <a:buClr>
                <a:schemeClr val="tx1"/>
              </a:buClr>
              <a:buSzPct val="70000"/>
              <a:defRPr/>
            </a:pPr>
            <a:r>
              <a:rPr lang="en-US" sz="2000" smtClean="0">
                <a:solidFill>
                  <a:srgbClr val="CC0000"/>
                </a:solidFill>
                <a:latin typeface="+mj-lt"/>
                <a:cs typeface="Times New Roman" pitchFamily="18" charset="0"/>
              </a:rPr>
              <a:t>Charmonium? </a:t>
            </a:r>
          </a:p>
          <a:p>
            <a:pPr marL="0" lvl="2" algn="l">
              <a:lnSpc>
                <a:spcPct val="120000"/>
              </a:lnSpc>
              <a:spcBef>
                <a:spcPts val="900"/>
              </a:spcBef>
              <a:spcAft>
                <a:spcPts val="0"/>
              </a:spcAft>
              <a:buClr>
                <a:schemeClr val="tx1"/>
              </a:buClr>
              <a:buSzPct val="70000"/>
              <a:defRPr/>
            </a:pPr>
            <a:r>
              <a:rPr lang="en-US" sz="1700" smtClean="0">
                <a:latin typeface="+mj-lt"/>
                <a:cs typeface="Times New Roman" pitchFamily="18" charset="0"/>
              </a:rPr>
              <a:t>Mass ok for 2</a:t>
            </a:r>
            <a:r>
              <a:rPr lang="en-US" sz="1700" baseline="30000" smtClean="0">
                <a:latin typeface="VerdanaEqn" pitchFamily="34" charset="0"/>
                <a:cs typeface="Times New Roman" pitchFamily="18" charset="0"/>
              </a:rPr>
              <a:t>-</a:t>
            </a:r>
            <a:r>
              <a:rPr lang="en-US" sz="1700" smtClean="0">
                <a:latin typeface="+mj-lt"/>
                <a:cs typeface="Times New Roman" pitchFamily="18" charset="0"/>
              </a:rPr>
              <a:t> (</a:t>
            </a:r>
            <a:r>
              <a:rPr lang="el-GR" sz="1700" smtClean="0">
                <a:latin typeface="+mj-lt"/>
                <a:cs typeface="Times New Roman" pitchFamily="18" charset="0"/>
              </a:rPr>
              <a:t>η</a:t>
            </a:r>
            <a:r>
              <a:rPr lang="en-US" sz="1700" baseline="-25000" smtClean="0">
                <a:latin typeface="+mj-lt"/>
                <a:cs typeface="Times New Roman" pitchFamily="18" charset="0"/>
              </a:rPr>
              <a:t>c2</a:t>
            </a:r>
            <a:r>
              <a:rPr lang="en-US" sz="1700" smtClean="0">
                <a:latin typeface="+mj-lt"/>
                <a:cs typeface="Times New Roman" pitchFamily="18" charset="0"/>
              </a:rPr>
              <a:t>, </a:t>
            </a:r>
            <a:r>
              <a:rPr lang="en-US" sz="1700" baseline="30000" smtClean="0">
                <a:latin typeface="+mj-lt"/>
                <a:cs typeface="Times New Roman" pitchFamily="18" charset="0"/>
              </a:rPr>
              <a:t>1</a:t>
            </a:r>
            <a:r>
              <a:rPr lang="en-US" sz="1700" smtClean="0">
                <a:latin typeface="+mj-lt"/>
                <a:cs typeface="Times New Roman" pitchFamily="18" charset="0"/>
              </a:rPr>
              <a:t>D</a:t>
            </a:r>
            <a:r>
              <a:rPr lang="en-US" sz="1700" baseline="-25000" smtClean="0">
                <a:latin typeface="+mj-lt"/>
                <a:cs typeface="Times New Roman" pitchFamily="18" charset="0"/>
              </a:rPr>
              <a:t>2</a:t>
            </a:r>
            <a:r>
              <a:rPr lang="en-US" sz="1700" smtClean="0">
                <a:latin typeface="+mj-lt"/>
                <a:cs typeface="Times New Roman" pitchFamily="18" charset="0"/>
              </a:rPr>
              <a:t> c</a:t>
            </a:r>
            <a:r>
              <a:rPr lang="en-US" sz="1700" smtClean="0">
                <a:latin typeface="VerdanaBar" pitchFamily="34" charset="0"/>
                <a:cs typeface="Times New Roman Bar" pitchFamily="18" charset="0"/>
              </a:rPr>
              <a:t>c</a:t>
            </a:r>
            <a:r>
              <a:rPr lang="en-US" sz="1700" smtClean="0">
                <a:latin typeface="+mj-lt"/>
                <a:cs typeface="Times New Roman" pitchFamily="18" charset="0"/>
              </a:rPr>
              <a:t> ground state) </a:t>
            </a:r>
            <a:br>
              <a:rPr lang="en-US" sz="1700" smtClean="0">
                <a:latin typeface="+mj-lt"/>
                <a:cs typeface="Times New Roman" pitchFamily="18" charset="0"/>
              </a:rPr>
            </a:br>
            <a:r>
              <a:rPr lang="en-US" sz="1700" smtClean="0">
                <a:latin typeface="+mj-lt"/>
                <a:cs typeface="Times New Roman" pitchFamily="18" charset="0"/>
                <a:sym typeface="Wingdings" pitchFamily="2" charset="2"/>
              </a:rPr>
              <a:t>Large production rate in B-decays </a:t>
            </a:r>
            <a:br>
              <a:rPr lang="en-US" sz="1700" smtClean="0">
                <a:latin typeface="+mj-lt"/>
                <a:cs typeface="Times New Roman" pitchFamily="18" charset="0"/>
                <a:sym typeface="Wingdings" pitchFamily="2" charset="2"/>
              </a:rPr>
            </a:br>
            <a:r>
              <a:rPr lang="en-US" sz="1700" smtClean="0">
                <a:latin typeface="+mj-lt"/>
                <a:cs typeface="Times New Roman" pitchFamily="18" charset="0"/>
                <a:sym typeface="Wingdings" pitchFamily="2" charset="2"/>
              </a:rPr>
              <a:t>  and </a:t>
            </a:r>
            <a:r>
              <a:rPr lang="en-US" sz="1700" smtClean="0">
                <a:latin typeface="VerdanaBar" pitchFamily="34" charset="0"/>
                <a:cs typeface="Times New Roman" pitchFamily="18" charset="0"/>
                <a:sym typeface="Wingdings" pitchFamily="2" charset="2"/>
              </a:rPr>
              <a:t>p</a:t>
            </a:r>
            <a:r>
              <a:rPr lang="en-US" sz="1700" smtClean="0">
                <a:latin typeface="+mj-lt"/>
                <a:cs typeface="Times New Roman Bar" pitchFamily="18" charset="0"/>
                <a:sym typeface="Wingdings" pitchFamily="2" charset="2"/>
              </a:rPr>
              <a:t>p</a:t>
            </a:r>
            <a:r>
              <a:rPr lang="en-US" sz="1700" smtClean="0">
                <a:latin typeface="+mj-lt"/>
                <a:cs typeface="Times New Roman" pitchFamily="18" charset="0"/>
                <a:sym typeface="Wingdings" pitchFamily="2" charset="2"/>
              </a:rPr>
              <a:t>-collisions </a:t>
            </a:r>
            <a:endParaRPr lang="en-US" sz="1700" u="sng" smtClean="0">
              <a:latin typeface="+mj-lt"/>
              <a:cs typeface="Times New Roman" pitchFamily="18" charset="0"/>
            </a:endParaRPr>
          </a:p>
          <a:p>
            <a:pPr marL="0" lvl="1" algn="l">
              <a:lnSpc>
                <a:spcPct val="120000"/>
              </a:lnSpc>
              <a:spcBef>
                <a:spcPts val="900"/>
              </a:spcBef>
              <a:spcAft>
                <a:spcPts val="0"/>
              </a:spcAft>
              <a:buClr>
                <a:schemeClr val="tx1"/>
              </a:buClr>
              <a:buSzPct val="70000"/>
              <a:defRPr/>
            </a:pPr>
            <a:r>
              <a:rPr lang="en-US" sz="1700" smtClean="0">
                <a:solidFill>
                  <a:srgbClr val="CC0000"/>
                </a:solidFill>
                <a:latin typeface="+mj-lt"/>
                <a:cs typeface="Times New Roman" pitchFamily="18" charset="0"/>
              </a:rPr>
              <a:t>But: </a:t>
            </a:r>
            <a:br>
              <a:rPr lang="en-US" sz="1700" smtClean="0">
                <a:solidFill>
                  <a:srgbClr val="CC0000"/>
                </a:solidFill>
                <a:latin typeface="+mj-lt"/>
                <a:cs typeface="Times New Roman" pitchFamily="18" charset="0"/>
              </a:rPr>
            </a:br>
            <a:r>
              <a:rPr lang="en-US" sz="1700" smtClean="0">
                <a:latin typeface="+mj-lt"/>
                <a:cs typeface="Times New Roman" pitchFamily="18" charset="0"/>
              </a:rPr>
              <a:t>Large isospin </a:t>
            </a:r>
            <a:r>
              <a:rPr lang="en-US" sz="1700" smtClean="0">
                <a:latin typeface="+mj-lt"/>
                <a:cs typeface="Times New Roman"/>
              </a:rPr>
              <a:t>violation in R</a:t>
            </a:r>
            <a:r>
              <a:rPr lang="el-GR" sz="1700" baseline="-25000" smtClean="0">
                <a:latin typeface="+mj-lt"/>
                <a:cs typeface="Times New Roman"/>
              </a:rPr>
              <a:t>ρ</a:t>
            </a:r>
            <a:r>
              <a:rPr lang="en-US" sz="1700" baseline="-25000" smtClean="0">
                <a:latin typeface="+mj-lt"/>
                <a:cs typeface="Times New Roman"/>
              </a:rPr>
              <a:t>/</a:t>
            </a:r>
            <a:r>
              <a:rPr lang="el-GR" sz="1700" baseline="-25000" smtClean="0">
                <a:latin typeface="+mj-lt"/>
                <a:cs typeface="Times New Roman"/>
              </a:rPr>
              <a:t>ω</a:t>
            </a:r>
            <a:r>
              <a:rPr lang="en-US" sz="1700" smtClean="0">
                <a:latin typeface="+mj-lt"/>
                <a:cs typeface="Times New Roman"/>
              </a:rPr>
              <a:t>=1?</a:t>
            </a:r>
          </a:p>
          <a:p>
            <a:pPr marL="0" lvl="1" algn="l">
              <a:lnSpc>
                <a:spcPct val="120000"/>
              </a:lnSpc>
              <a:spcBef>
                <a:spcPts val="900"/>
              </a:spcBef>
              <a:spcAft>
                <a:spcPts val="0"/>
              </a:spcAft>
              <a:buClr>
                <a:schemeClr val="tx1"/>
              </a:buClr>
              <a:buSzPct val="70000"/>
              <a:defRPr/>
            </a:pPr>
            <a:endParaRPr lang="en-US" sz="1700" smtClean="0">
              <a:latin typeface="+mj-lt"/>
              <a:cs typeface="Times New Roman" pitchFamily="18" charset="0"/>
              <a:sym typeface="Wingdings" pitchFamily="2" charset="2"/>
            </a:endParaRPr>
          </a:p>
          <a:p>
            <a:pPr marL="0" lvl="1" algn="l" fontAlgn="auto">
              <a:lnSpc>
                <a:spcPct val="120000"/>
              </a:lnSpc>
              <a:spcBef>
                <a:spcPts val="900"/>
              </a:spcBef>
              <a:spcAft>
                <a:spcPts val="0"/>
              </a:spcAft>
              <a:buClr>
                <a:schemeClr val="tx1"/>
              </a:buClr>
              <a:buSzPct val="70000"/>
              <a:defRPr/>
            </a:pPr>
            <a:r>
              <a:rPr lang="en-US" sz="2000" smtClean="0">
                <a:solidFill>
                  <a:srgbClr val="CC0000"/>
                </a:solidFill>
                <a:latin typeface="+mj-lt"/>
                <a:cs typeface="Times New Roman" pitchFamily="18" charset="0"/>
                <a:sym typeface="Wingdings" pitchFamily="2" charset="2"/>
              </a:rPr>
              <a:t>Molecule?</a:t>
            </a:r>
          </a:p>
          <a:p>
            <a:pPr marL="0" lvl="2" algn="l" fontAlgn="auto">
              <a:lnSpc>
                <a:spcPct val="120000"/>
              </a:lnSpc>
              <a:spcBef>
                <a:spcPts val="900"/>
              </a:spcBef>
              <a:spcAft>
                <a:spcPts val="0"/>
              </a:spcAft>
              <a:buClr>
                <a:schemeClr val="accent3"/>
              </a:buClr>
              <a:buSzPct val="75000"/>
              <a:defRPr/>
            </a:pPr>
            <a:r>
              <a:rPr lang="en-US" sz="1700" smtClean="0">
                <a:latin typeface="+mj-lt"/>
                <a:cs typeface="Times New Roman" pitchFamily="18" charset="0"/>
                <a:sym typeface="Wingdings" pitchFamily="2" charset="2"/>
              </a:rPr>
              <a:t>m(</a:t>
            </a:r>
            <a:r>
              <a:rPr lang="en-US" sz="1700" smtClean="0">
                <a:latin typeface="+mj-lt"/>
                <a:cs typeface="Times New Roman Bar" pitchFamily="18" charset="0"/>
                <a:sym typeface="Wingdings" pitchFamily="2" charset="2"/>
              </a:rPr>
              <a:t>D</a:t>
            </a:r>
            <a:r>
              <a:rPr lang="en-US" sz="1700" baseline="30000" smtClean="0">
                <a:latin typeface="+mj-lt"/>
                <a:cs typeface="Times New Roman" pitchFamily="18" charset="0"/>
                <a:sym typeface="Wingdings" pitchFamily="2" charset="2"/>
              </a:rPr>
              <a:t>0</a:t>
            </a:r>
            <a:r>
              <a:rPr lang="en-US" sz="1700" smtClean="0">
                <a:latin typeface="+mj-lt"/>
                <a:cs typeface="Times New Roman" pitchFamily="18" charset="0"/>
                <a:sym typeface="Wingdings" pitchFamily="2" charset="2"/>
              </a:rPr>
              <a:t>) + m(D</a:t>
            </a:r>
            <a:r>
              <a:rPr lang="en-US" sz="1700" baseline="30000" smtClean="0">
                <a:latin typeface="+mj-lt"/>
                <a:cs typeface="Times New Roman" pitchFamily="18" charset="0"/>
                <a:sym typeface="Wingdings" pitchFamily="2" charset="2"/>
              </a:rPr>
              <a:t>0*</a:t>
            </a:r>
            <a:r>
              <a:rPr lang="en-US" sz="1700" smtClean="0">
                <a:latin typeface="+mj-lt"/>
                <a:cs typeface="Times New Roman" pitchFamily="18" charset="0"/>
                <a:sym typeface="Wingdings" pitchFamily="2" charset="2"/>
              </a:rPr>
              <a:t>) = 3871.8 ± 0.4 MeV/c</a:t>
            </a:r>
            <a:r>
              <a:rPr lang="en-US" sz="1700" baseline="30000" smtClean="0">
                <a:latin typeface="+mj-lt"/>
                <a:cs typeface="Times New Roman" pitchFamily="18" charset="0"/>
                <a:sym typeface="Wingdings" pitchFamily="2" charset="2"/>
              </a:rPr>
              <a:t>2</a:t>
            </a:r>
            <a:br>
              <a:rPr lang="en-US" sz="1700" baseline="30000" smtClean="0">
                <a:latin typeface="+mj-lt"/>
                <a:cs typeface="Times New Roman" pitchFamily="18" charset="0"/>
                <a:sym typeface="Wingdings" pitchFamily="2" charset="2"/>
              </a:rPr>
            </a:br>
            <a:r>
              <a:rPr lang="en-US" sz="1700" smtClean="0">
                <a:latin typeface="+mj-lt"/>
                <a:cs typeface="Times New Roman" pitchFamily="18" charset="0"/>
              </a:rPr>
              <a:t>Decay to </a:t>
            </a:r>
            <a:r>
              <a:rPr lang="en-US" sz="1700" smtClean="0">
                <a:latin typeface="+mj-lt"/>
                <a:cs typeface="Times New Roman" pitchFamily="18" charset="0"/>
                <a:sym typeface="Wingdings" pitchFamily="2" charset="2"/>
              </a:rPr>
              <a:t>J/</a:t>
            </a:r>
            <a:r>
              <a:rPr lang="el-GR" sz="1700" smtClean="0">
                <a:latin typeface="+mj-lt"/>
                <a:cs typeface="Times New Roman" pitchFamily="18" charset="0"/>
                <a:sym typeface="Wingdings" pitchFamily="2" charset="2"/>
              </a:rPr>
              <a:t>ψρ</a:t>
            </a:r>
            <a:r>
              <a:rPr lang="en-US" sz="1700" smtClean="0">
                <a:latin typeface="+mj-lt"/>
                <a:cs typeface="Times New Roman" pitchFamily="18" charset="0"/>
                <a:sym typeface="Wingdings" pitchFamily="2" charset="2"/>
              </a:rPr>
              <a:t>, J/</a:t>
            </a:r>
            <a:r>
              <a:rPr lang="el-GR" sz="1700" smtClean="0">
                <a:latin typeface="+mj-lt"/>
                <a:cs typeface="Times New Roman" pitchFamily="18" charset="0"/>
                <a:sym typeface="Wingdings" pitchFamily="2" charset="2"/>
              </a:rPr>
              <a:t>ψω</a:t>
            </a:r>
            <a:r>
              <a:rPr lang="en-US" sz="1700" smtClean="0">
                <a:latin typeface="+mj-lt"/>
                <a:cs typeface="Times New Roman" pitchFamily="18" charset="0"/>
                <a:sym typeface="Wingdings" pitchFamily="2" charset="2"/>
              </a:rPr>
              <a:t>, </a:t>
            </a:r>
            <a:r>
              <a:rPr lang="en-US" sz="1700" smtClean="0">
                <a:latin typeface="+mj-lt"/>
                <a:cs typeface="Times New Roman Bar" pitchFamily="18" charset="0"/>
                <a:sym typeface="Wingdings" pitchFamily="2" charset="2"/>
              </a:rPr>
              <a:t>D</a:t>
            </a:r>
            <a:r>
              <a:rPr lang="en-US" sz="1700" baseline="30000" smtClean="0">
                <a:latin typeface="+mj-lt"/>
                <a:cs typeface="Times New Roman" pitchFamily="18" charset="0"/>
                <a:sym typeface="Wingdings" pitchFamily="2" charset="2"/>
              </a:rPr>
              <a:t>0</a:t>
            </a:r>
            <a:r>
              <a:rPr lang="en-US" sz="1700" smtClean="0">
                <a:latin typeface="VerdanaBar" pitchFamily="34" charset="0"/>
                <a:cs typeface="Times New Roman" pitchFamily="18" charset="0"/>
                <a:sym typeface="Wingdings" pitchFamily="2" charset="2"/>
              </a:rPr>
              <a:t>D</a:t>
            </a:r>
            <a:r>
              <a:rPr lang="en-US" sz="1700" baseline="30000" smtClean="0">
                <a:latin typeface="+mj-lt"/>
                <a:cs typeface="Times New Roman" pitchFamily="18" charset="0"/>
                <a:sym typeface="Wingdings" pitchFamily="2" charset="2"/>
              </a:rPr>
              <a:t>0*</a:t>
            </a:r>
            <a:r>
              <a:rPr lang="en-US" sz="1700" smtClean="0">
                <a:latin typeface="+mj-lt"/>
                <a:cs typeface="Times New Roman" pitchFamily="18" charset="0"/>
                <a:sym typeface="Wingdings" pitchFamily="2" charset="2"/>
              </a:rPr>
              <a:t> expected</a:t>
            </a:r>
            <a:br>
              <a:rPr lang="en-US" sz="1700" smtClean="0">
                <a:latin typeface="+mj-lt"/>
                <a:cs typeface="Times New Roman" pitchFamily="18" charset="0"/>
                <a:sym typeface="Wingdings" pitchFamily="2" charset="2"/>
              </a:rPr>
            </a:br>
            <a:r>
              <a:rPr lang="en-US" sz="1700" smtClean="0">
                <a:latin typeface="+mj-lt"/>
                <a:cs typeface="Times New Roman" pitchFamily="18" charset="0"/>
              </a:rPr>
              <a:t>Compatible with J</a:t>
            </a:r>
            <a:r>
              <a:rPr lang="en-US" sz="1700" baseline="30000" smtClean="0">
                <a:latin typeface="+mj-lt"/>
                <a:cs typeface="Times New Roman" pitchFamily="18" charset="0"/>
              </a:rPr>
              <a:t>P</a:t>
            </a:r>
            <a:r>
              <a:rPr lang="en-US" sz="1700" smtClean="0">
                <a:latin typeface="+mj-lt"/>
                <a:cs typeface="Times New Roman" pitchFamily="18" charset="0"/>
              </a:rPr>
              <a:t> = 1</a:t>
            </a:r>
            <a:r>
              <a:rPr lang="en-US" sz="1700" baseline="30000" smtClean="0">
                <a:latin typeface="+mj-lt"/>
                <a:cs typeface="Times New Roman" pitchFamily="18" charset="0"/>
              </a:rPr>
              <a:t>+</a:t>
            </a:r>
            <a:r>
              <a:rPr lang="en-US" sz="1700" smtClean="0">
                <a:latin typeface="+mj-lt"/>
                <a:cs typeface="Times New Roman" pitchFamily="18" charset="0"/>
              </a:rPr>
              <a:t/>
            </a:r>
            <a:br>
              <a:rPr lang="en-US" sz="1700" smtClean="0">
                <a:latin typeface="+mj-lt"/>
                <a:cs typeface="Times New Roman" pitchFamily="18" charset="0"/>
              </a:rPr>
            </a:br>
            <a:r>
              <a:rPr lang="en-US" sz="1700" smtClean="0">
                <a:latin typeface="+mj-lt"/>
                <a:cs typeface="Times New Roman"/>
              </a:rPr>
              <a:t>Large isospin violation R</a:t>
            </a:r>
            <a:r>
              <a:rPr lang="el-GR" sz="1700" baseline="-25000" smtClean="0">
                <a:latin typeface="+mj-lt"/>
                <a:cs typeface="Times New Roman"/>
              </a:rPr>
              <a:t>ρ</a:t>
            </a:r>
            <a:r>
              <a:rPr lang="en-US" sz="1700" baseline="-25000" smtClean="0">
                <a:latin typeface="+mj-lt"/>
                <a:cs typeface="Times New Roman"/>
              </a:rPr>
              <a:t>/</a:t>
            </a:r>
            <a:r>
              <a:rPr lang="el-GR" sz="1700" baseline="-25000" smtClean="0">
                <a:latin typeface="+mj-lt"/>
                <a:cs typeface="Times New Roman"/>
              </a:rPr>
              <a:t>ω</a:t>
            </a:r>
            <a:r>
              <a:rPr lang="en-US" sz="1700" smtClean="0">
                <a:latin typeface="+mj-lt"/>
                <a:cs typeface="Times New Roman"/>
              </a:rPr>
              <a:t>=1</a:t>
            </a:r>
            <a:endParaRPr lang="en-US" sz="1700" smtClean="0">
              <a:latin typeface="+mj-lt"/>
              <a:cs typeface="Times New Roman" pitchFamily="18" charset="0"/>
            </a:endParaRPr>
          </a:p>
          <a:p>
            <a:pPr marL="0" lvl="2" algn="l">
              <a:lnSpc>
                <a:spcPct val="120000"/>
              </a:lnSpc>
              <a:spcBef>
                <a:spcPts val="900"/>
              </a:spcBef>
              <a:spcAft>
                <a:spcPts val="0"/>
              </a:spcAft>
              <a:buClr>
                <a:schemeClr val="accent3"/>
              </a:buClr>
              <a:buSzPct val="75000"/>
              <a:defRPr/>
            </a:pPr>
            <a:r>
              <a:rPr lang="en-US" sz="1700" smtClean="0">
                <a:solidFill>
                  <a:srgbClr val="CC0000"/>
                </a:solidFill>
                <a:latin typeface="+mj-lt"/>
                <a:cs typeface="Times New Roman" pitchFamily="18" charset="0"/>
              </a:rPr>
              <a:t>But:</a:t>
            </a:r>
            <a:r>
              <a:rPr lang="en-US" sz="1700" smtClean="0">
                <a:latin typeface="+mj-lt"/>
                <a:cs typeface="Times New Roman" pitchFamily="18" charset="0"/>
              </a:rPr>
              <a:t/>
            </a:r>
            <a:br>
              <a:rPr lang="en-US" sz="1700" smtClean="0">
                <a:latin typeface="+mj-lt"/>
                <a:cs typeface="Times New Roman" pitchFamily="18" charset="0"/>
              </a:rPr>
            </a:br>
            <a:r>
              <a:rPr lang="en-US" sz="1700" smtClean="0">
                <a:latin typeface="+mj-lt"/>
              </a:rPr>
              <a:t>BF(X</a:t>
            </a:r>
            <a:r>
              <a:rPr lang="en-US" sz="1700" smtClean="0">
                <a:latin typeface="+mj-lt"/>
                <a:sym typeface="Symbol" pitchFamily="18" charset="2"/>
              </a:rPr>
              <a:t></a:t>
            </a:r>
            <a:r>
              <a:rPr lang="el-GR" sz="1700" smtClean="0">
                <a:latin typeface="+mj-lt"/>
              </a:rPr>
              <a:t>ψ</a:t>
            </a:r>
            <a:r>
              <a:rPr lang="en-US" sz="1700" smtClean="0">
                <a:latin typeface="+mj-lt"/>
                <a:sym typeface="Wingdings" pitchFamily="2" charset="2"/>
              </a:rPr>
              <a:t>(2S) </a:t>
            </a:r>
            <a:r>
              <a:rPr lang="el-GR" sz="1700" smtClean="0">
                <a:latin typeface="+mj-lt"/>
              </a:rPr>
              <a:t>γ</a:t>
            </a:r>
            <a:r>
              <a:rPr lang="en-US" sz="1700" smtClean="0">
                <a:latin typeface="+mj-lt"/>
                <a:sym typeface="Wingdings" pitchFamily="2" charset="2"/>
              </a:rPr>
              <a:t>)/BF(X</a:t>
            </a:r>
            <a:r>
              <a:rPr lang="en-US" sz="1700" smtClean="0">
                <a:latin typeface="+mj-lt"/>
                <a:sym typeface="Symbol" pitchFamily="18" charset="2"/>
              </a:rPr>
              <a:t></a:t>
            </a:r>
            <a:r>
              <a:rPr lang="en-US" sz="1700" smtClean="0">
                <a:latin typeface="+mj-lt"/>
                <a:sym typeface="Wingdings" pitchFamily="2" charset="2"/>
              </a:rPr>
              <a:t> J/</a:t>
            </a:r>
            <a:r>
              <a:rPr lang="el-GR" sz="1700" smtClean="0">
                <a:latin typeface="+mj-lt"/>
              </a:rPr>
              <a:t>ψ</a:t>
            </a:r>
            <a:r>
              <a:rPr lang="en-US" sz="1700" smtClean="0">
                <a:latin typeface="+mj-lt"/>
                <a:sym typeface="Wingdings" pitchFamily="2" charset="2"/>
              </a:rPr>
              <a:t> </a:t>
            </a:r>
            <a:r>
              <a:rPr lang="el-GR" sz="1700" smtClean="0">
                <a:latin typeface="+mj-lt"/>
              </a:rPr>
              <a:t>γ</a:t>
            </a:r>
            <a:r>
              <a:rPr lang="en-US" sz="1700" smtClean="0">
                <a:latin typeface="+mj-lt"/>
                <a:sym typeface="Wingdings" pitchFamily="2" charset="2"/>
              </a:rPr>
              <a:t>)= 3.4 </a:t>
            </a:r>
            <a:r>
              <a:rPr lang="en-US" sz="1700" smtClean="0">
                <a:latin typeface="+mj-lt"/>
                <a:sym typeface="Symbol" pitchFamily="18" charset="2"/>
              </a:rPr>
              <a:t></a:t>
            </a:r>
            <a:r>
              <a:rPr lang="en-US" sz="1700" smtClean="0">
                <a:latin typeface="+mj-lt"/>
                <a:sym typeface="Wingdings" pitchFamily="2" charset="2"/>
              </a:rPr>
              <a:t> 1.4 </a:t>
            </a:r>
            <a:endParaRPr lang="en-US" sz="1700" dirty="0" smtClean="0">
              <a:latin typeface="+mj-lt"/>
              <a:cs typeface="Times New Roman" pitchFamily="18" charset="0"/>
            </a:endParaRPr>
          </a:p>
        </p:txBody>
      </p:sp>
      <p:sp>
        <p:nvSpPr>
          <p:cNvPr id="4" name="Textfeld 17"/>
          <p:cNvSpPr txBox="1">
            <a:spLocks noChangeArrowheads="1"/>
          </p:cNvSpPr>
          <p:nvPr/>
        </p:nvSpPr>
        <p:spPr bwMode="auto">
          <a:xfrm>
            <a:off x="7348764" y="1536625"/>
            <a:ext cx="1733550" cy="244475"/>
          </a:xfrm>
          <a:prstGeom prst="rect">
            <a:avLst/>
          </a:prstGeom>
          <a:noFill/>
          <a:ln w="9525">
            <a:noFill/>
            <a:miter lim="800000"/>
            <a:headEnd/>
            <a:tailEnd/>
          </a:ln>
        </p:spPr>
        <p:txBody>
          <a:bodyPr wrap="none">
            <a:spAutoFit/>
          </a:bodyPr>
          <a:lstStyle/>
          <a:p>
            <a:pPr eaLnBrk="1" hangingPunct="1"/>
            <a:r>
              <a:rPr lang="de-DE" sz="1000"/>
              <a:t>C. Hanhart et al. (2007)</a:t>
            </a:r>
          </a:p>
        </p:txBody>
      </p:sp>
      <p:grpSp>
        <p:nvGrpSpPr>
          <p:cNvPr id="5" name="Gruppieren 9"/>
          <p:cNvGrpSpPr>
            <a:grpSpLocks/>
          </p:cNvGrpSpPr>
          <p:nvPr/>
        </p:nvGrpSpPr>
        <p:grpSpPr bwMode="auto">
          <a:xfrm>
            <a:off x="5065939" y="2070025"/>
            <a:ext cx="3730625" cy="2844800"/>
            <a:chOff x="-174690" y="-587430"/>
            <a:chExt cx="10238349" cy="6991057"/>
          </a:xfrm>
        </p:grpSpPr>
        <p:pic>
          <p:nvPicPr>
            <p:cNvPr id="6" name="Picture 2"/>
            <p:cNvPicPr>
              <a:picLocks noChangeAspect="1" noChangeArrowheads="1"/>
            </p:cNvPicPr>
            <p:nvPr/>
          </p:nvPicPr>
          <p:blipFill>
            <a:blip r:embed="rId2" cstate="print"/>
            <a:srcRect/>
            <a:stretch>
              <a:fillRect/>
            </a:stretch>
          </p:blipFill>
          <p:spPr bwMode="auto">
            <a:xfrm>
              <a:off x="-174690" y="-185787"/>
              <a:ext cx="5367411" cy="6589414"/>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5557851" y="-587430"/>
              <a:ext cx="4505808" cy="6939602"/>
            </a:xfrm>
            <a:prstGeom prst="rect">
              <a:avLst/>
            </a:prstGeom>
            <a:noFill/>
            <a:ln w="9525">
              <a:noFill/>
              <a:miter lim="800000"/>
              <a:headEnd/>
              <a:tailEnd/>
            </a:ln>
          </p:spPr>
        </p:pic>
      </p:grpSp>
      <p:sp>
        <p:nvSpPr>
          <p:cNvPr id="8" name="Textfeld 16"/>
          <p:cNvSpPr txBox="1">
            <a:spLocks noChangeArrowheads="1"/>
          </p:cNvSpPr>
          <p:nvPr/>
        </p:nvSpPr>
        <p:spPr bwMode="auto">
          <a:xfrm>
            <a:off x="8034564" y="3594025"/>
            <a:ext cx="793807" cy="369332"/>
          </a:xfrm>
          <a:prstGeom prst="rect">
            <a:avLst/>
          </a:prstGeom>
          <a:noFill/>
          <a:ln w="9525">
            <a:noFill/>
            <a:miter lim="800000"/>
            <a:headEnd/>
            <a:tailEnd/>
          </a:ln>
        </p:spPr>
        <p:txBody>
          <a:bodyPr wrap="none">
            <a:spAutoFit/>
          </a:bodyPr>
          <a:lstStyle/>
          <a:p>
            <a:pPr eaLnBrk="1" hangingPunct="1"/>
            <a:r>
              <a:rPr lang="de-DE" sz="1800">
                <a:solidFill>
                  <a:srgbClr val="C00000"/>
                </a:solidFill>
                <a:latin typeface="+mj-lt"/>
              </a:rPr>
              <a:t>D</a:t>
            </a:r>
            <a:r>
              <a:rPr lang="de-DE" sz="1800" baseline="30000">
                <a:solidFill>
                  <a:srgbClr val="C00000"/>
                </a:solidFill>
                <a:latin typeface="+mj-lt"/>
              </a:rPr>
              <a:t>0</a:t>
            </a:r>
            <a:r>
              <a:rPr lang="de-DE" sz="1800">
                <a:solidFill>
                  <a:srgbClr val="C00000"/>
                </a:solidFill>
                <a:latin typeface="VerdanaBar" pitchFamily="34" charset="0"/>
              </a:rPr>
              <a:t>D</a:t>
            </a:r>
            <a:r>
              <a:rPr lang="de-DE" sz="1800" baseline="30000">
                <a:solidFill>
                  <a:srgbClr val="C00000"/>
                </a:solidFill>
                <a:latin typeface="Calibri" pitchFamily="34" charset="0"/>
              </a:rPr>
              <a:t>*0</a:t>
            </a:r>
          </a:p>
        </p:txBody>
      </p:sp>
      <p:sp>
        <p:nvSpPr>
          <p:cNvPr id="9" name="Textfeld 19"/>
          <p:cNvSpPr txBox="1">
            <a:spLocks noChangeArrowheads="1"/>
          </p:cNvSpPr>
          <p:nvPr/>
        </p:nvSpPr>
        <p:spPr bwMode="auto">
          <a:xfrm>
            <a:off x="6385152" y="4178225"/>
            <a:ext cx="519694" cy="307777"/>
          </a:xfrm>
          <a:prstGeom prst="rect">
            <a:avLst/>
          </a:prstGeom>
          <a:noFill/>
          <a:ln w="9525">
            <a:noFill/>
            <a:miter lim="800000"/>
            <a:headEnd/>
            <a:tailEnd/>
          </a:ln>
        </p:spPr>
        <p:txBody>
          <a:bodyPr wrap="none">
            <a:spAutoFit/>
          </a:bodyPr>
          <a:lstStyle/>
          <a:p>
            <a:pPr eaLnBrk="1" hangingPunct="1"/>
            <a:r>
              <a:rPr lang="de-DE" sz="1400">
                <a:latin typeface="Calibri" pitchFamily="34" charset="0"/>
              </a:rPr>
              <a:t>cusp</a:t>
            </a:r>
          </a:p>
        </p:txBody>
      </p:sp>
      <p:sp>
        <p:nvSpPr>
          <p:cNvPr id="10" name="Textfeld 20"/>
          <p:cNvSpPr txBox="1">
            <a:spLocks noChangeArrowheads="1"/>
          </p:cNvSpPr>
          <p:nvPr/>
        </p:nvSpPr>
        <p:spPr bwMode="auto">
          <a:xfrm>
            <a:off x="5215164" y="4178225"/>
            <a:ext cx="537327" cy="307777"/>
          </a:xfrm>
          <a:prstGeom prst="rect">
            <a:avLst/>
          </a:prstGeom>
          <a:noFill/>
          <a:ln w="9525">
            <a:noFill/>
            <a:miter lim="800000"/>
            <a:headEnd/>
            <a:tailEnd/>
          </a:ln>
        </p:spPr>
        <p:txBody>
          <a:bodyPr wrap="none">
            <a:spAutoFit/>
          </a:bodyPr>
          <a:lstStyle/>
          <a:p>
            <a:pPr eaLnBrk="1" hangingPunct="1"/>
            <a:r>
              <a:rPr lang="de-DE" sz="1400">
                <a:solidFill>
                  <a:srgbClr val="009900"/>
                </a:solidFill>
                <a:latin typeface="Calibri" pitchFamily="34" charset="0"/>
              </a:rPr>
              <a:t>peak</a:t>
            </a:r>
          </a:p>
        </p:txBody>
      </p:sp>
      <p:cxnSp>
        <p:nvCxnSpPr>
          <p:cNvPr id="11" name="Gerade Verbindung 24"/>
          <p:cNvCxnSpPr>
            <a:cxnSpLocks noChangeShapeType="1"/>
          </p:cNvCxnSpPr>
          <p:nvPr/>
        </p:nvCxnSpPr>
        <p:spPr bwMode="auto">
          <a:xfrm rot="5400000">
            <a:off x="7131277" y="2641525"/>
            <a:ext cx="1600200" cy="0"/>
          </a:xfrm>
          <a:prstGeom prst="line">
            <a:avLst/>
          </a:prstGeom>
          <a:noFill/>
          <a:ln w="38100" algn="ctr">
            <a:solidFill>
              <a:srgbClr val="0000FF"/>
            </a:solidFill>
            <a:round/>
            <a:headEnd/>
            <a:tailEnd type="triangle" w="lg" len="lg"/>
          </a:ln>
        </p:spPr>
      </p:cxnSp>
      <p:sp>
        <p:nvSpPr>
          <p:cNvPr id="12" name="Textfeld 26"/>
          <p:cNvSpPr txBox="1">
            <a:spLocks noChangeArrowheads="1"/>
          </p:cNvSpPr>
          <p:nvPr/>
        </p:nvSpPr>
        <p:spPr bwMode="auto">
          <a:xfrm>
            <a:off x="7948629" y="1841425"/>
            <a:ext cx="712787" cy="304800"/>
          </a:xfrm>
          <a:prstGeom prst="rect">
            <a:avLst/>
          </a:prstGeom>
          <a:solidFill>
            <a:srgbClr val="C00000"/>
          </a:solidFill>
          <a:ln w="9525">
            <a:noFill/>
            <a:miter lim="800000"/>
            <a:headEnd/>
            <a:tailEnd/>
          </a:ln>
        </p:spPr>
        <p:txBody>
          <a:bodyPr>
            <a:spAutoFit/>
          </a:bodyPr>
          <a:lstStyle/>
          <a:p>
            <a:pPr algn="ctr" eaLnBrk="1" hangingPunct="1"/>
            <a:r>
              <a:rPr lang="de-DE" sz="1400">
                <a:solidFill>
                  <a:schemeClr val="bg1"/>
                </a:solidFill>
              </a:rPr>
              <a:t>D</a:t>
            </a:r>
            <a:r>
              <a:rPr lang="de-DE" sz="1400" baseline="30000">
                <a:solidFill>
                  <a:schemeClr val="bg1"/>
                </a:solidFill>
              </a:rPr>
              <a:t>+</a:t>
            </a:r>
            <a:r>
              <a:rPr lang="de-DE" sz="1400">
                <a:solidFill>
                  <a:schemeClr val="bg1"/>
                </a:solidFill>
              </a:rPr>
              <a:t>D</a:t>
            </a:r>
            <a:r>
              <a:rPr lang="de-DE" sz="1400" baseline="30000">
                <a:solidFill>
                  <a:schemeClr val="bg1"/>
                </a:solidFill>
              </a:rPr>
              <a:t>*-</a:t>
            </a:r>
            <a:endParaRPr lang="de-DE" sz="1400">
              <a:solidFill>
                <a:schemeClr val="bg1"/>
              </a:solidFill>
            </a:endParaRPr>
          </a:p>
        </p:txBody>
      </p:sp>
      <p:sp>
        <p:nvSpPr>
          <p:cNvPr id="13" name="Textfeld 27"/>
          <p:cNvSpPr txBox="1">
            <a:spLocks noChangeArrowheads="1"/>
          </p:cNvSpPr>
          <p:nvPr/>
        </p:nvSpPr>
        <p:spPr bwMode="auto">
          <a:xfrm>
            <a:off x="6123214" y="1841425"/>
            <a:ext cx="676275" cy="304800"/>
          </a:xfrm>
          <a:prstGeom prst="rect">
            <a:avLst/>
          </a:prstGeom>
          <a:solidFill>
            <a:srgbClr val="C00000"/>
          </a:solidFill>
          <a:ln w="9525">
            <a:noFill/>
            <a:miter lim="800000"/>
            <a:headEnd/>
            <a:tailEnd/>
          </a:ln>
        </p:spPr>
        <p:txBody>
          <a:bodyPr wrap="none">
            <a:spAutoFit/>
          </a:bodyPr>
          <a:lstStyle/>
          <a:p>
            <a:pPr algn="ctr" eaLnBrk="1" hangingPunct="1"/>
            <a:r>
              <a:rPr lang="de-DE" sz="1400">
                <a:solidFill>
                  <a:schemeClr val="bg1"/>
                </a:solidFill>
              </a:rPr>
              <a:t>D</a:t>
            </a:r>
            <a:r>
              <a:rPr lang="de-DE" sz="1400" baseline="30000">
                <a:solidFill>
                  <a:schemeClr val="bg1"/>
                </a:solidFill>
              </a:rPr>
              <a:t>0</a:t>
            </a:r>
            <a:r>
              <a:rPr lang="de-DE" sz="1400">
                <a:solidFill>
                  <a:schemeClr val="bg1"/>
                </a:solidFill>
                <a:latin typeface="VerdanaBar" pitchFamily="34" charset="0"/>
              </a:rPr>
              <a:t>D</a:t>
            </a:r>
            <a:r>
              <a:rPr lang="de-DE" sz="1400" baseline="30000">
                <a:solidFill>
                  <a:schemeClr val="bg1"/>
                </a:solidFill>
              </a:rPr>
              <a:t>*0</a:t>
            </a:r>
            <a:endParaRPr lang="de-DE" sz="1400">
              <a:solidFill>
                <a:schemeClr val="bg1"/>
              </a:solidFill>
            </a:endParaRPr>
          </a:p>
        </p:txBody>
      </p:sp>
      <p:sp>
        <p:nvSpPr>
          <p:cNvPr id="14" name="Textfeld 39"/>
          <p:cNvSpPr txBox="1">
            <a:spLocks noChangeArrowheads="1"/>
          </p:cNvSpPr>
          <p:nvPr/>
        </p:nvSpPr>
        <p:spPr bwMode="auto">
          <a:xfrm>
            <a:off x="5341871" y="5485281"/>
            <a:ext cx="3421129" cy="686919"/>
          </a:xfrm>
          <a:prstGeom prst="rect">
            <a:avLst/>
          </a:prstGeom>
          <a:solidFill>
            <a:srgbClr val="DDDDDD"/>
          </a:solidFill>
          <a:ln w="28575">
            <a:noFill/>
            <a:miter lim="800000"/>
            <a:headEnd/>
            <a:tailEnd/>
          </a:ln>
        </p:spPr>
        <p:txBody>
          <a:bodyPr wrap="none">
            <a:spAutoFit/>
          </a:bodyPr>
          <a:lstStyle/>
          <a:p>
            <a:pPr algn="ctr" eaLnBrk="1" hangingPunct="1">
              <a:lnSpc>
                <a:spcPct val="120000"/>
              </a:lnSpc>
            </a:pPr>
            <a:r>
              <a:rPr lang="en-US" sz="1700" smtClean="0"/>
              <a:t>… of all final states with high </a:t>
            </a:r>
            <a:br>
              <a:rPr lang="en-US" sz="1700" smtClean="0"/>
            </a:br>
            <a:r>
              <a:rPr lang="en-US" sz="1700" smtClean="0"/>
              <a:t>resolution</a:t>
            </a:r>
            <a:r>
              <a:rPr lang="en-US" sz="1700" baseline="30000" smtClean="0"/>
              <a:t> </a:t>
            </a:r>
            <a:r>
              <a:rPr lang="en-US" sz="1700" smtClean="0"/>
              <a:t>essential </a:t>
            </a:r>
            <a:r>
              <a:rPr lang="en-US" sz="1700"/>
              <a:t>!</a:t>
            </a:r>
            <a:endParaRPr lang="de-DE" sz="1700"/>
          </a:p>
        </p:txBody>
      </p:sp>
      <p:cxnSp>
        <p:nvCxnSpPr>
          <p:cNvPr id="15" name="Gerade Verbindung 12"/>
          <p:cNvCxnSpPr>
            <a:cxnSpLocks noChangeShapeType="1"/>
          </p:cNvCxnSpPr>
          <p:nvPr/>
        </p:nvCxnSpPr>
        <p:spPr bwMode="auto">
          <a:xfrm>
            <a:off x="6339114" y="5187244"/>
            <a:ext cx="533400" cy="0"/>
          </a:xfrm>
          <a:prstGeom prst="line">
            <a:avLst/>
          </a:prstGeom>
          <a:noFill/>
          <a:ln w="19050" algn="ctr">
            <a:solidFill>
              <a:srgbClr val="009900"/>
            </a:solidFill>
            <a:prstDash val="solid"/>
            <a:round/>
            <a:headEnd/>
            <a:tailEnd/>
          </a:ln>
        </p:spPr>
      </p:cxnSp>
      <p:cxnSp>
        <p:nvCxnSpPr>
          <p:cNvPr id="16" name="Gerade Verbindung 13"/>
          <p:cNvCxnSpPr>
            <a:cxnSpLocks noChangeShapeType="1"/>
          </p:cNvCxnSpPr>
          <p:nvPr/>
        </p:nvCxnSpPr>
        <p:spPr bwMode="auto">
          <a:xfrm>
            <a:off x="6339114" y="5017381"/>
            <a:ext cx="533400" cy="0"/>
          </a:xfrm>
          <a:prstGeom prst="line">
            <a:avLst/>
          </a:prstGeom>
          <a:noFill/>
          <a:ln w="19050" algn="ctr">
            <a:solidFill>
              <a:schemeClr val="tx1"/>
            </a:solidFill>
            <a:round/>
            <a:headEnd/>
            <a:tailEnd/>
          </a:ln>
        </p:spPr>
      </p:cxnSp>
      <p:sp>
        <p:nvSpPr>
          <p:cNvPr id="17" name="Textfeld 10"/>
          <p:cNvSpPr txBox="1">
            <a:spLocks noChangeArrowheads="1"/>
          </p:cNvSpPr>
          <p:nvPr/>
        </p:nvSpPr>
        <p:spPr bwMode="auto">
          <a:xfrm>
            <a:off x="6884446" y="4825294"/>
            <a:ext cx="1359668" cy="523220"/>
          </a:xfrm>
          <a:prstGeom prst="rect">
            <a:avLst/>
          </a:prstGeom>
          <a:noFill/>
          <a:ln w="9525">
            <a:noFill/>
            <a:miter lim="800000"/>
            <a:headEnd/>
            <a:tailEnd/>
          </a:ln>
        </p:spPr>
        <p:txBody>
          <a:bodyPr wrap="none">
            <a:spAutoFit/>
          </a:bodyPr>
          <a:lstStyle/>
          <a:p>
            <a:pPr algn="l" eaLnBrk="1" hangingPunct="1"/>
            <a:r>
              <a:rPr lang="de-DE" sz="1400" smtClean="0">
                <a:solidFill>
                  <a:srgbClr val="C00000"/>
                </a:solidFill>
                <a:latin typeface="VerdanaEqn" pitchFamily="34" charset="0"/>
              </a:rPr>
              <a:t>virtu</a:t>
            </a:r>
            <a:r>
              <a:rPr lang="en-US" sz="1400" smtClean="0">
                <a:solidFill>
                  <a:srgbClr val="C00000"/>
                </a:solidFill>
                <a:latin typeface="VerdanaEqn" pitchFamily="34" charset="0"/>
              </a:rPr>
              <a:t>a</a:t>
            </a:r>
            <a:r>
              <a:rPr lang="de-DE" sz="1400" smtClean="0">
                <a:solidFill>
                  <a:srgbClr val="C00000"/>
                </a:solidFill>
                <a:latin typeface="VerdanaEqn" pitchFamily="34" charset="0"/>
              </a:rPr>
              <a:t>l state</a:t>
            </a:r>
            <a:endParaRPr lang="de-DE" sz="1400">
              <a:solidFill>
                <a:srgbClr val="C00000"/>
              </a:solidFill>
              <a:latin typeface="VerdanaEqn" pitchFamily="34" charset="0"/>
            </a:endParaRPr>
          </a:p>
          <a:p>
            <a:pPr algn="l" eaLnBrk="1" hangingPunct="1"/>
            <a:r>
              <a:rPr lang="en-US" sz="1400" smtClean="0">
                <a:solidFill>
                  <a:srgbClr val="C00000"/>
                </a:solidFill>
                <a:latin typeface="VerdanaEqn" pitchFamily="34" charset="0"/>
              </a:rPr>
              <a:t>binding state</a:t>
            </a:r>
            <a:endParaRPr lang="de-DE" sz="1400">
              <a:solidFill>
                <a:srgbClr val="C00000"/>
              </a:solidFill>
              <a:latin typeface="VerdanaEqn" pitchFamily="34" charset="0"/>
            </a:endParaRPr>
          </a:p>
        </p:txBody>
      </p:sp>
      <p:sp>
        <p:nvSpPr>
          <p:cNvPr id="18" name="Freihandform 17"/>
          <p:cNvSpPr/>
          <p:nvPr/>
        </p:nvSpPr>
        <p:spPr bwMode="auto">
          <a:xfrm>
            <a:off x="7420436" y="4389222"/>
            <a:ext cx="1267485" cy="153908"/>
          </a:xfrm>
          <a:custGeom>
            <a:avLst/>
            <a:gdLst>
              <a:gd name="connsiteX0" fmla="*/ 4527 w 1293892"/>
              <a:gd name="connsiteY0" fmla="*/ 153908 h 728803"/>
              <a:gd name="connsiteX1" fmla="*/ 4527 w 1293892"/>
              <a:gd name="connsiteY1" fmla="*/ 67900 h 728803"/>
              <a:gd name="connsiteX2" fmla="*/ 31687 w 1293892"/>
              <a:gd name="connsiteY2" fmla="*/ 9053 h 728803"/>
              <a:gd name="connsiteX3" fmla="*/ 63375 w 1293892"/>
              <a:gd name="connsiteY3" fmla="*/ 13579 h 728803"/>
              <a:gd name="connsiteX4" fmla="*/ 131276 w 1293892"/>
              <a:gd name="connsiteY4" fmla="*/ 40740 h 728803"/>
              <a:gd name="connsiteX5" fmla="*/ 244444 w 1293892"/>
              <a:gd name="connsiteY5" fmla="*/ 72427 h 728803"/>
              <a:gd name="connsiteX6" fmla="*/ 357612 w 1293892"/>
              <a:gd name="connsiteY6" fmla="*/ 90534 h 728803"/>
              <a:gd name="connsiteX7" fmla="*/ 574895 w 1293892"/>
              <a:gd name="connsiteY7" fmla="*/ 135801 h 728803"/>
              <a:gd name="connsiteX8" fmla="*/ 746911 w 1293892"/>
              <a:gd name="connsiteY8" fmla="*/ 135801 h 728803"/>
              <a:gd name="connsiteX9" fmla="*/ 896293 w 1293892"/>
              <a:gd name="connsiteY9" fmla="*/ 140328 h 728803"/>
              <a:gd name="connsiteX10" fmla="*/ 1090943 w 1293892"/>
              <a:gd name="connsiteY10" fmla="*/ 144854 h 728803"/>
              <a:gd name="connsiteX11" fmla="*/ 1217691 w 1293892"/>
              <a:gd name="connsiteY11" fmla="*/ 149381 h 728803"/>
              <a:gd name="connsiteX12" fmla="*/ 1267485 w 1293892"/>
              <a:gd name="connsiteY12" fmla="*/ 144854 h 728803"/>
              <a:gd name="connsiteX13" fmla="*/ 1231272 w 1293892"/>
              <a:gd name="connsiteY13" fmla="*/ 144854 h 728803"/>
              <a:gd name="connsiteX14" fmla="*/ 891767 w 1293892"/>
              <a:gd name="connsiteY14" fmla="*/ 728803 h 728803"/>
              <a:gd name="connsiteX0" fmla="*/ 4527 w 1321806"/>
              <a:gd name="connsiteY0" fmla="*/ 153908 h 728803"/>
              <a:gd name="connsiteX1" fmla="*/ 4527 w 1321806"/>
              <a:gd name="connsiteY1" fmla="*/ 67900 h 728803"/>
              <a:gd name="connsiteX2" fmla="*/ 31687 w 1321806"/>
              <a:gd name="connsiteY2" fmla="*/ 9053 h 728803"/>
              <a:gd name="connsiteX3" fmla="*/ 63375 w 1321806"/>
              <a:gd name="connsiteY3" fmla="*/ 13579 h 728803"/>
              <a:gd name="connsiteX4" fmla="*/ 131276 w 1321806"/>
              <a:gd name="connsiteY4" fmla="*/ 40740 h 728803"/>
              <a:gd name="connsiteX5" fmla="*/ 244444 w 1321806"/>
              <a:gd name="connsiteY5" fmla="*/ 72427 h 728803"/>
              <a:gd name="connsiteX6" fmla="*/ 357612 w 1321806"/>
              <a:gd name="connsiteY6" fmla="*/ 90534 h 728803"/>
              <a:gd name="connsiteX7" fmla="*/ 574895 w 1321806"/>
              <a:gd name="connsiteY7" fmla="*/ 135801 h 728803"/>
              <a:gd name="connsiteX8" fmla="*/ 746911 w 1321806"/>
              <a:gd name="connsiteY8" fmla="*/ 135801 h 728803"/>
              <a:gd name="connsiteX9" fmla="*/ 896293 w 1321806"/>
              <a:gd name="connsiteY9" fmla="*/ 140328 h 728803"/>
              <a:gd name="connsiteX10" fmla="*/ 1090943 w 1321806"/>
              <a:gd name="connsiteY10" fmla="*/ 144854 h 728803"/>
              <a:gd name="connsiteX11" fmla="*/ 1217691 w 1321806"/>
              <a:gd name="connsiteY11" fmla="*/ 149381 h 728803"/>
              <a:gd name="connsiteX12" fmla="*/ 1267485 w 1321806"/>
              <a:gd name="connsiteY12" fmla="*/ 144854 h 728803"/>
              <a:gd name="connsiteX13" fmla="*/ 891767 w 1321806"/>
              <a:gd name="connsiteY13" fmla="*/ 728803 h 728803"/>
              <a:gd name="connsiteX0" fmla="*/ 4527 w 1314811"/>
              <a:gd name="connsiteY0" fmla="*/ 153908 h 712779"/>
              <a:gd name="connsiteX1" fmla="*/ 4527 w 1314811"/>
              <a:gd name="connsiteY1" fmla="*/ 67900 h 712779"/>
              <a:gd name="connsiteX2" fmla="*/ 31687 w 1314811"/>
              <a:gd name="connsiteY2" fmla="*/ 9053 h 712779"/>
              <a:gd name="connsiteX3" fmla="*/ 63375 w 1314811"/>
              <a:gd name="connsiteY3" fmla="*/ 13579 h 712779"/>
              <a:gd name="connsiteX4" fmla="*/ 131276 w 1314811"/>
              <a:gd name="connsiteY4" fmla="*/ 40740 h 712779"/>
              <a:gd name="connsiteX5" fmla="*/ 244444 w 1314811"/>
              <a:gd name="connsiteY5" fmla="*/ 72427 h 712779"/>
              <a:gd name="connsiteX6" fmla="*/ 357612 w 1314811"/>
              <a:gd name="connsiteY6" fmla="*/ 90534 h 712779"/>
              <a:gd name="connsiteX7" fmla="*/ 574895 w 1314811"/>
              <a:gd name="connsiteY7" fmla="*/ 135801 h 712779"/>
              <a:gd name="connsiteX8" fmla="*/ 746911 w 1314811"/>
              <a:gd name="connsiteY8" fmla="*/ 135801 h 712779"/>
              <a:gd name="connsiteX9" fmla="*/ 896293 w 1314811"/>
              <a:gd name="connsiteY9" fmla="*/ 140328 h 712779"/>
              <a:gd name="connsiteX10" fmla="*/ 1090943 w 1314811"/>
              <a:gd name="connsiteY10" fmla="*/ 144854 h 712779"/>
              <a:gd name="connsiteX11" fmla="*/ 1217691 w 1314811"/>
              <a:gd name="connsiteY11" fmla="*/ 149381 h 712779"/>
              <a:gd name="connsiteX12" fmla="*/ 1267485 w 1314811"/>
              <a:gd name="connsiteY12" fmla="*/ 144854 h 712779"/>
              <a:gd name="connsiteX13" fmla="*/ 933735 w 1314811"/>
              <a:gd name="connsiteY13" fmla="*/ 712779 h 712779"/>
              <a:gd name="connsiteX0" fmla="*/ 4527 w 1314811"/>
              <a:gd name="connsiteY0" fmla="*/ 153908 h 153908"/>
              <a:gd name="connsiteX1" fmla="*/ 4527 w 1314811"/>
              <a:gd name="connsiteY1" fmla="*/ 67900 h 153908"/>
              <a:gd name="connsiteX2" fmla="*/ 31687 w 1314811"/>
              <a:gd name="connsiteY2" fmla="*/ 9053 h 153908"/>
              <a:gd name="connsiteX3" fmla="*/ 63375 w 1314811"/>
              <a:gd name="connsiteY3" fmla="*/ 13579 h 153908"/>
              <a:gd name="connsiteX4" fmla="*/ 131276 w 1314811"/>
              <a:gd name="connsiteY4" fmla="*/ 40740 h 153908"/>
              <a:gd name="connsiteX5" fmla="*/ 244444 w 1314811"/>
              <a:gd name="connsiteY5" fmla="*/ 72427 h 153908"/>
              <a:gd name="connsiteX6" fmla="*/ 357612 w 1314811"/>
              <a:gd name="connsiteY6" fmla="*/ 90534 h 153908"/>
              <a:gd name="connsiteX7" fmla="*/ 574895 w 1314811"/>
              <a:gd name="connsiteY7" fmla="*/ 135801 h 153908"/>
              <a:gd name="connsiteX8" fmla="*/ 746911 w 1314811"/>
              <a:gd name="connsiteY8" fmla="*/ 135801 h 153908"/>
              <a:gd name="connsiteX9" fmla="*/ 896293 w 1314811"/>
              <a:gd name="connsiteY9" fmla="*/ 140328 h 153908"/>
              <a:gd name="connsiteX10" fmla="*/ 1090943 w 1314811"/>
              <a:gd name="connsiteY10" fmla="*/ 144854 h 153908"/>
              <a:gd name="connsiteX11" fmla="*/ 1217691 w 1314811"/>
              <a:gd name="connsiteY11" fmla="*/ 149381 h 153908"/>
              <a:gd name="connsiteX12" fmla="*/ 1267485 w 1314811"/>
              <a:gd name="connsiteY12" fmla="*/ 144854 h 153908"/>
              <a:gd name="connsiteX0" fmla="*/ 4527 w 1267485"/>
              <a:gd name="connsiteY0" fmla="*/ 153908 h 153908"/>
              <a:gd name="connsiteX1" fmla="*/ 4527 w 1267485"/>
              <a:gd name="connsiteY1" fmla="*/ 67900 h 153908"/>
              <a:gd name="connsiteX2" fmla="*/ 31687 w 1267485"/>
              <a:gd name="connsiteY2" fmla="*/ 9053 h 153908"/>
              <a:gd name="connsiteX3" fmla="*/ 63375 w 1267485"/>
              <a:gd name="connsiteY3" fmla="*/ 13579 h 153908"/>
              <a:gd name="connsiteX4" fmla="*/ 131276 w 1267485"/>
              <a:gd name="connsiteY4" fmla="*/ 40740 h 153908"/>
              <a:gd name="connsiteX5" fmla="*/ 244444 w 1267485"/>
              <a:gd name="connsiteY5" fmla="*/ 72427 h 153908"/>
              <a:gd name="connsiteX6" fmla="*/ 357612 w 1267485"/>
              <a:gd name="connsiteY6" fmla="*/ 90534 h 153908"/>
              <a:gd name="connsiteX7" fmla="*/ 574895 w 1267485"/>
              <a:gd name="connsiteY7" fmla="*/ 135801 h 153908"/>
              <a:gd name="connsiteX8" fmla="*/ 746911 w 1267485"/>
              <a:gd name="connsiteY8" fmla="*/ 135801 h 153908"/>
              <a:gd name="connsiteX9" fmla="*/ 896293 w 1267485"/>
              <a:gd name="connsiteY9" fmla="*/ 140328 h 153908"/>
              <a:gd name="connsiteX10" fmla="*/ 1090943 w 1267485"/>
              <a:gd name="connsiteY10" fmla="*/ 144854 h 153908"/>
              <a:gd name="connsiteX11" fmla="*/ 1267485 w 1267485"/>
              <a:gd name="connsiteY11" fmla="*/ 144854 h 1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7485" h="153908">
                <a:moveTo>
                  <a:pt x="4527" y="153908"/>
                </a:moveTo>
                <a:cubicBezTo>
                  <a:pt x="2263" y="122975"/>
                  <a:pt x="0" y="92043"/>
                  <a:pt x="4527" y="67900"/>
                </a:cubicBezTo>
                <a:cubicBezTo>
                  <a:pt x="9054" y="43758"/>
                  <a:pt x="21879" y="18106"/>
                  <a:pt x="31687" y="9053"/>
                </a:cubicBezTo>
                <a:cubicBezTo>
                  <a:pt x="41495" y="0"/>
                  <a:pt x="46777" y="8298"/>
                  <a:pt x="63375" y="13579"/>
                </a:cubicBezTo>
                <a:cubicBezTo>
                  <a:pt x="79973" y="18860"/>
                  <a:pt x="101098" y="30932"/>
                  <a:pt x="131276" y="40740"/>
                </a:cubicBezTo>
                <a:cubicBezTo>
                  <a:pt x="161454" y="50548"/>
                  <a:pt x="206721" y="64128"/>
                  <a:pt x="244444" y="72427"/>
                </a:cubicBezTo>
                <a:cubicBezTo>
                  <a:pt x="282167" y="80726"/>
                  <a:pt x="302537" y="79972"/>
                  <a:pt x="357612" y="90534"/>
                </a:cubicBezTo>
                <a:cubicBezTo>
                  <a:pt x="412687" y="101096"/>
                  <a:pt x="510012" y="128256"/>
                  <a:pt x="574895" y="135801"/>
                </a:cubicBezTo>
                <a:cubicBezTo>
                  <a:pt x="639778" y="143346"/>
                  <a:pt x="693345" y="135047"/>
                  <a:pt x="746911" y="135801"/>
                </a:cubicBezTo>
                <a:cubicBezTo>
                  <a:pt x="800477" y="136556"/>
                  <a:pt x="896293" y="140328"/>
                  <a:pt x="896293" y="140328"/>
                </a:cubicBezTo>
                <a:lnTo>
                  <a:pt x="1090943" y="144854"/>
                </a:lnTo>
                <a:cubicBezTo>
                  <a:pt x="1152808" y="145608"/>
                  <a:pt x="1230706" y="144854"/>
                  <a:pt x="1267485" y="144854"/>
                </a:cubicBezTo>
              </a:path>
            </a:pathLst>
          </a:custGeom>
          <a:noFill/>
          <a:ln w="19050" cap="flat" cmpd="sng" algn="ctr">
            <a:solidFill>
              <a:srgbClr val="00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9" name="Rechteck 18"/>
          <p:cNvSpPr/>
          <p:nvPr/>
        </p:nvSpPr>
        <p:spPr bwMode="auto">
          <a:xfrm>
            <a:off x="5691550" y="2293689"/>
            <a:ext cx="288032" cy="21602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20" name="Freihandform 19"/>
          <p:cNvSpPr/>
          <p:nvPr/>
        </p:nvSpPr>
        <p:spPr bwMode="auto">
          <a:xfrm>
            <a:off x="5283706" y="2284290"/>
            <a:ext cx="1674891" cy="2272420"/>
          </a:xfrm>
          <a:custGeom>
            <a:avLst/>
            <a:gdLst>
              <a:gd name="connsiteX0" fmla="*/ 0 w 1674891"/>
              <a:gd name="connsiteY0" fmla="*/ 2258840 h 2281474"/>
              <a:gd name="connsiteX1" fmla="*/ 135802 w 1674891"/>
              <a:gd name="connsiteY1" fmla="*/ 2263367 h 2281474"/>
              <a:gd name="connsiteX2" fmla="*/ 312344 w 1674891"/>
              <a:gd name="connsiteY2" fmla="*/ 2236206 h 2281474"/>
              <a:gd name="connsiteX3" fmla="*/ 393825 w 1674891"/>
              <a:gd name="connsiteY3" fmla="*/ 2190939 h 2281474"/>
              <a:gd name="connsiteX4" fmla="*/ 475307 w 1674891"/>
              <a:gd name="connsiteY4" fmla="*/ 2104931 h 2281474"/>
              <a:gd name="connsiteX5" fmla="*/ 525101 w 1674891"/>
              <a:gd name="connsiteY5" fmla="*/ 1987236 h 2281474"/>
              <a:gd name="connsiteX6" fmla="*/ 543208 w 1674891"/>
              <a:gd name="connsiteY6" fmla="*/ 1788060 h 2281474"/>
              <a:gd name="connsiteX7" fmla="*/ 570368 w 1674891"/>
              <a:gd name="connsiteY7" fmla="*/ 1493822 h 2281474"/>
              <a:gd name="connsiteX8" fmla="*/ 593002 w 1674891"/>
              <a:gd name="connsiteY8" fmla="*/ 927981 h 2281474"/>
              <a:gd name="connsiteX9" fmla="*/ 602055 w 1674891"/>
              <a:gd name="connsiteY9" fmla="*/ 574895 h 2281474"/>
              <a:gd name="connsiteX10" fmla="*/ 615635 w 1674891"/>
              <a:gd name="connsiteY10" fmla="*/ 208230 h 2281474"/>
              <a:gd name="connsiteX11" fmla="*/ 615635 w 1674891"/>
              <a:gd name="connsiteY11" fmla="*/ 140329 h 2281474"/>
              <a:gd name="connsiteX12" fmla="*/ 620162 w 1674891"/>
              <a:gd name="connsiteY12" fmla="*/ 90535 h 2281474"/>
              <a:gd name="connsiteX13" fmla="*/ 624689 w 1674891"/>
              <a:gd name="connsiteY13" fmla="*/ 54321 h 2281474"/>
              <a:gd name="connsiteX14" fmla="*/ 642796 w 1674891"/>
              <a:gd name="connsiteY14" fmla="*/ 416460 h 2281474"/>
              <a:gd name="connsiteX15" fmla="*/ 651849 w 1674891"/>
              <a:gd name="connsiteY15" fmla="*/ 914400 h 2281474"/>
              <a:gd name="connsiteX16" fmla="*/ 669956 w 1674891"/>
              <a:gd name="connsiteY16" fmla="*/ 1326333 h 2281474"/>
              <a:gd name="connsiteX17" fmla="*/ 683536 w 1674891"/>
              <a:gd name="connsiteY17" fmla="*/ 1634151 h 2281474"/>
              <a:gd name="connsiteX18" fmla="*/ 724277 w 1674891"/>
              <a:gd name="connsiteY18" fmla="*/ 2046084 h 2281474"/>
              <a:gd name="connsiteX19" fmla="*/ 819338 w 1674891"/>
              <a:gd name="connsiteY19" fmla="*/ 2236206 h 2281474"/>
              <a:gd name="connsiteX20" fmla="*/ 950614 w 1674891"/>
              <a:gd name="connsiteY20" fmla="*/ 2263367 h 2281474"/>
              <a:gd name="connsiteX21" fmla="*/ 1104522 w 1674891"/>
              <a:gd name="connsiteY21" fmla="*/ 2267893 h 2281474"/>
              <a:gd name="connsiteX22" fmla="*/ 1376126 w 1674891"/>
              <a:gd name="connsiteY22" fmla="*/ 2272420 h 2281474"/>
              <a:gd name="connsiteX23" fmla="*/ 1584356 w 1674891"/>
              <a:gd name="connsiteY23" fmla="*/ 2281474 h 2281474"/>
              <a:gd name="connsiteX24" fmla="*/ 1674891 w 1674891"/>
              <a:gd name="connsiteY24" fmla="*/ 2272420 h 2281474"/>
              <a:gd name="connsiteX0" fmla="*/ 0 w 1674891"/>
              <a:gd name="connsiteY0" fmla="*/ 2258840 h 2272420"/>
              <a:gd name="connsiteX1" fmla="*/ 135802 w 1674891"/>
              <a:gd name="connsiteY1" fmla="*/ 2263367 h 2272420"/>
              <a:gd name="connsiteX2" fmla="*/ 312344 w 1674891"/>
              <a:gd name="connsiteY2" fmla="*/ 2236206 h 2272420"/>
              <a:gd name="connsiteX3" fmla="*/ 393825 w 1674891"/>
              <a:gd name="connsiteY3" fmla="*/ 2190939 h 2272420"/>
              <a:gd name="connsiteX4" fmla="*/ 475307 w 1674891"/>
              <a:gd name="connsiteY4" fmla="*/ 2104931 h 2272420"/>
              <a:gd name="connsiteX5" fmla="*/ 525101 w 1674891"/>
              <a:gd name="connsiteY5" fmla="*/ 1987236 h 2272420"/>
              <a:gd name="connsiteX6" fmla="*/ 543208 w 1674891"/>
              <a:gd name="connsiteY6" fmla="*/ 1788060 h 2272420"/>
              <a:gd name="connsiteX7" fmla="*/ 570368 w 1674891"/>
              <a:gd name="connsiteY7" fmla="*/ 1493822 h 2272420"/>
              <a:gd name="connsiteX8" fmla="*/ 593002 w 1674891"/>
              <a:gd name="connsiteY8" fmla="*/ 927981 h 2272420"/>
              <a:gd name="connsiteX9" fmla="*/ 602055 w 1674891"/>
              <a:gd name="connsiteY9" fmla="*/ 574895 h 2272420"/>
              <a:gd name="connsiteX10" fmla="*/ 615635 w 1674891"/>
              <a:gd name="connsiteY10" fmla="*/ 208230 h 2272420"/>
              <a:gd name="connsiteX11" fmla="*/ 615635 w 1674891"/>
              <a:gd name="connsiteY11" fmla="*/ 140329 h 2272420"/>
              <a:gd name="connsiteX12" fmla="*/ 620162 w 1674891"/>
              <a:gd name="connsiteY12" fmla="*/ 90535 h 2272420"/>
              <a:gd name="connsiteX13" fmla="*/ 624689 w 1674891"/>
              <a:gd name="connsiteY13" fmla="*/ 54321 h 2272420"/>
              <a:gd name="connsiteX14" fmla="*/ 642796 w 1674891"/>
              <a:gd name="connsiteY14" fmla="*/ 416460 h 2272420"/>
              <a:gd name="connsiteX15" fmla="*/ 651849 w 1674891"/>
              <a:gd name="connsiteY15" fmla="*/ 914400 h 2272420"/>
              <a:gd name="connsiteX16" fmla="*/ 669956 w 1674891"/>
              <a:gd name="connsiteY16" fmla="*/ 1326333 h 2272420"/>
              <a:gd name="connsiteX17" fmla="*/ 683536 w 1674891"/>
              <a:gd name="connsiteY17" fmla="*/ 1634151 h 2272420"/>
              <a:gd name="connsiteX18" fmla="*/ 724277 w 1674891"/>
              <a:gd name="connsiteY18" fmla="*/ 2046084 h 2272420"/>
              <a:gd name="connsiteX19" fmla="*/ 819338 w 1674891"/>
              <a:gd name="connsiteY19" fmla="*/ 2236206 h 2272420"/>
              <a:gd name="connsiteX20" fmla="*/ 950614 w 1674891"/>
              <a:gd name="connsiteY20" fmla="*/ 2263367 h 2272420"/>
              <a:gd name="connsiteX21" fmla="*/ 1104522 w 1674891"/>
              <a:gd name="connsiteY21" fmla="*/ 2267893 h 2272420"/>
              <a:gd name="connsiteX22" fmla="*/ 1376126 w 1674891"/>
              <a:gd name="connsiteY22" fmla="*/ 2272420 h 2272420"/>
              <a:gd name="connsiteX23" fmla="*/ 1674891 w 1674891"/>
              <a:gd name="connsiteY23" fmla="*/ 2272420 h 227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74891" h="2272420">
                <a:moveTo>
                  <a:pt x="0" y="2258840"/>
                </a:moveTo>
                <a:cubicBezTo>
                  <a:pt x="41872" y="2262989"/>
                  <a:pt x="83745" y="2267139"/>
                  <a:pt x="135802" y="2263367"/>
                </a:cubicBezTo>
                <a:cubicBezTo>
                  <a:pt x="187859" y="2259595"/>
                  <a:pt x="269340" y="2248277"/>
                  <a:pt x="312344" y="2236206"/>
                </a:cubicBezTo>
                <a:cubicBezTo>
                  <a:pt x="355348" y="2224135"/>
                  <a:pt x="366664" y="2212818"/>
                  <a:pt x="393825" y="2190939"/>
                </a:cubicBezTo>
                <a:cubicBezTo>
                  <a:pt x="420986" y="2169060"/>
                  <a:pt x="453428" y="2138882"/>
                  <a:pt x="475307" y="2104931"/>
                </a:cubicBezTo>
                <a:cubicBezTo>
                  <a:pt x="497186" y="2070981"/>
                  <a:pt x="513784" y="2040048"/>
                  <a:pt x="525101" y="1987236"/>
                </a:cubicBezTo>
                <a:cubicBezTo>
                  <a:pt x="536418" y="1934424"/>
                  <a:pt x="535663" y="1870296"/>
                  <a:pt x="543208" y="1788060"/>
                </a:cubicBezTo>
                <a:cubicBezTo>
                  <a:pt x="550753" y="1705824"/>
                  <a:pt x="562069" y="1637168"/>
                  <a:pt x="570368" y="1493822"/>
                </a:cubicBezTo>
                <a:cubicBezTo>
                  <a:pt x="578667" y="1350476"/>
                  <a:pt x="587721" y="1081135"/>
                  <a:pt x="593002" y="927981"/>
                </a:cubicBezTo>
                <a:cubicBezTo>
                  <a:pt x="598283" y="774827"/>
                  <a:pt x="598283" y="694854"/>
                  <a:pt x="602055" y="574895"/>
                </a:cubicBezTo>
                <a:cubicBezTo>
                  <a:pt x="605827" y="454937"/>
                  <a:pt x="613372" y="280658"/>
                  <a:pt x="615635" y="208230"/>
                </a:cubicBezTo>
                <a:cubicBezTo>
                  <a:pt x="617898" y="135802"/>
                  <a:pt x="614881" y="159945"/>
                  <a:pt x="615635" y="140329"/>
                </a:cubicBezTo>
                <a:cubicBezTo>
                  <a:pt x="616389" y="120713"/>
                  <a:pt x="618653" y="104870"/>
                  <a:pt x="620162" y="90535"/>
                </a:cubicBezTo>
                <a:cubicBezTo>
                  <a:pt x="621671" y="76200"/>
                  <a:pt x="620917" y="0"/>
                  <a:pt x="624689" y="54321"/>
                </a:cubicBezTo>
                <a:cubicBezTo>
                  <a:pt x="628461" y="108642"/>
                  <a:pt x="638269" y="273114"/>
                  <a:pt x="642796" y="416460"/>
                </a:cubicBezTo>
                <a:cubicBezTo>
                  <a:pt x="647323" y="559806"/>
                  <a:pt x="647322" y="762755"/>
                  <a:pt x="651849" y="914400"/>
                </a:cubicBezTo>
                <a:cubicBezTo>
                  <a:pt x="656376" y="1066045"/>
                  <a:pt x="664675" y="1206374"/>
                  <a:pt x="669956" y="1326333"/>
                </a:cubicBezTo>
                <a:cubicBezTo>
                  <a:pt x="675237" y="1446292"/>
                  <a:pt x="674482" y="1514192"/>
                  <a:pt x="683536" y="1634151"/>
                </a:cubicBezTo>
                <a:cubicBezTo>
                  <a:pt x="692590" y="1754110"/>
                  <a:pt x="701643" y="1945742"/>
                  <a:pt x="724277" y="2046084"/>
                </a:cubicBezTo>
                <a:cubicBezTo>
                  <a:pt x="746911" y="2146427"/>
                  <a:pt x="781615" y="2199992"/>
                  <a:pt x="819338" y="2236206"/>
                </a:cubicBezTo>
                <a:cubicBezTo>
                  <a:pt x="857061" y="2272420"/>
                  <a:pt x="903083" y="2258086"/>
                  <a:pt x="950614" y="2263367"/>
                </a:cubicBezTo>
                <a:cubicBezTo>
                  <a:pt x="998145" y="2268648"/>
                  <a:pt x="1104522" y="2267893"/>
                  <a:pt x="1104522" y="2267893"/>
                </a:cubicBezTo>
                <a:lnTo>
                  <a:pt x="1376126" y="2272420"/>
                </a:lnTo>
                <a:lnTo>
                  <a:pt x="1674891" y="2272420"/>
                </a:lnTo>
              </a:path>
            </a:pathLst>
          </a:custGeom>
          <a:noFill/>
          <a:ln w="19050" cap="flat" cmpd="sng" algn="ctr">
            <a:solidFill>
              <a:srgbClr val="00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21" name="Textfeld 15"/>
          <p:cNvSpPr txBox="1">
            <a:spLocks noChangeArrowheads="1"/>
          </p:cNvSpPr>
          <p:nvPr/>
        </p:nvSpPr>
        <p:spPr bwMode="auto">
          <a:xfrm>
            <a:off x="5062764" y="2603425"/>
            <a:ext cx="869950" cy="366713"/>
          </a:xfrm>
          <a:prstGeom prst="rect">
            <a:avLst/>
          </a:prstGeom>
          <a:noFill/>
          <a:ln w="9525">
            <a:noFill/>
            <a:miter lim="800000"/>
            <a:headEnd/>
            <a:tailEnd/>
          </a:ln>
        </p:spPr>
        <p:txBody>
          <a:bodyPr wrap="none">
            <a:spAutoFit/>
          </a:bodyPr>
          <a:lstStyle/>
          <a:p>
            <a:pPr eaLnBrk="1" hangingPunct="1"/>
            <a:r>
              <a:rPr lang="en-US" sz="1800">
                <a:solidFill>
                  <a:srgbClr val="C00000"/>
                </a:solidFill>
                <a:latin typeface="VerdanaEqn" pitchFamily="34" charset="0"/>
              </a:rPr>
              <a:t>J/</a:t>
            </a:r>
            <a:r>
              <a:rPr lang="el-GR" sz="1800">
                <a:solidFill>
                  <a:srgbClr val="C00000"/>
                </a:solidFill>
                <a:latin typeface="VerdanaEqn" pitchFamily="34" charset="0"/>
              </a:rPr>
              <a:t>ψππ</a:t>
            </a:r>
            <a:endParaRPr lang="de-DE" sz="1800">
              <a:solidFill>
                <a:srgbClr val="C00000"/>
              </a:solidFill>
              <a:latin typeface="VerdanaEqn" pitchFamily="34" charset="0"/>
            </a:endParaRPr>
          </a:p>
        </p:txBody>
      </p:sp>
      <p:cxnSp>
        <p:nvCxnSpPr>
          <p:cNvPr id="22" name="Gerade Verbindung 25"/>
          <p:cNvCxnSpPr>
            <a:cxnSpLocks noChangeShapeType="1"/>
          </p:cNvCxnSpPr>
          <p:nvPr/>
        </p:nvCxnSpPr>
        <p:spPr bwMode="auto">
          <a:xfrm rot="5400000">
            <a:off x="5312002" y="2641525"/>
            <a:ext cx="1600200" cy="0"/>
          </a:xfrm>
          <a:prstGeom prst="line">
            <a:avLst/>
          </a:prstGeom>
          <a:noFill/>
          <a:ln w="38100" algn="ctr">
            <a:solidFill>
              <a:srgbClr val="0000FF"/>
            </a:solidFill>
            <a:round/>
            <a:headEnd/>
            <a:tailEnd type="triangle" w="lg" len="lg"/>
          </a:ln>
        </p:spPr>
      </p:cxnSp>
      <p:sp>
        <p:nvSpPr>
          <p:cNvPr id="23" name="Text Box 43"/>
          <p:cNvSpPr txBox="1">
            <a:spLocks noChangeArrowheads="1"/>
          </p:cNvSpPr>
          <p:nvPr/>
        </p:nvSpPr>
        <p:spPr bwMode="auto">
          <a:xfrm>
            <a:off x="4876800" y="957942"/>
            <a:ext cx="4038600" cy="396875"/>
          </a:xfrm>
          <a:prstGeom prst="rect">
            <a:avLst/>
          </a:prstGeom>
          <a:noFill/>
          <a:ln w="9525">
            <a:noFill/>
            <a:miter lim="800000"/>
            <a:headEnd/>
            <a:tailEnd/>
          </a:ln>
        </p:spPr>
        <p:txBody>
          <a:bodyPr>
            <a:spAutoFit/>
          </a:bodyPr>
          <a:lstStyle/>
          <a:p>
            <a:pPr algn="ctr" eaLnBrk="1" hangingPunct="1">
              <a:spcBef>
                <a:spcPct val="50000"/>
              </a:spcBef>
            </a:pPr>
            <a:r>
              <a:rPr lang="en-US" sz="2000" smtClean="0">
                <a:solidFill>
                  <a:srgbClr val="0000FF"/>
                </a:solidFill>
              </a:rPr>
              <a:t>Lineshape measurement … </a:t>
            </a:r>
            <a:endParaRPr lang="de-DE" sz="2000" baseline="30000">
              <a:solidFill>
                <a:srgbClr val="0000F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381000" y="31750"/>
            <a:ext cx="8534400" cy="609600"/>
          </a:xfrm>
        </p:spPr>
        <p:txBody>
          <a:bodyPr/>
          <a:lstStyle/>
          <a:p>
            <a:r>
              <a:rPr lang="en-US" smtClean="0"/>
              <a:t>Summary</a:t>
            </a:r>
            <a:endParaRPr lang="de-DE"/>
          </a:p>
        </p:txBody>
      </p:sp>
      <p:sp>
        <p:nvSpPr>
          <p:cNvPr id="271363" name="Rectangle 3"/>
          <p:cNvSpPr>
            <a:spLocks noGrp="1" noChangeArrowheads="1"/>
          </p:cNvSpPr>
          <p:nvPr>
            <p:ph idx="1"/>
          </p:nvPr>
        </p:nvSpPr>
        <p:spPr>
          <a:xfrm>
            <a:off x="381000" y="976086"/>
            <a:ext cx="8382000" cy="5410200"/>
          </a:xfrm>
        </p:spPr>
        <p:txBody>
          <a:bodyPr/>
          <a:lstStyle/>
          <a:p>
            <a:pPr>
              <a:lnSpc>
                <a:spcPct val="120000"/>
              </a:lnSpc>
              <a:spcBef>
                <a:spcPts val="1200"/>
              </a:spcBef>
              <a:buNone/>
            </a:pPr>
            <a:r>
              <a:rPr lang="en-US" sz="1700" smtClean="0"/>
              <a:t>The binding among quarks is a long standing issue in hadron physics</a:t>
            </a:r>
          </a:p>
          <a:p>
            <a:pPr>
              <a:lnSpc>
                <a:spcPct val="120000"/>
              </a:lnSpc>
              <a:spcBef>
                <a:spcPts val="1200"/>
              </a:spcBef>
              <a:buNone/>
            </a:pPr>
            <a:r>
              <a:rPr lang="en-US" sz="1700" smtClean="0"/>
              <a:t>Exotic and conventional states provide insight into the binding</a:t>
            </a:r>
          </a:p>
          <a:p>
            <a:pPr marL="0" indent="0">
              <a:lnSpc>
                <a:spcPct val="120000"/>
              </a:lnSpc>
              <a:spcBef>
                <a:spcPts val="1200"/>
              </a:spcBef>
              <a:buNone/>
            </a:pPr>
            <a:r>
              <a:rPr lang="en-US" sz="1700" smtClean="0"/>
              <a:t>Many new states found in charm sector, structure unknown</a:t>
            </a:r>
          </a:p>
          <a:p>
            <a:pPr marL="0" indent="0">
              <a:lnSpc>
                <a:spcPct val="120000"/>
              </a:lnSpc>
              <a:spcBef>
                <a:spcPts val="1200"/>
              </a:spcBef>
              <a:buNone/>
            </a:pPr>
            <a:r>
              <a:rPr lang="en-US" sz="1700" smtClean="0"/>
              <a:t>But:	- Statistics small</a:t>
            </a:r>
            <a:br>
              <a:rPr lang="en-US" sz="1700" smtClean="0"/>
            </a:br>
            <a:r>
              <a:rPr lang="en-US" sz="1700" smtClean="0"/>
              <a:t>	- Detector resolution not sufficient</a:t>
            </a:r>
          </a:p>
          <a:p>
            <a:pPr>
              <a:lnSpc>
                <a:spcPct val="120000"/>
              </a:lnSpc>
              <a:spcBef>
                <a:spcPts val="1200"/>
              </a:spcBef>
              <a:buNone/>
            </a:pPr>
            <a:r>
              <a:rPr lang="en-US" sz="2000" smtClean="0">
                <a:solidFill>
                  <a:srgbClr val="CC0000"/>
                </a:solidFill>
              </a:rPr>
              <a:t>Next steps</a:t>
            </a:r>
          </a:p>
          <a:p>
            <a:pPr>
              <a:lnSpc>
                <a:spcPct val="120000"/>
              </a:lnSpc>
              <a:spcBef>
                <a:spcPts val="1200"/>
              </a:spcBef>
              <a:buNone/>
            </a:pPr>
            <a:r>
              <a:rPr lang="en-US" sz="1700" smtClean="0"/>
              <a:t>Ongoing analyses on BaBar and Belle</a:t>
            </a:r>
          </a:p>
          <a:p>
            <a:pPr>
              <a:lnSpc>
                <a:spcPct val="120000"/>
              </a:lnSpc>
              <a:spcBef>
                <a:spcPts val="1200"/>
              </a:spcBef>
              <a:buNone/>
            </a:pPr>
            <a:r>
              <a:rPr lang="en-US" sz="1700" smtClean="0"/>
              <a:t>100 times more statistics on SuperB or Belle-2</a:t>
            </a:r>
          </a:p>
          <a:p>
            <a:pPr>
              <a:lnSpc>
                <a:spcPct val="120000"/>
              </a:lnSpc>
              <a:spcBef>
                <a:spcPts val="1200"/>
              </a:spcBef>
              <a:buNone/>
            </a:pPr>
            <a:r>
              <a:rPr lang="en-US" sz="1700" smtClean="0"/>
              <a:t>Search for strangeonium resonances with BESIII</a:t>
            </a:r>
          </a:p>
          <a:p>
            <a:pPr>
              <a:lnSpc>
                <a:spcPct val="120000"/>
              </a:lnSpc>
              <a:spcBef>
                <a:spcPts val="1200"/>
              </a:spcBef>
              <a:buNone/>
            </a:pPr>
            <a:r>
              <a:rPr lang="en-US" sz="1700" smtClean="0"/>
              <a:t>High precision measurement with PANDA (</a:t>
            </a:r>
            <a:r>
              <a:rPr lang="en-US" sz="1700" smtClean="0">
                <a:latin typeface="VerdanaBar" pitchFamily="34" charset="0"/>
              </a:rPr>
              <a:t>p</a:t>
            </a:r>
            <a:r>
              <a:rPr lang="en-US" sz="1700" smtClean="0"/>
              <a:t>p-experiment)</a:t>
            </a:r>
            <a:br>
              <a:rPr lang="en-US" sz="1700" smtClean="0"/>
            </a:br>
            <a:r>
              <a:rPr lang="en-US" sz="1700" smtClean="0"/>
              <a:t>	- Energy scan experiments (resolution 50 keV/c</a:t>
            </a:r>
            <a:r>
              <a:rPr lang="en-US" sz="1700" baseline="30000" smtClean="0"/>
              <a:t>2</a:t>
            </a:r>
            <a:r>
              <a:rPr lang="en-US" sz="1700" smtClean="0"/>
              <a:t>)</a:t>
            </a:r>
            <a:br>
              <a:rPr lang="en-US" sz="1700" smtClean="0"/>
            </a:br>
            <a:r>
              <a:rPr lang="en-US" sz="1700" smtClean="0"/>
              <a:t> 	- All quantum numbers accessible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r>
              <a:rPr lang="en-US" smtClean="0"/>
              <a:t>Charmonium Spectroscopy</a:t>
            </a:r>
            <a:endParaRPr lang="de-DE"/>
          </a:p>
        </p:txBody>
      </p:sp>
      <p:sp>
        <p:nvSpPr>
          <p:cNvPr id="16" name="Textfeld 15"/>
          <p:cNvSpPr txBox="1"/>
          <p:nvPr/>
        </p:nvSpPr>
        <p:spPr>
          <a:xfrm>
            <a:off x="457202" y="2784765"/>
            <a:ext cx="2424543" cy="746358"/>
          </a:xfrm>
          <a:prstGeom prst="rect">
            <a:avLst/>
          </a:prstGeom>
          <a:noFill/>
        </p:spPr>
        <p:txBody>
          <a:bodyPr wrap="square" rtlCol="0">
            <a:spAutoFit/>
          </a:bodyPr>
          <a:lstStyle/>
          <a:p>
            <a:pPr algn="l">
              <a:spcBef>
                <a:spcPts val="300"/>
              </a:spcBef>
            </a:pPr>
            <a:r>
              <a:rPr lang="en-US" sz="2000" smtClean="0"/>
              <a:t>strong</a:t>
            </a:r>
          </a:p>
          <a:p>
            <a:pPr algn="l">
              <a:spcBef>
                <a:spcPts val="300"/>
              </a:spcBef>
            </a:pPr>
            <a:r>
              <a:rPr lang="en-US" sz="2000" smtClean="0"/>
              <a:t>interaction</a:t>
            </a:r>
            <a:endParaRPr lang="en-US" sz="2000"/>
          </a:p>
        </p:txBody>
      </p:sp>
      <p:sp>
        <p:nvSpPr>
          <p:cNvPr id="17" name="Textfeld 16"/>
          <p:cNvSpPr txBox="1"/>
          <p:nvPr/>
        </p:nvSpPr>
        <p:spPr>
          <a:xfrm>
            <a:off x="5874327" y="5043060"/>
            <a:ext cx="2327564" cy="707886"/>
          </a:xfrm>
          <a:prstGeom prst="rect">
            <a:avLst/>
          </a:prstGeom>
          <a:noFill/>
        </p:spPr>
        <p:txBody>
          <a:bodyPr wrap="square" rtlCol="0">
            <a:spAutoFit/>
          </a:bodyPr>
          <a:lstStyle/>
          <a:p>
            <a:pPr algn="l">
              <a:spcBef>
                <a:spcPts val="300"/>
              </a:spcBef>
            </a:pPr>
            <a:r>
              <a:rPr lang="en-US" sz="2000" smtClean="0"/>
              <a:t>charmonium spectrum</a:t>
            </a:r>
          </a:p>
        </p:txBody>
      </p:sp>
      <p:sp>
        <p:nvSpPr>
          <p:cNvPr id="18" name="Textfeld 17"/>
          <p:cNvSpPr txBox="1"/>
          <p:nvPr/>
        </p:nvSpPr>
        <p:spPr>
          <a:xfrm>
            <a:off x="7051969" y="2784765"/>
            <a:ext cx="1856527" cy="400110"/>
          </a:xfrm>
          <a:prstGeom prst="rect">
            <a:avLst/>
          </a:prstGeom>
          <a:noFill/>
        </p:spPr>
        <p:txBody>
          <a:bodyPr wrap="square" rtlCol="0">
            <a:spAutoFit/>
          </a:bodyPr>
          <a:lstStyle/>
          <a:p>
            <a:pPr algn="l"/>
            <a:r>
              <a:rPr lang="en-US" sz="2000" smtClean="0"/>
              <a:t>quark model</a:t>
            </a:r>
          </a:p>
        </p:txBody>
      </p:sp>
      <p:pic>
        <p:nvPicPr>
          <p:cNvPr id="13" name="Grafik 12" descr="charmonium1.png"/>
          <p:cNvPicPr>
            <a:picLocks noChangeAspect="1"/>
          </p:cNvPicPr>
          <p:nvPr/>
        </p:nvPicPr>
        <p:blipFill>
          <a:blip r:embed="rId3" cstate="print"/>
          <a:stretch>
            <a:fillRect/>
          </a:stretch>
        </p:blipFill>
        <p:spPr>
          <a:xfrm>
            <a:off x="126072" y="4073224"/>
            <a:ext cx="3212214" cy="2251376"/>
          </a:xfrm>
          <a:prstGeom prst="rect">
            <a:avLst/>
          </a:prstGeom>
        </p:spPr>
      </p:pic>
      <p:grpSp>
        <p:nvGrpSpPr>
          <p:cNvPr id="2" name="Gruppieren 18"/>
          <p:cNvGrpSpPr/>
          <p:nvPr/>
        </p:nvGrpSpPr>
        <p:grpSpPr>
          <a:xfrm>
            <a:off x="1154526" y="1816684"/>
            <a:ext cx="6822504" cy="3632019"/>
            <a:chOff x="1154526" y="1816684"/>
            <a:chExt cx="6822504" cy="3632019"/>
          </a:xfrm>
        </p:grpSpPr>
        <p:cxnSp>
          <p:nvCxnSpPr>
            <p:cNvPr id="20" name="Gerade Verbindung mit Pfeil 19"/>
            <p:cNvCxnSpPr/>
            <p:nvPr/>
          </p:nvCxnSpPr>
          <p:spPr bwMode="auto">
            <a:xfrm rot="16200000" flipV="1">
              <a:off x="2414651" y="3015016"/>
              <a:ext cx="1511920" cy="1152128"/>
            </a:xfrm>
            <a:prstGeom prst="straightConnector1">
              <a:avLst/>
            </a:prstGeom>
            <a:solidFill>
              <a:schemeClr val="bg1"/>
            </a:solidFill>
            <a:ln w="50800" cap="flat" cmpd="sng" algn="ctr">
              <a:solidFill>
                <a:schemeClr val="tx1"/>
              </a:solidFill>
              <a:prstDash val="solid"/>
              <a:round/>
              <a:headEnd type="triangle" w="lg" len="med"/>
              <a:tailEnd type="triangle" w="lg" len="med"/>
            </a:ln>
            <a:effectLst/>
          </p:spPr>
        </p:cxnSp>
        <p:sp>
          <p:nvSpPr>
            <p:cNvPr id="21" name="Rechteck 20"/>
            <p:cNvSpPr/>
            <p:nvPr/>
          </p:nvSpPr>
          <p:spPr>
            <a:xfrm>
              <a:off x="3432316" y="4556151"/>
              <a:ext cx="2286000" cy="892552"/>
            </a:xfrm>
            <a:prstGeom prst="rect">
              <a:avLst/>
            </a:prstGeom>
            <a:solidFill>
              <a:srgbClr val="DDDDDD"/>
            </a:solidFill>
          </p:spPr>
          <p:txBody>
            <a:bodyPr wrap="square">
              <a:spAutoFit/>
            </a:bodyPr>
            <a:lstStyle/>
            <a:p>
              <a:pPr algn="ctr">
                <a:lnSpc>
                  <a:spcPct val="130000"/>
                </a:lnSpc>
              </a:pPr>
              <a:r>
                <a:rPr lang="en-US" sz="2000" smtClean="0">
                  <a:solidFill>
                    <a:srgbClr val="0000FF"/>
                  </a:solidFill>
                </a:rPr>
                <a:t>Detailed</a:t>
              </a:r>
            </a:p>
            <a:p>
              <a:pPr algn="ctr">
                <a:lnSpc>
                  <a:spcPct val="130000"/>
                </a:lnSpc>
              </a:pPr>
              <a:r>
                <a:rPr lang="en-US" sz="2000" smtClean="0">
                  <a:solidFill>
                    <a:srgbClr val="0000FF"/>
                  </a:solidFill>
                </a:rPr>
                <a:t>Measurement </a:t>
              </a:r>
            </a:p>
          </p:txBody>
        </p:sp>
        <p:grpSp>
          <p:nvGrpSpPr>
            <p:cNvPr id="3" name="Gruppieren 12"/>
            <p:cNvGrpSpPr/>
            <p:nvPr/>
          </p:nvGrpSpPr>
          <p:grpSpPr>
            <a:xfrm>
              <a:off x="1154526" y="1816684"/>
              <a:ext cx="6822504" cy="896112"/>
              <a:chOff x="1187624" y="1816684"/>
              <a:chExt cx="6822504" cy="896112"/>
            </a:xfrm>
            <a:solidFill>
              <a:srgbClr val="DDDDDD"/>
            </a:solidFill>
          </p:grpSpPr>
          <p:sp>
            <p:nvSpPr>
              <p:cNvPr id="29" name="Rechteck 28"/>
              <p:cNvSpPr/>
              <p:nvPr/>
            </p:nvSpPr>
            <p:spPr>
              <a:xfrm>
                <a:off x="5724128" y="1816684"/>
                <a:ext cx="2286000" cy="896112"/>
              </a:xfrm>
              <a:prstGeom prst="rect">
                <a:avLst/>
              </a:prstGeom>
              <a:grpFill/>
            </p:spPr>
            <p:txBody>
              <a:bodyPr anchor="ctr" anchorCtr="0">
                <a:spAutoFit/>
              </a:bodyPr>
              <a:lstStyle/>
              <a:p>
                <a:pPr lvl="0" algn="ctr">
                  <a:lnSpc>
                    <a:spcPct val="130000"/>
                  </a:lnSpc>
                </a:pPr>
                <a:r>
                  <a:rPr lang="en-US" sz="2000" smtClean="0">
                    <a:solidFill>
                      <a:srgbClr val="0000FF"/>
                    </a:solidFill>
                  </a:rPr>
                  <a:t>Structure </a:t>
                </a:r>
              </a:p>
            </p:txBody>
          </p:sp>
          <p:sp>
            <p:nvSpPr>
              <p:cNvPr id="30" name="Rechteck 29"/>
              <p:cNvSpPr/>
              <p:nvPr/>
            </p:nvSpPr>
            <p:spPr>
              <a:xfrm>
                <a:off x="1187624" y="1816684"/>
                <a:ext cx="2286000" cy="896112"/>
              </a:xfrm>
              <a:prstGeom prst="rect">
                <a:avLst/>
              </a:prstGeom>
              <a:grpFill/>
            </p:spPr>
            <p:txBody>
              <a:bodyPr anchor="ctr" anchorCtr="0">
                <a:spAutoFit/>
              </a:bodyPr>
              <a:lstStyle/>
              <a:p>
                <a:pPr lvl="0" algn="ctr">
                  <a:lnSpc>
                    <a:spcPct val="130000"/>
                  </a:lnSpc>
                </a:pPr>
                <a:r>
                  <a:rPr lang="en-US" sz="2000" smtClean="0">
                    <a:solidFill>
                      <a:srgbClr val="0000FF"/>
                    </a:solidFill>
                  </a:rPr>
                  <a:t>Potential</a:t>
                </a:r>
              </a:p>
            </p:txBody>
          </p:sp>
        </p:grpSp>
        <p:cxnSp>
          <p:nvCxnSpPr>
            <p:cNvPr id="23" name="Gerade Verbindung mit Pfeil 22"/>
            <p:cNvCxnSpPr/>
            <p:nvPr/>
          </p:nvCxnSpPr>
          <p:spPr bwMode="auto">
            <a:xfrm>
              <a:off x="3511335" y="2275284"/>
              <a:ext cx="2088232" cy="1588"/>
            </a:xfrm>
            <a:prstGeom prst="straightConnector1">
              <a:avLst/>
            </a:prstGeom>
            <a:solidFill>
              <a:schemeClr val="bg1"/>
            </a:solidFill>
            <a:ln w="50800" cap="flat" cmpd="sng" algn="ctr">
              <a:solidFill>
                <a:schemeClr val="tx1"/>
              </a:solidFill>
              <a:prstDash val="solid"/>
              <a:round/>
              <a:headEnd type="triangle" w="lg" len="med"/>
              <a:tailEnd type="triangle" w="lg" len="med"/>
            </a:ln>
            <a:effectLst/>
          </p:spPr>
        </p:cxnSp>
        <p:cxnSp>
          <p:nvCxnSpPr>
            <p:cNvPr id="27" name="Gerade Verbindung mit Pfeil 26"/>
            <p:cNvCxnSpPr/>
            <p:nvPr/>
          </p:nvCxnSpPr>
          <p:spPr bwMode="auto">
            <a:xfrm rot="5400000">
              <a:off x="5213361" y="3015016"/>
              <a:ext cx="1511920" cy="1152128"/>
            </a:xfrm>
            <a:prstGeom prst="straightConnector1">
              <a:avLst/>
            </a:prstGeom>
            <a:solidFill>
              <a:schemeClr val="bg1"/>
            </a:solidFill>
            <a:ln w="50800" cap="flat" cmpd="sng" algn="ctr">
              <a:solidFill>
                <a:schemeClr val="tx1"/>
              </a:solidFill>
              <a:prstDash val="solid"/>
              <a:round/>
              <a:headEnd type="triangle" w="lg" len="med"/>
              <a:tailEnd type="triangle" w="lg" len="med"/>
            </a:ln>
            <a:effectLst/>
          </p:spPr>
        </p:cxn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2"/>
          <p:cNvSpPr>
            <a:spLocks noGrp="1" noChangeArrowheads="1"/>
          </p:cNvSpPr>
          <p:nvPr>
            <p:ph type="title"/>
          </p:nvPr>
        </p:nvSpPr>
        <p:spPr/>
        <p:txBody>
          <a:bodyPr/>
          <a:lstStyle/>
          <a:p>
            <a:pPr eaLnBrk="1" hangingPunct="1"/>
            <a:r>
              <a:rPr lang="en-US" smtClean="0"/>
              <a:t>FAIR</a:t>
            </a:r>
          </a:p>
        </p:txBody>
      </p:sp>
      <p:grpSp>
        <p:nvGrpSpPr>
          <p:cNvPr id="2" name="Group 25"/>
          <p:cNvGrpSpPr>
            <a:grpSpLocks/>
          </p:cNvGrpSpPr>
          <p:nvPr/>
        </p:nvGrpSpPr>
        <p:grpSpPr bwMode="auto">
          <a:xfrm>
            <a:off x="8032750" y="26988"/>
            <a:ext cx="806450" cy="590550"/>
            <a:chOff x="4872" y="6"/>
            <a:chExt cx="646" cy="462"/>
          </a:xfrm>
        </p:grpSpPr>
        <p:sp>
          <p:nvSpPr>
            <p:cNvPr id="49176" name="Rectangle 24"/>
            <p:cNvSpPr>
              <a:spLocks noChangeArrowheads="1"/>
            </p:cNvSpPr>
            <p:nvPr/>
          </p:nvSpPr>
          <p:spPr bwMode="auto">
            <a:xfrm>
              <a:off x="4872" y="36"/>
              <a:ext cx="600" cy="432"/>
            </a:xfrm>
            <a:prstGeom prst="rect">
              <a:avLst/>
            </a:prstGeom>
            <a:solidFill>
              <a:schemeClr val="bg1"/>
            </a:solidFill>
            <a:ln w="9525">
              <a:noFill/>
              <a:miter lim="800000"/>
              <a:headEnd/>
              <a:tailEnd/>
            </a:ln>
          </p:spPr>
          <p:txBody>
            <a:bodyPr anchor="ctr">
              <a:spAutoFit/>
            </a:bodyPr>
            <a:lstStyle/>
            <a:p>
              <a:pPr algn="ctr" eaLnBrk="1" hangingPunct="1"/>
              <a:endParaRPr lang="en-US" sz="1800"/>
            </a:p>
          </p:txBody>
        </p:sp>
        <p:pic>
          <p:nvPicPr>
            <p:cNvPr id="49177" name="Picture 17"/>
            <p:cNvPicPr>
              <a:picLocks noChangeAspect="1" noChangeArrowheads="1"/>
            </p:cNvPicPr>
            <p:nvPr/>
          </p:nvPicPr>
          <p:blipFill>
            <a:blip r:embed="rId3" cstate="print"/>
            <a:srcRect/>
            <a:stretch>
              <a:fillRect/>
            </a:stretch>
          </p:blipFill>
          <p:spPr bwMode="auto">
            <a:xfrm>
              <a:off x="4890" y="6"/>
              <a:ext cx="628" cy="453"/>
            </a:xfrm>
            <a:prstGeom prst="rect">
              <a:avLst/>
            </a:prstGeom>
            <a:noFill/>
            <a:ln w="9525">
              <a:noFill/>
              <a:round/>
              <a:headEnd/>
              <a:tailEnd/>
            </a:ln>
          </p:spPr>
        </p:pic>
      </p:grpSp>
      <p:grpSp>
        <p:nvGrpSpPr>
          <p:cNvPr id="3" name="Group 21"/>
          <p:cNvGrpSpPr>
            <a:grpSpLocks/>
          </p:cNvGrpSpPr>
          <p:nvPr/>
        </p:nvGrpSpPr>
        <p:grpSpPr bwMode="auto">
          <a:xfrm>
            <a:off x="476250" y="812800"/>
            <a:ext cx="8191500" cy="5648325"/>
            <a:chOff x="366" y="633"/>
            <a:chExt cx="4762" cy="3366"/>
          </a:xfrm>
        </p:grpSpPr>
        <p:pic>
          <p:nvPicPr>
            <p:cNvPr id="49160" name="Picture 2"/>
            <p:cNvPicPr>
              <a:picLocks noChangeAspect="1" noChangeArrowheads="1"/>
            </p:cNvPicPr>
            <p:nvPr/>
          </p:nvPicPr>
          <p:blipFill>
            <a:blip r:embed="rId4" cstate="print"/>
            <a:srcRect/>
            <a:stretch>
              <a:fillRect/>
            </a:stretch>
          </p:blipFill>
          <p:spPr bwMode="auto">
            <a:xfrm>
              <a:off x="366" y="633"/>
              <a:ext cx="4762" cy="3366"/>
            </a:xfrm>
            <a:prstGeom prst="rect">
              <a:avLst/>
            </a:prstGeom>
            <a:noFill/>
            <a:ln w="9525">
              <a:noFill/>
              <a:round/>
              <a:headEnd/>
              <a:tailEnd/>
            </a:ln>
          </p:spPr>
        </p:pic>
        <p:sp>
          <p:nvSpPr>
            <p:cNvPr id="49161" name="Freeform 4"/>
            <p:cNvSpPr>
              <a:spLocks/>
            </p:cNvSpPr>
            <p:nvPr/>
          </p:nvSpPr>
          <p:spPr bwMode="auto">
            <a:xfrm>
              <a:off x="1872" y="1677"/>
              <a:ext cx="254" cy="29"/>
            </a:xfrm>
            <a:custGeom>
              <a:avLst/>
              <a:gdLst>
                <a:gd name="T0" fmla="*/ 0 w 1082"/>
                <a:gd name="T1" fmla="*/ 2 h 395"/>
                <a:gd name="T2" fmla="*/ 32 w 1082"/>
                <a:gd name="T3" fmla="*/ 2 h 395"/>
                <a:gd name="T4" fmla="*/ 49 w 1082"/>
                <a:gd name="T5" fmla="*/ 1 h 395"/>
                <a:gd name="T6" fmla="*/ 60 w 1082"/>
                <a:gd name="T7" fmla="*/ 0 h 395"/>
                <a:gd name="T8" fmla="*/ 0 60000 65536"/>
                <a:gd name="T9" fmla="*/ 0 60000 65536"/>
                <a:gd name="T10" fmla="*/ 0 60000 65536"/>
                <a:gd name="T11" fmla="*/ 0 60000 65536"/>
                <a:gd name="T12" fmla="*/ 0 w 1082"/>
                <a:gd name="T13" fmla="*/ 0 h 395"/>
                <a:gd name="T14" fmla="*/ 1082 w 1082"/>
                <a:gd name="T15" fmla="*/ 395 h 395"/>
              </a:gdLst>
              <a:ahLst/>
              <a:cxnLst>
                <a:cxn ang="T8">
                  <a:pos x="T0" y="T1"/>
                </a:cxn>
                <a:cxn ang="T9">
                  <a:pos x="T2" y="T3"/>
                </a:cxn>
                <a:cxn ang="T10">
                  <a:pos x="T4" y="T5"/>
                </a:cxn>
                <a:cxn ang="T11">
                  <a:pos x="T6" y="T7"/>
                </a:cxn>
              </a:cxnLst>
              <a:rect l="T12" t="T13" r="T14" b="T15"/>
              <a:pathLst>
                <a:path w="1082" h="395">
                  <a:moveTo>
                    <a:pt x="0" y="395"/>
                  </a:moveTo>
                  <a:cubicBezTo>
                    <a:pt x="0" y="395"/>
                    <a:pt x="588" y="395"/>
                    <a:pt x="588" y="395"/>
                  </a:cubicBezTo>
                  <a:cubicBezTo>
                    <a:pt x="726" y="393"/>
                    <a:pt x="814" y="320"/>
                    <a:pt x="884" y="243"/>
                  </a:cubicBezTo>
                  <a:cubicBezTo>
                    <a:pt x="966" y="155"/>
                    <a:pt x="1041" y="51"/>
                    <a:pt x="1082" y="0"/>
                  </a:cubicBezTo>
                </a:path>
              </a:pathLst>
            </a:custGeom>
            <a:noFill/>
            <a:ln w="38100" cap="flat" cmpd="sng">
              <a:solidFill>
                <a:srgbClr val="CC3300"/>
              </a:solidFill>
              <a:prstDash val="solid"/>
              <a:round/>
              <a:headEnd/>
              <a:tailEnd/>
            </a:ln>
          </p:spPr>
          <p:txBody>
            <a:bodyPr/>
            <a:lstStyle/>
            <a:p>
              <a:endParaRPr lang="en-US"/>
            </a:p>
          </p:txBody>
        </p:sp>
        <p:sp>
          <p:nvSpPr>
            <p:cNvPr id="49162" name="Oval 5"/>
            <p:cNvSpPr>
              <a:spLocks noChangeArrowheads="1"/>
            </p:cNvSpPr>
            <p:nvPr/>
          </p:nvSpPr>
          <p:spPr bwMode="auto">
            <a:xfrm>
              <a:off x="2116" y="1600"/>
              <a:ext cx="372" cy="216"/>
            </a:xfrm>
            <a:prstGeom prst="ellipse">
              <a:avLst/>
            </a:prstGeom>
            <a:noFill/>
            <a:ln w="38100" algn="ctr">
              <a:solidFill>
                <a:srgbClr val="CC3300"/>
              </a:solidFill>
              <a:round/>
              <a:headEnd/>
              <a:tailEnd/>
            </a:ln>
          </p:spPr>
          <p:txBody>
            <a:bodyPr wrap="none" anchor="ctr"/>
            <a:lstStyle/>
            <a:p>
              <a:pPr eaLnBrk="1" hangingPunct="1"/>
              <a:endParaRPr lang="en-US" sz="1800">
                <a:latin typeface="Calibri" pitchFamily="34" charset="0"/>
              </a:endParaRPr>
            </a:p>
          </p:txBody>
        </p:sp>
        <p:sp>
          <p:nvSpPr>
            <p:cNvPr id="49163" name="Freeform 6"/>
            <p:cNvSpPr>
              <a:spLocks/>
            </p:cNvSpPr>
            <p:nvPr/>
          </p:nvSpPr>
          <p:spPr bwMode="auto">
            <a:xfrm>
              <a:off x="2434" y="1712"/>
              <a:ext cx="1284" cy="114"/>
            </a:xfrm>
            <a:custGeom>
              <a:avLst/>
              <a:gdLst>
                <a:gd name="T0" fmla="*/ 50 w 1284"/>
                <a:gd name="T1" fmla="*/ 0 h 114"/>
                <a:gd name="T2" fmla="*/ 206 w 1284"/>
                <a:gd name="T3" fmla="*/ 108 h 114"/>
                <a:gd name="T4" fmla="*/ 1284 w 1284"/>
                <a:gd name="T5" fmla="*/ 38 h 114"/>
                <a:gd name="T6" fmla="*/ 0 60000 65536"/>
                <a:gd name="T7" fmla="*/ 0 60000 65536"/>
                <a:gd name="T8" fmla="*/ 0 60000 65536"/>
                <a:gd name="T9" fmla="*/ 0 w 1284"/>
                <a:gd name="T10" fmla="*/ 0 h 114"/>
                <a:gd name="T11" fmla="*/ 1284 w 1284"/>
                <a:gd name="T12" fmla="*/ 114 h 114"/>
              </a:gdLst>
              <a:ahLst/>
              <a:cxnLst>
                <a:cxn ang="T6">
                  <a:pos x="T0" y="T1"/>
                </a:cxn>
                <a:cxn ang="T7">
                  <a:pos x="T2" y="T3"/>
                </a:cxn>
                <a:cxn ang="T8">
                  <a:pos x="T4" y="T5"/>
                </a:cxn>
              </a:cxnLst>
              <a:rect l="T9" t="T10" r="T11" b="T12"/>
              <a:pathLst>
                <a:path w="1284" h="114">
                  <a:moveTo>
                    <a:pt x="50" y="0"/>
                  </a:moveTo>
                  <a:cubicBezTo>
                    <a:pt x="76" y="18"/>
                    <a:pt x="0" y="102"/>
                    <a:pt x="206" y="108"/>
                  </a:cubicBezTo>
                  <a:cubicBezTo>
                    <a:pt x="412" y="114"/>
                    <a:pt x="1060" y="53"/>
                    <a:pt x="1284" y="38"/>
                  </a:cubicBezTo>
                </a:path>
              </a:pathLst>
            </a:custGeom>
            <a:noFill/>
            <a:ln w="38100" cap="flat" cmpd="sng">
              <a:solidFill>
                <a:srgbClr val="CC3300"/>
              </a:solidFill>
              <a:prstDash val="solid"/>
              <a:round/>
              <a:headEnd/>
              <a:tailEnd/>
            </a:ln>
          </p:spPr>
          <p:txBody>
            <a:bodyPr/>
            <a:lstStyle/>
            <a:p>
              <a:endParaRPr lang="en-US"/>
            </a:p>
          </p:txBody>
        </p:sp>
        <p:sp>
          <p:nvSpPr>
            <p:cNvPr id="49164" name="AutoShape 7"/>
            <p:cNvSpPr>
              <a:spLocks noChangeArrowheads="1"/>
            </p:cNvSpPr>
            <p:nvPr/>
          </p:nvSpPr>
          <p:spPr bwMode="auto">
            <a:xfrm>
              <a:off x="1791" y="1619"/>
              <a:ext cx="162" cy="162"/>
            </a:xfrm>
            <a:prstGeom prst="irregularSeal1">
              <a:avLst/>
            </a:prstGeom>
            <a:solidFill>
              <a:srgbClr val="FFFF99"/>
            </a:solidFill>
            <a:ln w="9525" algn="ctr">
              <a:solidFill>
                <a:srgbClr val="CC3300"/>
              </a:solidFill>
              <a:miter lim="800000"/>
              <a:headEnd/>
              <a:tailEnd/>
            </a:ln>
          </p:spPr>
          <p:txBody>
            <a:bodyPr wrap="none" anchor="ctr"/>
            <a:lstStyle/>
            <a:p>
              <a:pPr eaLnBrk="1" hangingPunct="1"/>
              <a:endParaRPr lang="en-US" sz="1800">
                <a:latin typeface="Calibri" pitchFamily="34" charset="0"/>
              </a:endParaRPr>
            </a:p>
          </p:txBody>
        </p:sp>
        <p:sp>
          <p:nvSpPr>
            <p:cNvPr id="49165" name="Freeform 8"/>
            <p:cNvSpPr>
              <a:spLocks/>
            </p:cNvSpPr>
            <p:nvPr/>
          </p:nvSpPr>
          <p:spPr bwMode="auto">
            <a:xfrm>
              <a:off x="2684" y="1884"/>
              <a:ext cx="631" cy="886"/>
            </a:xfrm>
            <a:custGeom>
              <a:avLst/>
              <a:gdLst>
                <a:gd name="T0" fmla="*/ 4 w 631"/>
                <a:gd name="T1" fmla="*/ 198 h 886"/>
                <a:gd name="T2" fmla="*/ 277 w 631"/>
                <a:gd name="T3" fmla="*/ 0 h 886"/>
                <a:gd name="T4" fmla="*/ 556 w 631"/>
                <a:gd name="T5" fmla="*/ 201 h 886"/>
                <a:gd name="T6" fmla="*/ 613 w 631"/>
                <a:gd name="T7" fmla="*/ 639 h 886"/>
                <a:gd name="T8" fmla="*/ 343 w 631"/>
                <a:gd name="T9" fmla="*/ 882 h 886"/>
                <a:gd name="T10" fmla="*/ 7 w 631"/>
                <a:gd name="T11" fmla="*/ 660 h 886"/>
                <a:gd name="T12" fmla="*/ 4 w 631"/>
                <a:gd name="T13" fmla="*/ 198 h 886"/>
                <a:gd name="T14" fmla="*/ 0 60000 65536"/>
                <a:gd name="T15" fmla="*/ 0 60000 65536"/>
                <a:gd name="T16" fmla="*/ 0 60000 65536"/>
                <a:gd name="T17" fmla="*/ 0 60000 65536"/>
                <a:gd name="T18" fmla="*/ 0 60000 65536"/>
                <a:gd name="T19" fmla="*/ 0 60000 65536"/>
                <a:gd name="T20" fmla="*/ 0 60000 65536"/>
                <a:gd name="T21" fmla="*/ 0 w 631"/>
                <a:gd name="T22" fmla="*/ 0 h 886"/>
                <a:gd name="T23" fmla="*/ 631 w 631"/>
                <a:gd name="T24" fmla="*/ 886 h 8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1" h="886">
                  <a:moveTo>
                    <a:pt x="4" y="198"/>
                  </a:moveTo>
                  <a:cubicBezTo>
                    <a:pt x="4" y="84"/>
                    <a:pt x="73" y="3"/>
                    <a:pt x="277" y="0"/>
                  </a:cubicBezTo>
                  <a:cubicBezTo>
                    <a:pt x="490" y="0"/>
                    <a:pt x="541" y="108"/>
                    <a:pt x="556" y="201"/>
                  </a:cubicBezTo>
                  <a:cubicBezTo>
                    <a:pt x="578" y="317"/>
                    <a:pt x="599" y="521"/>
                    <a:pt x="613" y="639"/>
                  </a:cubicBezTo>
                  <a:cubicBezTo>
                    <a:pt x="631" y="810"/>
                    <a:pt x="444" y="878"/>
                    <a:pt x="343" y="882"/>
                  </a:cubicBezTo>
                  <a:cubicBezTo>
                    <a:pt x="242" y="886"/>
                    <a:pt x="16" y="813"/>
                    <a:pt x="7" y="660"/>
                  </a:cubicBezTo>
                  <a:cubicBezTo>
                    <a:pt x="2" y="533"/>
                    <a:pt x="0" y="339"/>
                    <a:pt x="4" y="198"/>
                  </a:cubicBezTo>
                  <a:close/>
                </a:path>
              </a:pathLst>
            </a:custGeom>
            <a:noFill/>
            <a:ln w="38100" cap="flat" cmpd="sng">
              <a:solidFill>
                <a:srgbClr val="9933FF"/>
              </a:solidFill>
              <a:prstDash val="solid"/>
              <a:round/>
              <a:headEnd/>
              <a:tailEnd/>
            </a:ln>
          </p:spPr>
          <p:txBody>
            <a:bodyPr/>
            <a:lstStyle/>
            <a:p>
              <a:endParaRPr lang="en-US"/>
            </a:p>
          </p:txBody>
        </p:sp>
        <p:sp>
          <p:nvSpPr>
            <p:cNvPr id="49166" name="Freeform 9"/>
            <p:cNvSpPr>
              <a:spLocks/>
            </p:cNvSpPr>
            <p:nvPr/>
          </p:nvSpPr>
          <p:spPr bwMode="auto">
            <a:xfrm>
              <a:off x="3294" y="2502"/>
              <a:ext cx="98" cy="548"/>
            </a:xfrm>
            <a:custGeom>
              <a:avLst/>
              <a:gdLst>
                <a:gd name="T0" fmla="*/ 98 w 98"/>
                <a:gd name="T1" fmla="*/ 548 h 548"/>
                <a:gd name="T2" fmla="*/ 9 w 98"/>
                <a:gd name="T3" fmla="*/ 363 h 548"/>
                <a:gd name="T4" fmla="*/ 54 w 98"/>
                <a:gd name="T5" fmla="*/ 126 h 548"/>
                <a:gd name="T6" fmla="*/ 0 w 98"/>
                <a:gd name="T7" fmla="*/ 0 h 548"/>
                <a:gd name="T8" fmla="*/ 0 60000 65536"/>
                <a:gd name="T9" fmla="*/ 0 60000 65536"/>
                <a:gd name="T10" fmla="*/ 0 60000 65536"/>
                <a:gd name="T11" fmla="*/ 0 60000 65536"/>
                <a:gd name="T12" fmla="*/ 0 w 98"/>
                <a:gd name="T13" fmla="*/ 0 h 548"/>
                <a:gd name="T14" fmla="*/ 98 w 98"/>
                <a:gd name="T15" fmla="*/ 548 h 548"/>
              </a:gdLst>
              <a:ahLst/>
              <a:cxnLst>
                <a:cxn ang="T8">
                  <a:pos x="T0" y="T1"/>
                </a:cxn>
                <a:cxn ang="T9">
                  <a:pos x="T2" y="T3"/>
                </a:cxn>
                <a:cxn ang="T10">
                  <a:pos x="T4" y="T5"/>
                </a:cxn>
                <a:cxn ang="T11">
                  <a:pos x="T6" y="T7"/>
                </a:cxn>
              </a:cxnLst>
              <a:rect l="T12" t="T13" r="T14" b="T15"/>
              <a:pathLst>
                <a:path w="98" h="548">
                  <a:moveTo>
                    <a:pt x="98" y="548"/>
                  </a:moveTo>
                  <a:cubicBezTo>
                    <a:pt x="83" y="517"/>
                    <a:pt x="16" y="433"/>
                    <a:pt x="9" y="363"/>
                  </a:cubicBezTo>
                  <a:cubicBezTo>
                    <a:pt x="2" y="293"/>
                    <a:pt x="55" y="186"/>
                    <a:pt x="54" y="126"/>
                  </a:cubicBezTo>
                  <a:cubicBezTo>
                    <a:pt x="53" y="66"/>
                    <a:pt x="9" y="21"/>
                    <a:pt x="0" y="0"/>
                  </a:cubicBezTo>
                </a:path>
              </a:pathLst>
            </a:custGeom>
            <a:noFill/>
            <a:ln w="38100" cap="flat" cmpd="sng">
              <a:solidFill>
                <a:srgbClr val="9933FF"/>
              </a:solidFill>
              <a:prstDash val="solid"/>
              <a:round/>
              <a:headEnd/>
              <a:tailEnd/>
            </a:ln>
          </p:spPr>
          <p:txBody>
            <a:bodyPr/>
            <a:lstStyle/>
            <a:p>
              <a:endParaRPr lang="en-US"/>
            </a:p>
          </p:txBody>
        </p:sp>
        <p:sp>
          <p:nvSpPr>
            <p:cNvPr id="49167" name="AutoShape 10"/>
            <p:cNvSpPr>
              <a:spLocks noChangeArrowheads="1"/>
            </p:cNvSpPr>
            <p:nvPr/>
          </p:nvSpPr>
          <p:spPr bwMode="auto">
            <a:xfrm>
              <a:off x="3182" y="2161"/>
              <a:ext cx="162" cy="162"/>
            </a:xfrm>
            <a:prstGeom prst="irregularSeal1">
              <a:avLst/>
            </a:prstGeom>
            <a:solidFill>
              <a:srgbClr val="FFFF99"/>
            </a:solidFill>
            <a:ln w="9525" algn="ctr">
              <a:solidFill>
                <a:srgbClr val="9933FF"/>
              </a:solidFill>
              <a:miter lim="800000"/>
              <a:headEnd/>
              <a:tailEnd/>
            </a:ln>
          </p:spPr>
          <p:txBody>
            <a:bodyPr wrap="none" anchor="ctr"/>
            <a:lstStyle/>
            <a:p>
              <a:pPr eaLnBrk="1" hangingPunct="1"/>
              <a:endParaRPr lang="en-US" sz="1800">
                <a:latin typeface="Calibri" pitchFamily="34" charset="0"/>
              </a:endParaRPr>
            </a:p>
          </p:txBody>
        </p:sp>
        <p:sp>
          <p:nvSpPr>
            <p:cNvPr id="49168" name="Freeform 11"/>
            <p:cNvSpPr>
              <a:spLocks/>
            </p:cNvSpPr>
            <p:nvPr/>
          </p:nvSpPr>
          <p:spPr bwMode="auto">
            <a:xfrm>
              <a:off x="2961" y="1802"/>
              <a:ext cx="326" cy="310"/>
            </a:xfrm>
            <a:custGeom>
              <a:avLst/>
              <a:gdLst>
                <a:gd name="T0" fmla="*/ 0 w 326"/>
                <a:gd name="T1" fmla="*/ 9 h 310"/>
                <a:gd name="T2" fmla="*/ 279 w 326"/>
                <a:gd name="T3" fmla="*/ 80 h 310"/>
                <a:gd name="T4" fmla="*/ 285 w 326"/>
                <a:gd name="T5" fmla="*/ 310 h 310"/>
                <a:gd name="T6" fmla="*/ 0 60000 65536"/>
                <a:gd name="T7" fmla="*/ 0 60000 65536"/>
                <a:gd name="T8" fmla="*/ 0 60000 65536"/>
                <a:gd name="T9" fmla="*/ 0 w 326"/>
                <a:gd name="T10" fmla="*/ 0 h 310"/>
                <a:gd name="T11" fmla="*/ 326 w 326"/>
                <a:gd name="T12" fmla="*/ 310 h 310"/>
              </a:gdLst>
              <a:ahLst/>
              <a:cxnLst>
                <a:cxn ang="T6">
                  <a:pos x="T0" y="T1"/>
                </a:cxn>
                <a:cxn ang="T7">
                  <a:pos x="T2" y="T3"/>
                </a:cxn>
                <a:cxn ang="T8">
                  <a:pos x="T4" y="T5"/>
                </a:cxn>
              </a:cxnLst>
              <a:rect l="T9" t="T10" r="T11" b="T12"/>
              <a:pathLst>
                <a:path w="326" h="310">
                  <a:moveTo>
                    <a:pt x="0" y="9"/>
                  </a:moveTo>
                  <a:cubicBezTo>
                    <a:pt x="156" y="0"/>
                    <a:pt x="232" y="30"/>
                    <a:pt x="279" y="80"/>
                  </a:cubicBezTo>
                  <a:cubicBezTo>
                    <a:pt x="326" y="130"/>
                    <a:pt x="285" y="217"/>
                    <a:pt x="285" y="310"/>
                  </a:cubicBezTo>
                </a:path>
              </a:pathLst>
            </a:custGeom>
            <a:noFill/>
            <a:ln w="38100" cap="flat" cmpd="sng">
              <a:solidFill>
                <a:srgbClr val="CC3300"/>
              </a:solidFill>
              <a:prstDash val="solid"/>
              <a:round/>
              <a:headEnd/>
              <a:tailEnd/>
            </a:ln>
          </p:spPr>
          <p:txBody>
            <a:bodyPr/>
            <a:lstStyle/>
            <a:p>
              <a:endParaRPr lang="en-US"/>
            </a:p>
          </p:txBody>
        </p:sp>
        <p:sp>
          <p:nvSpPr>
            <p:cNvPr id="49169" name="Freeform 12"/>
            <p:cNvSpPr>
              <a:spLocks/>
            </p:cNvSpPr>
            <p:nvPr/>
          </p:nvSpPr>
          <p:spPr bwMode="auto">
            <a:xfrm>
              <a:off x="3339" y="2843"/>
              <a:ext cx="500" cy="451"/>
            </a:xfrm>
            <a:custGeom>
              <a:avLst/>
              <a:gdLst>
                <a:gd name="T0" fmla="*/ 47 w 500"/>
                <a:gd name="T1" fmla="*/ 198 h 451"/>
                <a:gd name="T2" fmla="*/ 120 w 500"/>
                <a:gd name="T3" fmla="*/ 373 h 451"/>
                <a:gd name="T4" fmla="*/ 264 w 500"/>
                <a:gd name="T5" fmla="*/ 442 h 451"/>
                <a:gd name="T6" fmla="*/ 432 w 500"/>
                <a:gd name="T7" fmla="*/ 412 h 451"/>
                <a:gd name="T8" fmla="*/ 477 w 500"/>
                <a:gd name="T9" fmla="*/ 277 h 451"/>
                <a:gd name="T10" fmla="*/ 407 w 500"/>
                <a:gd name="T11" fmla="*/ 108 h 451"/>
                <a:gd name="T12" fmla="*/ 267 w 500"/>
                <a:gd name="T13" fmla="*/ 4 h 451"/>
                <a:gd name="T14" fmla="*/ 126 w 500"/>
                <a:gd name="T15" fmla="*/ 24 h 451"/>
                <a:gd name="T16" fmla="*/ 47 w 500"/>
                <a:gd name="T17" fmla="*/ 198 h 4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0"/>
                <a:gd name="T28" fmla="*/ 0 h 451"/>
                <a:gd name="T29" fmla="*/ 500 w 500"/>
                <a:gd name="T30" fmla="*/ 451 h 4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0" h="451">
                  <a:moveTo>
                    <a:pt x="47" y="198"/>
                  </a:moveTo>
                  <a:cubicBezTo>
                    <a:pt x="69" y="251"/>
                    <a:pt x="84" y="332"/>
                    <a:pt x="120" y="373"/>
                  </a:cubicBezTo>
                  <a:cubicBezTo>
                    <a:pt x="156" y="414"/>
                    <a:pt x="212" y="451"/>
                    <a:pt x="264" y="442"/>
                  </a:cubicBezTo>
                  <a:cubicBezTo>
                    <a:pt x="317" y="435"/>
                    <a:pt x="372" y="424"/>
                    <a:pt x="432" y="412"/>
                  </a:cubicBezTo>
                  <a:cubicBezTo>
                    <a:pt x="475" y="402"/>
                    <a:pt x="500" y="333"/>
                    <a:pt x="477" y="277"/>
                  </a:cubicBezTo>
                  <a:cubicBezTo>
                    <a:pt x="457" y="231"/>
                    <a:pt x="434" y="166"/>
                    <a:pt x="407" y="108"/>
                  </a:cubicBezTo>
                  <a:cubicBezTo>
                    <a:pt x="384" y="54"/>
                    <a:pt x="321" y="0"/>
                    <a:pt x="267" y="4"/>
                  </a:cubicBezTo>
                  <a:cubicBezTo>
                    <a:pt x="216" y="10"/>
                    <a:pt x="173" y="16"/>
                    <a:pt x="126" y="24"/>
                  </a:cubicBezTo>
                  <a:cubicBezTo>
                    <a:pt x="0" y="45"/>
                    <a:pt x="23" y="137"/>
                    <a:pt x="47" y="198"/>
                  </a:cubicBezTo>
                  <a:close/>
                </a:path>
              </a:pathLst>
            </a:custGeom>
            <a:noFill/>
            <a:ln w="38100" cap="flat" cmpd="sng">
              <a:solidFill>
                <a:srgbClr val="9933FF"/>
              </a:solidFill>
              <a:prstDash val="solid"/>
              <a:round/>
              <a:headEnd/>
              <a:tailEnd/>
            </a:ln>
          </p:spPr>
          <p:txBody>
            <a:bodyPr/>
            <a:lstStyle/>
            <a:p>
              <a:endParaRPr lang="en-US"/>
            </a:p>
          </p:txBody>
        </p:sp>
        <p:sp>
          <p:nvSpPr>
            <p:cNvPr id="49170" name="Freeform 13"/>
            <p:cNvSpPr>
              <a:spLocks/>
            </p:cNvSpPr>
            <p:nvPr/>
          </p:nvSpPr>
          <p:spPr bwMode="auto">
            <a:xfrm>
              <a:off x="2808" y="909"/>
              <a:ext cx="1618" cy="861"/>
            </a:xfrm>
            <a:custGeom>
              <a:avLst/>
              <a:gdLst>
                <a:gd name="T0" fmla="*/ 1082 w 1618"/>
                <a:gd name="T1" fmla="*/ 816 h 861"/>
                <a:gd name="T2" fmla="*/ 1589 w 1618"/>
                <a:gd name="T3" fmla="*/ 627 h 861"/>
                <a:gd name="T4" fmla="*/ 1611 w 1618"/>
                <a:gd name="T5" fmla="*/ 413 h 861"/>
                <a:gd name="T6" fmla="*/ 1166 w 1618"/>
                <a:gd name="T7" fmla="*/ 86 h 861"/>
                <a:gd name="T8" fmla="*/ 804 w 1618"/>
                <a:gd name="T9" fmla="*/ 17 h 861"/>
                <a:gd name="T10" fmla="*/ 284 w 1618"/>
                <a:gd name="T11" fmla="*/ 93 h 861"/>
                <a:gd name="T12" fmla="*/ 28 w 1618"/>
                <a:gd name="T13" fmla="*/ 389 h 861"/>
                <a:gd name="T14" fmla="*/ 126 w 1618"/>
                <a:gd name="T15" fmla="*/ 629 h 861"/>
                <a:gd name="T16" fmla="*/ 678 w 1618"/>
                <a:gd name="T17" fmla="*/ 830 h 861"/>
                <a:gd name="T18" fmla="*/ 1082 w 1618"/>
                <a:gd name="T19" fmla="*/ 816 h 8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8"/>
                <a:gd name="T31" fmla="*/ 0 h 861"/>
                <a:gd name="T32" fmla="*/ 1618 w 1618"/>
                <a:gd name="T33" fmla="*/ 861 h 8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8" h="861">
                  <a:moveTo>
                    <a:pt x="1082" y="816"/>
                  </a:moveTo>
                  <a:cubicBezTo>
                    <a:pt x="1240" y="793"/>
                    <a:pt x="1562" y="775"/>
                    <a:pt x="1589" y="627"/>
                  </a:cubicBezTo>
                  <a:cubicBezTo>
                    <a:pt x="1608" y="526"/>
                    <a:pt x="1607" y="518"/>
                    <a:pt x="1611" y="413"/>
                  </a:cubicBezTo>
                  <a:cubicBezTo>
                    <a:pt x="1618" y="287"/>
                    <a:pt x="1322" y="140"/>
                    <a:pt x="1166" y="86"/>
                  </a:cubicBezTo>
                  <a:cubicBezTo>
                    <a:pt x="1036" y="27"/>
                    <a:pt x="942" y="0"/>
                    <a:pt x="804" y="17"/>
                  </a:cubicBezTo>
                  <a:cubicBezTo>
                    <a:pt x="661" y="34"/>
                    <a:pt x="421" y="66"/>
                    <a:pt x="284" y="93"/>
                  </a:cubicBezTo>
                  <a:cubicBezTo>
                    <a:pt x="145" y="122"/>
                    <a:pt x="64" y="306"/>
                    <a:pt x="28" y="389"/>
                  </a:cubicBezTo>
                  <a:cubicBezTo>
                    <a:pt x="0" y="459"/>
                    <a:pt x="11" y="567"/>
                    <a:pt x="126" y="629"/>
                  </a:cubicBezTo>
                  <a:cubicBezTo>
                    <a:pt x="236" y="703"/>
                    <a:pt x="518" y="789"/>
                    <a:pt x="678" y="830"/>
                  </a:cubicBezTo>
                  <a:cubicBezTo>
                    <a:pt x="837" y="861"/>
                    <a:pt x="993" y="830"/>
                    <a:pt x="1082" y="816"/>
                  </a:cubicBezTo>
                  <a:close/>
                </a:path>
              </a:pathLst>
            </a:custGeom>
            <a:noFill/>
            <a:ln w="38100" cap="flat" cmpd="sng">
              <a:solidFill>
                <a:srgbClr val="CC3300"/>
              </a:solidFill>
              <a:prstDash val="solid"/>
              <a:round/>
              <a:headEnd/>
              <a:tailEnd/>
            </a:ln>
          </p:spPr>
          <p:txBody>
            <a:bodyPr/>
            <a:lstStyle/>
            <a:p>
              <a:endParaRPr lang="en-US"/>
            </a:p>
          </p:txBody>
        </p:sp>
        <p:sp>
          <p:nvSpPr>
            <p:cNvPr id="49171" name="Freeform 14"/>
            <p:cNvSpPr>
              <a:spLocks/>
            </p:cNvSpPr>
            <p:nvPr/>
          </p:nvSpPr>
          <p:spPr bwMode="auto">
            <a:xfrm>
              <a:off x="3026" y="1588"/>
              <a:ext cx="854" cy="810"/>
            </a:xfrm>
            <a:custGeom>
              <a:avLst/>
              <a:gdLst>
                <a:gd name="T0" fmla="*/ 0 w 854"/>
                <a:gd name="T1" fmla="*/ 0 h 810"/>
                <a:gd name="T2" fmla="*/ 594 w 854"/>
                <a:gd name="T3" fmla="*/ 252 h 810"/>
                <a:gd name="T4" fmla="*/ 758 w 854"/>
                <a:gd name="T5" fmla="*/ 810 h 810"/>
                <a:gd name="T6" fmla="*/ 0 60000 65536"/>
                <a:gd name="T7" fmla="*/ 0 60000 65536"/>
                <a:gd name="T8" fmla="*/ 0 60000 65536"/>
                <a:gd name="T9" fmla="*/ 0 w 854"/>
                <a:gd name="T10" fmla="*/ 0 h 810"/>
                <a:gd name="T11" fmla="*/ 854 w 854"/>
                <a:gd name="T12" fmla="*/ 810 h 810"/>
              </a:gdLst>
              <a:ahLst/>
              <a:cxnLst>
                <a:cxn ang="T6">
                  <a:pos x="T0" y="T1"/>
                </a:cxn>
                <a:cxn ang="T7">
                  <a:pos x="T2" y="T3"/>
                </a:cxn>
                <a:cxn ang="T8">
                  <a:pos x="T4" y="T5"/>
                </a:cxn>
              </a:cxnLst>
              <a:rect l="T9" t="T10" r="T11" b="T12"/>
              <a:pathLst>
                <a:path w="854" h="810">
                  <a:moveTo>
                    <a:pt x="0" y="0"/>
                  </a:moveTo>
                  <a:cubicBezTo>
                    <a:pt x="402" y="160"/>
                    <a:pt x="430" y="175"/>
                    <a:pt x="594" y="252"/>
                  </a:cubicBezTo>
                  <a:cubicBezTo>
                    <a:pt x="808" y="352"/>
                    <a:pt x="854" y="554"/>
                    <a:pt x="758" y="810"/>
                  </a:cubicBezTo>
                </a:path>
              </a:pathLst>
            </a:custGeom>
            <a:noFill/>
            <a:ln w="38100" cap="flat" cmpd="sng">
              <a:solidFill>
                <a:srgbClr val="CC3300"/>
              </a:solidFill>
              <a:prstDash val="solid"/>
              <a:round/>
              <a:headEnd/>
              <a:tailEnd/>
            </a:ln>
          </p:spPr>
          <p:txBody>
            <a:bodyPr/>
            <a:lstStyle/>
            <a:p>
              <a:endParaRPr lang="en-US"/>
            </a:p>
          </p:txBody>
        </p:sp>
        <p:sp>
          <p:nvSpPr>
            <p:cNvPr id="49172" name="Freeform 15"/>
            <p:cNvSpPr>
              <a:spLocks/>
            </p:cNvSpPr>
            <p:nvPr/>
          </p:nvSpPr>
          <p:spPr bwMode="auto">
            <a:xfrm>
              <a:off x="3685" y="2360"/>
              <a:ext cx="115" cy="528"/>
            </a:xfrm>
            <a:custGeom>
              <a:avLst/>
              <a:gdLst>
                <a:gd name="T0" fmla="*/ 115 w 115"/>
                <a:gd name="T1" fmla="*/ 0 h 528"/>
                <a:gd name="T2" fmla="*/ 15 w 115"/>
                <a:gd name="T3" fmla="*/ 286 h 528"/>
                <a:gd name="T4" fmla="*/ 27 w 115"/>
                <a:gd name="T5" fmla="*/ 432 h 528"/>
                <a:gd name="T6" fmla="*/ 9 w 115"/>
                <a:gd name="T7" fmla="*/ 528 h 528"/>
                <a:gd name="T8" fmla="*/ 0 60000 65536"/>
                <a:gd name="T9" fmla="*/ 0 60000 65536"/>
                <a:gd name="T10" fmla="*/ 0 60000 65536"/>
                <a:gd name="T11" fmla="*/ 0 60000 65536"/>
                <a:gd name="T12" fmla="*/ 0 w 115"/>
                <a:gd name="T13" fmla="*/ 0 h 528"/>
                <a:gd name="T14" fmla="*/ 115 w 115"/>
                <a:gd name="T15" fmla="*/ 528 h 528"/>
              </a:gdLst>
              <a:ahLst/>
              <a:cxnLst>
                <a:cxn ang="T8">
                  <a:pos x="T0" y="T1"/>
                </a:cxn>
                <a:cxn ang="T9">
                  <a:pos x="T2" y="T3"/>
                </a:cxn>
                <a:cxn ang="T10">
                  <a:pos x="T4" y="T5"/>
                </a:cxn>
                <a:cxn ang="T11">
                  <a:pos x="T6" y="T7"/>
                </a:cxn>
              </a:cxnLst>
              <a:rect l="T12" t="T13" r="T14" b="T15"/>
              <a:pathLst>
                <a:path w="115" h="528">
                  <a:moveTo>
                    <a:pt x="115" y="0"/>
                  </a:moveTo>
                  <a:cubicBezTo>
                    <a:pt x="98" y="48"/>
                    <a:pt x="30" y="214"/>
                    <a:pt x="15" y="286"/>
                  </a:cubicBezTo>
                  <a:cubicBezTo>
                    <a:pt x="0" y="358"/>
                    <a:pt x="28" y="392"/>
                    <a:pt x="27" y="432"/>
                  </a:cubicBezTo>
                  <a:cubicBezTo>
                    <a:pt x="26" y="472"/>
                    <a:pt x="11" y="510"/>
                    <a:pt x="9" y="528"/>
                  </a:cubicBezTo>
                </a:path>
              </a:pathLst>
            </a:custGeom>
            <a:noFill/>
            <a:ln w="38100" cap="flat" cmpd="sng">
              <a:solidFill>
                <a:srgbClr val="9933FF"/>
              </a:solidFill>
              <a:prstDash val="solid"/>
              <a:round/>
              <a:headEnd/>
              <a:tailEnd/>
            </a:ln>
          </p:spPr>
          <p:txBody>
            <a:bodyPr/>
            <a:lstStyle/>
            <a:p>
              <a:endParaRPr lang="en-US"/>
            </a:p>
          </p:txBody>
        </p:sp>
        <p:sp>
          <p:nvSpPr>
            <p:cNvPr id="49173" name="AutoShape 16"/>
            <p:cNvSpPr>
              <a:spLocks noChangeArrowheads="1"/>
            </p:cNvSpPr>
            <p:nvPr/>
          </p:nvSpPr>
          <p:spPr bwMode="auto">
            <a:xfrm>
              <a:off x="3705" y="2303"/>
              <a:ext cx="162" cy="162"/>
            </a:xfrm>
            <a:prstGeom prst="irregularSeal1">
              <a:avLst/>
            </a:prstGeom>
            <a:solidFill>
              <a:srgbClr val="9933FF"/>
            </a:solidFill>
            <a:ln w="9525" algn="ctr">
              <a:solidFill>
                <a:srgbClr val="CC3300"/>
              </a:solidFill>
              <a:miter lim="800000"/>
              <a:headEnd/>
              <a:tailEnd/>
            </a:ln>
          </p:spPr>
          <p:txBody>
            <a:bodyPr wrap="none" anchor="ctr"/>
            <a:lstStyle/>
            <a:p>
              <a:pPr eaLnBrk="1" hangingPunct="1"/>
              <a:endParaRPr lang="en-US" sz="1800">
                <a:latin typeface="Calibri" pitchFamily="34" charset="0"/>
              </a:endParaRPr>
            </a:p>
          </p:txBody>
        </p:sp>
        <p:sp>
          <p:nvSpPr>
            <p:cNvPr id="49174" name="Text Box 18"/>
            <p:cNvSpPr txBox="1">
              <a:spLocks noChangeArrowheads="1"/>
            </p:cNvSpPr>
            <p:nvPr/>
          </p:nvSpPr>
          <p:spPr bwMode="auto">
            <a:xfrm>
              <a:off x="2538" y="2632"/>
              <a:ext cx="479" cy="225"/>
            </a:xfrm>
            <a:prstGeom prst="rect">
              <a:avLst/>
            </a:prstGeom>
            <a:solidFill>
              <a:srgbClr val="FFFF99"/>
            </a:solidFill>
            <a:ln w="9525" algn="ctr">
              <a:solidFill>
                <a:srgbClr val="9933FF"/>
              </a:solidFill>
              <a:miter lim="800000"/>
              <a:headEnd/>
              <a:tailEnd/>
            </a:ln>
          </p:spPr>
          <p:txBody>
            <a:bodyPr wrap="none">
              <a:spAutoFit/>
            </a:bodyPr>
            <a:lstStyle/>
            <a:p>
              <a:pPr eaLnBrk="1" hangingPunct="1"/>
              <a:r>
                <a:rPr lang="de-DE" sz="1800"/>
                <a:t>HESR</a:t>
              </a:r>
            </a:p>
          </p:txBody>
        </p:sp>
        <p:sp>
          <p:nvSpPr>
            <p:cNvPr id="49175" name="Text Box 20"/>
            <p:cNvSpPr txBox="1">
              <a:spLocks noChangeArrowheads="1"/>
            </p:cNvSpPr>
            <p:nvPr/>
          </p:nvSpPr>
          <p:spPr bwMode="auto">
            <a:xfrm>
              <a:off x="2455" y="2060"/>
              <a:ext cx="576" cy="224"/>
            </a:xfrm>
            <a:prstGeom prst="rect">
              <a:avLst/>
            </a:prstGeom>
            <a:solidFill>
              <a:srgbClr val="FFFF99"/>
            </a:solidFill>
            <a:ln w="9525" algn="ctr">
              <a:solidFill>
                <a:srgbClr val="9933FF"/>
              </a:solidFill>
              <a:miter lim="800000"/>
              <a:headEnd/>
              <a:tailEnd/>
            </a:ln>
          </p:spPr>
          <p:txBody>
            <a:bodyPr wrap="none">
              <a:spAutoFit/>
            </a:bodyPr>
            <a:lstStyle/>
            <a:p>
              <a:pPr eaLnBrk="1" hangingPunct="1"/>
              <a:r>
                <a:rPr lang="de-DE" sz="1800">
                  <a:latin typeface="VerdanaBar" pitchFamily="34" charset="0"/>
                </a:rPr>
                <a:t>P</a:t>
              </a:r>
              <a:r>
                <a:rPr lang="de-DE" sz="1800"/>
                <a:t>ANDA</a:t>
              </a:r>
            </a:p>
          </p:txBody>
        </p:sp>
      </p:grpSp>
      <p:sp>
        <p:nvSpPr>
          <p:cNvPr id="23" name="Text Box 39"/>
          <p:cNvSpPr txBox="1">
            <a:spLocks noChangeArrowheads="1"/>
          </p:cNvSpPr>
          <p:nvPr/>
        </p:nvSpPr>
        <p:spPr bwMode="auto">
          <a:xfrm>
            <a:off x="541868" y="4635270"/>
            <a:ext cx="4389120" cy="1754326"/>
          </a:xfrm>
          <a:prstGeom prst="rect">
            <a:avLst/>
          </a:prstGeom>
          <a:solidFill>
            <a:srgbClr val="DDDDDD"/>
          </a:solidFill>
          <a:ln w="9525">
            <a:noFill/>
            <a:miter lim="800000"/>
            <a:headEnd/>
            <a:tailEnd/>
          </a:ln>
        </p:spPr>
        <p:txBody>
          <a:bodyPr wrap="square">
            <a:spAutoFit/>
          </a:bodyPr>
          <a:lstStyle/>
          <a:p>
            <a:pPr algn="l" eaLnBrk="1" hangingPunct="1">
              <a:spcBef>
                <a:spcPct val="50000"/>
              </a:spcBef>
            </a:pPr>
            <a:r>
              <a:rPr lang="en-US" sz="2000" smtClean="0">
                <a:solidFill>
                  <a:srgbClr val="7030A0"/>
                </a:solidFill>
                <a:cs typeface="Arial" charset="0"/>
              </a:rPr>
              <a:t>High Energy Storage Ring</a:t>
            </a:r>
            <a:endParaRPr lang="en-US" sz="1800" smtClean="0">
              <a:solidFill>
                <a:srgbClr val="7030A0"/>
              </a:solidFill>
              <a:cs typeface="Arial" charset="0"/>
            </a:endParaRPr>
          </a:p>
          <a:p>
            <a:pPr algn="l" eaLnBrk="1" hangingPunct="1">
              <a:spcBef>
                <a:spcPts val="2400"/>
              </a:spcBef>
              <a:tabLst>
                <a:tab pos="2520950" algn="l"/>
              </a:tabLst>
            </a:pPr>
            <a:r>
              <a:rPr lang="en-US" sz="1600" smtClean="0">
                <a:cs typeface="Arial" charset="0"/>
              </a:rPr>
              <a:t>beam momentum	1.5 – 15 GeV/c</a:t>
            </a:r>
          </a:p>
          <a:p>
            <a:pPr algn="l" eaLnBrk="1" hangingPunct="1">
              <a:spcBef>
                <a:spcPts val="1200"/>
              </a:spcBef>
              <a:tabLst>
                <a:tab pos="2520950" algn="l"/>
              </a:tabLst>
            </a:pPr>
            <a:r>
              <a:rPr lang="en-IE" sz="1600" smtClean="0">
                <a:cs typeface="Arial" charset="0"/>
              </a:rPr>
              <a:t>momentum resolution 	</a:t>
            </a:r>
            <a:r>
              <a:rPr lang="el-GR" sz="1600" smtClean="0">
                <a:cs typeface="Arial" charset="0"/>
              </a:rPr>
              <a:t>Δ</a:t>
            </a:r>
            <a:r>
              <a:rPr lang="en-US" sz="1600" smtClean="0">
                <a:cs typeface="Arial" charset="0"/>
              </a:rPr>
              <a:t>p/p &lt; 4 · 10</a:t>
            </a:r>
            <a:r>
              <a:rPr lang="en-US" sz="1600" baseline="30000" smtClean="0">
                <a:cs typeface="Arial" charset="0"/>
              </a:rPr>
              <a:t>-5</a:t>
            </a:r>
            <a:endParaRPr lang="en-IE" sz="1600" baseline="30000" smtClean="0">
              <a:cs typeface="Arial" charset="0"/>
            </a:endParaRPr>
          </a:p>
          <a:p>
            <a:pPr algn="l" eaLnBrk="1" hangingPunct="1">
              <a:spcBef>
                <a:spcPts val="1200"/>
              </a:spcBef>
              <a:tabLst>
                <a:tab pos="2520950" algn="l"/>
              </a:tabLst>
            </a:pPr>
            <a:r>
              <a:rPr lang="en-IE" sz="1600" smtClean="0">
                <a:cs typeface="Arial" charset="0"/>
                <a:sym typeface="Symbol" pitchFamily="18" charset="2"/>
              </a:rPr>
              <a:t>interaction rate  	up to 2 </a:t>
            </a:r>
            <a:r>
              <a:rPr lang="en-US" sz="1600" smtClean="0">
                <a:cs typeface="Arial" charset="0"/>
              </a:rPr>
              <a:t>· 10</a:t>
            </a:r>
            <a:r>
              <a:rPr lang="en-US" sz="1600" baseline="30000" smtClean="0">
                <a:cs typeface="Arial" charset="0"/>
              </a:rPr>
              <a:t>7</a:t>
            </a:r>
            <a:r>
              <a:rPr lang="en-IE" sz="1600" smtClean="0">
                <a:cs typeface="Arial" charset="0"/>
                <a:sym typeface="Symbol" pitchFamily="18" charset="2"/>
              </a:rPr>
              <a:t>/s</a:t>
            </a:r>
            <a:endParaRPr lang="de-DE" sz="1600">
              <a:cs typeface="Arial" charset="0"/>
              <a:sym typeface="Symbol" pitchFamily="18" charset="2"/>
            </a:endParaRPr>
          </a:p>
        </p:txBody>
      </p:sp>
      <p:sp>
        <p:nvSpPr>
          <p:cNvPr id="24" name="Text Box 22"/>
          <p:cNvSpPr txBox="1">
            <a:spLocks noChangeArrowheads="1"/>
          </p:cNvSpPr>
          <p:nvPr/>
        </p:nvSpPr>
        <p:spPr bwMode="auto">
          <a:xfrm>
            <a:off x="560378" y="893480"/>
            <a:ext cx="2520280" cy="338554"/>
          </a:xfrm>
          <a:prstGeom prst="rect">
            <a:avLst/>
          </a:prstGeom>
          <a:solidFill>
            <a:srgbClr val="FFFF99"/>
          </a:solidFill>
          <a:ln w="9525">
            <a:noFill/>
            <a:miter lim="800000"/>
            <a:headEnd/>
            <a:tailEnd/>
          </a:ln>
        </p:spPr>
        <p:txBody>
          <a:bodyPr wrap="square">
            <a:spAutoFit/>
          </a:bodyPr>
          <a:lstStyle/>
          <a:p>
            <a:pPr algn="ctr" eaLnBrk="0" hangingPunct="0">
              <a:spcAft>
                <a:spcPct val="15000"/>
              </a:spcAft>
              <a:buSzPct val="120000"/>
            </a:pPr>
            <a:r>
              <a:rPr lang="en-US" sz="1600">
                <a:solidFill>
                  <a:srgbClr val="A50021"/>
                </a:solidFill>
                <a:ea typeface="MS PGothic" pitchFamily="34" charset="-128"/>
              </a:rPr>
              <a:t> </a:t>
            </a:r>
            <a:r>
              <a:rPr lang="en-US" sz="1600" smtClean="0">
                <a:solidFill>
                  <a:srgbClr val="A50021"/>
                </a:solidFill>
                <a:ea typeface="MS PGothic" pitchFamily="34" charset="-128"/>
              </a:rPr>
              <a:t>Darmstadt, Germany</a:t>
            </a:r>
            <a:endParaRPr lang="en-US" sz="1600">
              <a:solidFill>
                <a:srgbClr val="000066"/>
              </a:solidFill>
              <a:ea typeface="MS PGothic" pitchFamily="34" charset="-128"/>
            </a:endParaRPr>
          </a:p>
        </p:txBody>
      </p:sp>
      <p:grpSp>
        <p:nvGrpSpPr>
          <p:cNvPr id="26" name="Gruppieren 25"/>
          <p:cNvGrpSpPr/>
          <p:nvPr/>
        </p:nvGrpSpPr>
        <p:grpSpPr>
          <a:xfrm>
            <a:off x="1562904" y="2910114"/>
            <a:ext cx="1737360" cy="640080"/>
            <a:chOff x="7332752" y="1583080"/>
            <a:chExt cx="1737360" cy="640080"/>
          </a:xfrm>
        </p:grpSpPr>
        <p:sp>
          <p:nvSpPr>
            <p:cNvPr id="27" name="Rechteck 26"/>
            <p:cNvSpPr/>
            <p:nvPr/>
          </p:nvSpPr>
          <p:spPr bwMode="auto">
            <a:xfrm>
              <a:off x="7332752" y="1583080"/>
              <a:ext cx="1737360" cy="6400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pic>
          <p:nvPicPr>
            <p:cNvPr id="28" name="Picture 18"/>
            <p:cNvPicPr>
              <a:picLocks noChangeArrowheads="1"/>
            </p:cNvPicPr>
            <p:nvPr/>
          </p:nvPicPr>
          <p:blipFill>
            <a:blip r:embed="rId5" cstate="print"/>
            <a:srcRect/>
            <a:stretch>
              <a:fillRect/>
            </a:stretch>
          </p:blipFill>
          <p:spPr bwMode="auto">
            <a:xfrm>
              <a:off x="7524328" y="1644040"/>
              <a:ext cx="1382712" cy="457200"/>
            </a:xfrm>
            <a:prstGeom prst="rect">
              <a:avLst/>
            </a:prstGeom>
            <a:noFill/>
            <a:ln w="12700">
              <a:noFill/>
              <a:miter lim="800000"/>
              <a:headEnd/>
              <a:tailEnd/>
            </a:ln>
          </p:spPr>
        </p:pic>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2"/>
          <p:cNvSpPr>
            <a:spLocks noGrp="1" noChangeArrowheads="1"/>
          </p:cNvSpPr>
          <p:nvPr>
            <p:ph type="title"/>
          </p:nvPr>
        </p:nvSpPr>
        <p:spPr/>
        <p:txBody>
          <a:bodyPr/>
          <a:lstStyle/>
          <a:p>
            <a:pPr eaLnBrk="1" hangingPunct="1"/>
            <a:r>
              <a:rPr lang="en-US" smtClean="0"/>
              <a:t>X(3872) at PANDA</a:t>
            </a:r>
            <a:endParaRPr lang="de-DE" smtClean="0"/>
          </a:p>
        </p:txBody>
      </p:sp>
      <p:grpSp>
        <p:nvGrpSpPr>
          <p:cNvPr id="2" name="Group 8"/>
          <p:cNvGrpSpPr>
            <a:grpSpLocks/>
          </p:cNvGrpSpPr>
          <p:nvPr/>
        </p:nvGrpSpPr>
        <p:grpSpPr bwMode="auto">
          <a:xfrm>
            <a:off x="646113" y="1447800"/>
            <a:ext cx="2859087" cy="1141413"/>
            <a:chOff x="399" y="721"/>
            <a:chExt cx="1801" cy="719"/>
          </a:xfrm>
        </p:grpSpPr>
        <p:sp>
          <p:nvSpPr>
            <p:cNvPr id="44063" name="Line 9"/>
            <p:cNvSpPr>
              <a:spLocks noChangeShapeType="1"/>
            </p:cNvSpPr>
            <p:nvPr/>
          </p:nvSpPr>
          <p:spPr bwMode="auto">
            <a:xfrm flipV="1">
              <a:off x="1233" y="865"/>
              <a:ext cx="624" cy="240"/>
            </a:xfrm>
            <a:prstGeom prst="line">
              <a:avLst/>
            </a:prstGeom>
            <a:noFill/>
            <a:ln w="25400">
              <a:solidFill>
                <a:srgbClr val="0000FF"/>
              </a:solidFill>
              <a:round/>
              <a:headEnd/>
              <a:tailEnd/>
            </a:ln>
          </p:spPr>
          <p:txBody>
            <a:bodyPr>
              <a:spAutoFit/>
            </a:bodyPr>
            <a:lstStyle/>
            <a:p>
              <a:endParaRPr lang="en-US"/>
            </a:p>
          </p:txBody>
        </p:sp>
        <p:sp>
          <p:nvSpPr>
            <p:cNvPr id="44064" name="Text Box 10"/>
            <p:cNvSpPr txBox="1">
              <a:spLocks noChangeArrowheads="1"/>
            </p:cNvSpPr>
            <p:nvPr/>
          </p:nvSpPr>
          <p:spPr bwMode="auto">
            <a:xfrm>
              <a:off x="1089" y="946"/>
              <a:ext cx="336" cy="231"/>
            </a:xfrm>
            <a:prstGeom prst="rect">
              <a:avLst/>
            </a:prstGeom>
            <a:noFill/>
            <a:ln w="9525">
              <a:noFill/>
              <a:miter lim="800000"/>
              <a:headEnd/>
              <a:tailEnd/>
            </a:ln>
          </p:spPr>
          <p:txBody>
            <a:bodyPr wrap="none" anchor="ctr" anchorCtr="1"/>
            <a:lstStyle/>
            <a:p>
              <a:pPr algn="ctr" eaLnBrk="1" hangingPunct="1">
                <a:spcBef>
                  <a:spcPct val="50000"/>
                </a:spcBef>
              </a:pPr>
              <a:endParaRPr lang="en-US" sz="2000" baseline="30000"/>
            </a:p>
          </p:txBody>
        </p:sp>
        <p:sp>
          <p:nvSpPr>
            <p:cNvPr id="44065" name="Text Box 11"/>
            <p:cNvSpPr txBox="1">
              <a:spLocks noChangeArrowheads="1"/>
            </p:cNvSpPr>
            <p:nvPr/>
          </p:nvSpPr>
          <p:spPr bwMode="auto">
            <a:xfrm>
              <a:off x="1864" y="721"/>
              <a:ext cx="336" cy="231"/>
            </a:xfrm>
            <a:prstGeom prst="rect">
              <a:avLst/>
            </a:prstGeom>
            <a:noFill/>
            <a:ln w="9525">
              <a:noFill/>
              <a:miter lim="800000"/>
              <a:headEnd/>
              <a:tailEnd/>
            </a:ln>
          </p:spPr>
          <p:txBody>
            <a:bodyPr wrap="none" anchor="ctr" anchorCtr="1"/>
            <a:lstStyle/>
            <a:p>
              <a:pPr algn="ctr" eaLnBrk="1" hangingPunct="1">
                <a:spcBef>
                  <a:spcPct val="50000"/>
                </a:spcBef>
              </a:pPr>
              <a:r>
                <a:rPr lang="en-US" sz="2000"/>
                <a:t>J/</a:t>
              </a:r>
              <a:r>
                <a:rPr lang="el-GR" sz="1800"/>
                <a:t>ψ</a:t>
              </a:r>
              <a:endParaRPr lang="de-DE" sz="1800"/>
            </a:p>
          </p:txBody>
        </p:sp>
        <p:sp>
          <p:nvSpPr>
            <p:cNvPr id="44066" name="Text Box 12"/>
            <p:cNvSpPr txBox="1">
              <a:spLocks noChangeArrowheads="1"/>
            </p:cNvSpPr>
            <p:nvPr/>
          </p:nvSpPr>
          <p:spPr bwMode="auto">
            <a:xfrm>
              <a:off x="1776" y="1009"/>
              <a:ext cx="336" cy="231"/>
            </a:xfrm>
            <a:prstGeom prst="rect">
              <a:avLst/>
            </a:prstGeom>
            <a:noFill/>
            <a:ln w="9525">
              <a:noFill/>
              <a:miter lim="800000"/>
              <a:headEnd/>
              <a:tailEnd/>
            </a:ln>
          </p:spPr>
          <p:txBody>
            <a:bodyPr wrap="none" anchor="ctr" anchorCtr="1"/>
            <a:lstStyle/>
            <a:p>
              <a:pPr algn="ctr" eaLnBrk="1" hangingPunct="1">
                <a:spcBef>
                  <a:spcPct val="50000"/>
                </a:spcBef>
              </a:pPr>
              <a:r>
                <a:rPr lang="en-US" sz="2000">
                  <a:latin typeface="VerdanaEqn" pitchFamily="34" charset="0"/>
                </a:rPr>
                <a:t>π</a:t>
              </a:r>
              <a:endParaRPr lang="de-DE" sz="2000" baseline="30000">
                <a:latin typeface="VerdanaEqn" pitchFamily="34" charset="0"/>
              </a:endParaRPr>
            </a:p>
          </p:txBody>
        </p:sp>
        <p:sp>
          <p:nvSpPr>
            <p:cNvPr id="44067" name="Text Box 13"/>
            <p:cNvSpPr txBox="1">
              <a:spLocks noChangeArrowheads="1"/>
            </p:cNvSpPr>
            <p:nvPr/>
          </p:nvSpPr>
          <p:spPr bwMode="auto">
            <a:xfrm>
              <a:off x="1776" y="1209"/>
              <a:ext cx="336" cy="231"/>
            </a:xfrm>
            <a:prstGeom prst="rect">
              <a:avLst/>
            </a:prstGeom>
            <a:noFill/>
            <a:ln w="9525">
              <a:noFill/>
              <a:miter lim="800000"/>
              <a:headEnd/>
              <a:tailEnd/>
            </a:ln>
          </p:spPr>
          <p:txBody>
            <a:bodyPr wrap="none" anchor="ctr" anchorCtr="1"/>
            <a:lstStyle/>
            <a:p>
              <a:pPr algn="ctr" eaLnBrk="1" hangingPunct="1">
                <a:spcBef>
                  <a:spcPct val="50000"/>
                </a:spcBef>
              </a:pPr>
              <a:r>
                <a:rPr lang="en-US" sz="2000">
                  <a:latin typeface="VerdanaEqn" pitchFamily="34" charset="0"/>
                </a:rPr>
                <a:t>π</a:t>
              </a:r>
              <a:endParaRPr lang="de-DE" sz="2000" baseline="30000">
                <a:latin typeface="VerdanaEqn" pitchFamily="34" charset="0"/>
              </a:endParaRPr>
            </a:p>
          </p:txBody>
        </p:sp>
        <p:sp>
          <p:nvSpPr>
            <p:cNvPr id="44068" name="Text Box 14"/>
            <p:cNvSpPr txBox="1">
              <a:spLocks noChangeArrowheads="1"/>
            </p:cNvSpPr>
            <p:nvPr/>
          </p:nvSpPr>
          <p:spPr bwMode="auto">
            <a:xfrm>
              <a:off x="1079" y="1148"/>
              <a:ext cx="336" cy="231"/>
            </a:xfrm>
            <a:prstGeom prst="rect">
              <a:avLst/>
            </a:prstGeom>
            <a:noFill/>
            <a:ln w="9525">
              <a:noFill/>
              <a:miter lim="800000"/>
              <a:headEnd/>
              <a:tailEnd/>
            </a:ln>
          </p:spPr>
          <p:txBody>
            <a:bodyPr wrap="none" anchor="ctr" anchorCtr="1"/>
            <a:lstStyle/>
            <a:p>
              <a:pPr algn="ctr" eaLnBrk="1" hangingPunct="1">
                <a:spcBef>
                  <a:spcPct val="50000"/>
                </a:spcBef>
              </a:pPr>
              <a:r>
                <a:rPr lang="en-US" sz="2000">
                  <a:solidFill>
                    <a:srgbClr val="008000"/>
                  </a:solidFill>
                </a:rPr>
                <a:t>X</a:t>
              </a:r>
              <a:endParaRPr lang="de-DE" sz="2000">
                <a:solidFill>
                  <a:srgbClr val="008000"/>
                </a:solidFill>
              </a:endParaRPr>
            </a:p>
          </p:txBody>
        </p:sp>
        <p:sp>
          <p:nvSpPr>
            <p:cNvPr id="44069" name="Line 15"/>
            <p:cNvSpPr>
              <a:spLocks noChangeShapeType="1"/>
            </p:cNvSpPr>
            <p:nvPr/>
          </p:nvSpPr>
          <p:spPr bwMode="auto">
            <a:xfrm>
              <a:off x="1232" y="1092"/>
              <a:ext cx="625" cy="205"/>
            </a:xfrm>
            <a:prstGeom prst="line">
              <a:avLst/>
            </a:prstGeom>
            <a:noFill/>
            <a:ln w="25400">
              <a:solidFill>
                <a:srgbClr val="0000FF"/>
              </a:solidFill>
              <a:round/>
              <a:headEnd/>
              <a:tailEnd/>
            </a:ln>
          </p:spPr>
          <p:txBody>
            <a:bodyPr>
              <a:spAutoFit/>
            </a:bodyPr>
            <a:lstStyle/>
            <a:p>
              <a:endParaRPr lang="en-US"/>
            </a:p>
          </p:txBody>
        </p:sp>
        <p:sp>
          <p:nvSpPr>
            <p:cNvPr id="44070" name="Line 16"/>
            <p:cNvSpPr>
              <a:spLocks noChangeShapeType="1"/>
            </p:cNvSpPr>
            <p:nvPr/>
          </p:nvSpPr>
          <p:spPr bwMode="auto">
            <a:xfrm flipV="1">
              <a:off x="609" y="1089"/>
              <a:ext cx="624" cy="240"/>
            </a:xfrm>
            <a:prstGeom prst="line">
              <a:avLst/>
            </a:prstGeom>
            <a:noFill/>
            <a:ln w="25400">
              <a:solidFill>
                <a:srgbClr val="0000FF"/>
              </a:solidFill>
              <a:round/>
              <a:headEnd/>
              <a:tailEnd/>
            </a:ln>
          </p:spPr>
          <p:txBody>
            <a:bodyPr>
              <a:spAutoFit/>
            </a:bodyPr>
            <a:lstStyle/>
            <a:p>
              <a:endParaRPr lang="en-US"/>
            </a:p>
          </p:txBody>
        </p:sp>
        <p:sp>
          <p:nvSpPr>
            <p:cNvPr id="44071" name="Line 17"/>
            <p:cNvSpPr>
              <a:spLocks noChangeShapeType="1"/>
            </p:cNvSpPr>
            <p:nvPr/>
          </p:nvSpPr>
          <p:spPr bwMode="auto">
            <a:xfrm>
              <a:off x="623" y="894"/>
              <a:ext cx="610" cy="192"/>
            </a:xfrm>
            <a:prstGeom prst="line">
              <a:avLst/>
            </a:prstGeom>
            <a:noFill/>
            <a:ln w="25400">
              <a:solidFill>
                <a:srgbClr val="0000FF"/>
              </a:solidFill>
              <a:round/>
              <a:headEnd/>
              <a:tailEnd/>
            </a:ln>
          </p:spPr>
          <p:txBody>
            <a:bodyPr>
              <a:spAutoFit/>
            </a:bodyPr>
            <a:lstStyle/>
            <a:p>
              <a:endParaRPr lang="en-US"/>
            </a:p>
          </p:txBody>
        </p:sp>
        <p:sp>
          <p:nvSpPr>
            <p:cNvPr id="44072" name="Text Box 18"/>
            <p:cNvSpPr txBox="1">
              <a:spLocks noChangeArrowheads="1"/>
            </p:cNvSpPr>
            <p:nvPr/>
          </p:nvSpPr>
          <p:spPr bwMode="auto">
            <a:xfrm>
              <a:off x="402" y="729"/>
              <a:ext cx="288" cy="231"/>
            </a:xfrm>
            <a:prstGeom prst="rect">
              <a:avLst/>
            </a:prstGeom>
            <a:noFill/>
            <a:ln w="9525">
              <a:noFill/>
              <a:miter lim="800000"/>
              <a:headEnd/>
              <a:tailEnd/>
            </a:ln>
          </p:spPr>
          <p:txBody>
            <a:bodyPr wrap="none" anchor="ctr" anchorCtr="1"/>
            <a:lstStyle/>
            <a:p>
              <a:pPr algn="ctr" eaLnBrk="1" hangingPunct="1">
                <a:spcBef>
                  <a:spcPct val="50000"/>
                </a:spcBef>
              </a:pPr>
              <a:r>
                <a:rPr lang="en-US" sz="2000"/>
                <a:t>p</a:t>
              </a:r>
              <a:endParaRPr lang="de-DE" sz="2000" baseline="30000"/>
            </a:p>
          </p:txBody>
        </p:sp>
        <p:sp>
          <p:nvSpPr>
            <p:cNvPr id="44073" name="Text Box 19"/>
            <p:cNvSpPr txBox="1">
              <a:spLocks noChangeArrowheads="1"/>
            </p:cNvSpPr>
            <p:nvPr/>
          </p:nvSpPr>
          <p:spPr bwMode="auto">
            <a:xfrm>
              <a:off x="399" y="1209"/>
              <a:ext cx="288" cy="231"/>
            </a:xfrm>
            <a:prstGeom prst="rect">
              <a:avLst/>
            </a:prstGeom>
            <a:noFill/>
            <a:ln w="9525">
              <a:noFill/>
              <a:miter lim="800000"/>
              <a:headEnd/>
              <a:tailEnd/>
            </a:ln>
          </p:spPr>
          <p:txBody>
            <a:bodyPr wrap="none" anchor="ctr" anchorCtr="1"/>
            <a:lstStyle/>
            <a:p>
              <a:pPr algn="ctr" eaLnBrk="1" hangingPunct="1">
                <a:spcBef>
                  <a:spcPct val="50000"/>
                </a:spcBef>
              </a:pPr>
              <a:r>
                <a:rPr lang="en-US" sz="2000">
                  <a:latin typeface="VerdanaBar" pitchFamily="34" charset="0"/>
                </a:rPr>
                <a:t>p</a:t>
              </a:r>
              <a:endParaRPr lang="de-DE" sz="2000" baseline="30000">
                <a:latin typeface="VerdanaBar" pitchFamily="34" charset="0"/>
              </a:endParaRPr>
            </a:p>
          </p:txBody>
        </p:sp>
        <p:sp>
          <p:nvSpPr>
            <p:cNvPr id="44074" name="Line 20"/>
            <p:cNvSpPr>
              <a:spLocks noChangeShapeType="1"/>
            </p:cNvSpPr>
            <p:nvPr/>
          </p:nvSpPr>
          <p:spPr bwMode="auto">
            <a:xfrm>
              <a:off x="1233" y="1092"/>
              <a:ext cx="624" cy="48"/>
            </a:xfrm>
            <a:prstGeom prst="line">
              <a:avLst/>
            </a:prstGeom>
            <a:noFill/>
            <a:ln w="25400">
              <a:solidFill>
                <a:srgbClr val="0000FF"/>
              </a:solidFill>
              <a:round/>
              <a:headEnd/>
              <a:tailEnd/>
            </a:ln>
          </p:spPr>
          <p:txBody>
            <a:bodyPr>
              <a:spAutoFit/>
            </a:bodyPr>
            <a:lstStyle/>
            <a:p>
              <a:endParaRPr lang="en-US"/>
            </a:p>
          </p:txBody>
        </p:sp>
        <p:sp>
          <p:nvSpPr>
            <p:cNvPr id="44075" name="Oval 21"/>
            <p:cNvSpPr>
              <a:spLocks noChangeArrowheads="1"/>
            </p:cNvSpPr>
            <p:nvPr/>
          </p:nvSpPr>
          <p:spPr bwMode="auto">
            <a:xfrm>
              <a:off x="1165" y="1013"/>
              <a:ext cx="144" cy="144"/>
            </a:xfrm>
            <a:prstGeom prst="ellipse">
              <a:avLst/>
            </a:prstGeom>
            <a:solidFill>
              <a:srgbClr val="008000"/>
            </a:solidFill>
            <a:ln w="9525">
              <a:noFill/>
              <a:round/>
              <a:headEnd/>
              <a:tailEnd/>
            </a:ln>
          </p:spPr>
          <p:txBody>
            <a:bodyPr wrap="none" anchor="ctr">
              <a:spAutoFit/>
            </a:bodyPr>
            <a:lstStyle/>
            <a:p>
              <a:pPr algn="ctr" eaLnBrk="1" hangingPunct="1"/>
              <a:endParaRPr lang="en-US" sz="1800"/>
            </a:p>
          </p:txBody>
        </p:sp>
      </p:grpSp>
      <p:sp>
        <p:nvSpPr>
          <p:cNvPr id="44041" name="Text Box 22"/>
          <p:cNvSpPr txBox="1">
            <a:spLocks noChangeArrowheads="1"/>
          </p:cNvSpPr>
          <p:nvPr/>
        </p:nvSpPr>
        <p:spPr bwMode="auto">
          <a:xfrm>
            <a:off x="381000" y="914400"/>
            <a:ext cx="4114800" cy="2365375"/>
          </a:xfrm>
          <a:prstGeom prst="rect">
            <a:avLst/>
          </a:prstGeom>
          <a:noFill/>
          <a:ln w="9525">
            <a:noFill/>
            <a:miter lim="800000"/>
            <a:headEnd/>
            <a:tailEnd/>
          </a:ln>
        </p:spPr>
        <p:txBody>
          <a:bodyPr>
            <a:spAutoFit/>
          </a:bodyPr>
          <a:lstStyle/>
          <a:p>
            <a:pPr algn="l" eaLnBrk="1" hangingPunct="1">
              <a:spcBef>
                <a:spcPct val="50000"/>
              </a:spcBef>
            </a:pPr>
            <a:r>
              <a:rPr lang="en-US" sz="2000" smtClean="0">
                <a:solidFill>
                  <a:srgbClr val="0000FF"/>
                </a:solidFill>
              </a:rPr>
              <a:t>Formation reaction</a:t>
            </a:r>
            <a:endParaRPr lang="en-US" sz="2000">
              <a:solidFill>
                <a:srgbClr val="0000FF"/>
              </a:solidFill>
            </a:endParaRPr>
          </a:p>
          <a:p>
            <a:pPr algn="l" eaLnBrk="1" hangingPunct="1">
              <a:spcBef>
                <a:spcPct val="50000"/>
              </a:spcBef>
            </a:pPr>
            <a:endParaRPr lang="en-US" sz="1000">
              <a:solidFill>
                <a:srgbClr val="0000FF"/>
              </a:solidFill>
            </a:endParaRPr>
          </a:p>
          <a:p>
            <a:pPr algn="l" eaLnBrk="1" hangingPunct="1">
              <a:spcBef>
                <a:spcPct val="50000"/>
              </a:spcBef>
            </a:pPr>
            <a:endParaRPr lang="en-US" sz="1000"/>
          </a:p>
          <a:p>
            <a:pPr algn="l" eaLnBrk="1" hangingPunct="1">
              <a:spcBef>
                <a:spcPct val="50000"/>
              </a:spcBef>
            </a:pPr>
            <a:endParaRPr lang="en-US" sz="1000"/>
          </a:p>
          <a:p>
            <a:pPr algn="l" eaLnBrk="1" hangingPunct="1">
              <a:spcBef>
                <a:spcPct val="50000"/>
              </a:spcBef>
            </a:pPr>
            <a:endParaRPr lang="en-US" sz="1000"/>
          </a:p>
          <a:p>
            <a:pPr algn="l" eaLnBrk="1" hangingPunct="1">
              <a:spcBef>
                <a:spcPct val="50000"/>
              </a:spcBef>
            </a:pPr>
            <a:endParaRPr lang="en-US" sz="1000"/>
          </a:p>
          <a:p>
            <a:pPr algn="l" eaLnBrk="1" hangingPunct="1">
              <a:spcBef>
                <a:spcPct val="50000"/>
              </a:spcBef>
            </a:pPr>
            <a:endParaRPr lang="en-US" sz="1800"/>
          </a:p>
          <a:p>
            <a:pPr algn="l" eaLnBrk="1" hangingPunct="1">
              <a:spcBef>
                <a:spcPct val="50000"/>
              </a:spcBef>
            </a:pPr>
            <a:r>
              <a:rPr lang="en-US" sz="1800" smtClean="0"/>
              <a:t>Simulation at </a:t>
            </a:r>
            <a:r>
              <a:rPr lang="en-US" sz="1800">
                <a:latin typeface="Symbol" pitchFamily="18" charset="2"/>
              </a:rPr>
              <a:t>Ö</a:t>
            </a:r>
            <a:r>
              <a:rPr lang="en-US" sz="1800">
                <a:latin typeface="VerdanaBar" pitchFamily="34" charset="0"/>
              </a:rPr>
              <a:t>s = </a:t>
            </a:r>
            <a:r>
              <a:rPr lang="en-US" sz="1800"/>
              <a:t>3872 MeV/c</a:t>
            </a:r>
            <a:r>
              <a:rPr lang="en-US" sz="1800" baseline="30000"/>
              <a:t>2</a:t>
            </a:r>
            <a:endParaRPr lang="de-DE" sz="1800" baseline="30000"/>
          </a:p>
        </p:txBody>
      </p:sp>
      <p:grpSp>
        <p:nvGrpSpPr>
          <p:cNvPr id="4" name="Group 8"/>
          <p:cNvGrpSpPr>
            <a:grpSpLocks/>
          </p:cNvGrpSpPr>
          <p:nvPr/>
        </p:nvGrpSpPr>
        <p:grpSpPr bwMode="auto">
          <a:xfrm>
            <a:off x="381000" y="3776260"/>
            <a:ext cx="3733800" cy="2320925"/>
            <a:chOff x="2400" y="816"/>
            <a:chExt cx="2352" cy="1462"/>
          </a:xfrm>
        </p:grpSpPr>
        <p:pic>
          <p:nvPicPr>
            <p:cNvPr id="45" name="Picture 5"/>
            <p:cNvPicPr>
              <a:picLocks noChangeAspect="1" noChangeArrowheads="1"/>
            </p:cNvPicPr>
            <p:nvPr/>
          </p:nvPicPr>
          <p:blipFill>
            <a:blip r:embed="rId3" cstate="print"/>
            <a:srcRect t="3305" r="6122" b="10744"/>
            <a:stretch>
              <a:fillRect/>
            </a:stretch>
          </p:blipFill>
          <p:spPr bwMode="auto">
            <a:xfrm>
              <a:off x="2400" y="816"/>
              <a:ext cx="2208" cy="1248"/>
            </a:xfrm>
            <a:prstGeom prst="rect">
              <a:avLst/>
            </a:prstGeom>
            <a:noFill/>
            <a:ln w="9525">
              <a:noFill/>
              <a:miter lim="800000"/>
              <a:headEnd/>
              <a:tailEnd/>
            </a:ln>
          </p:spPr>
        </p:pic>
        <p:sp>
          <p:nvSpPr>
            <p:cNvPr id="46" name="Text Box 6"/>
            <p:cNvSpPr txBox="1">
              <a:spLocks noChangeArrowheads="1"/>
            </p:cNvSpPr>
            <p:nvPr/>
          </p:nvSpPr>
          <p:spPr bwMode="auto">
            <a:xfrm>
              <a:off x="2640" y="2034"/>
              <a:ext cx="2112" cy="192"/>
            </a:xfrm>
            <a:prstGeom prst="rect">
              <a:avLst/>
            </a:prstGeom>
            <a:solidFill>
              <a:schemeClr val="bg1"/>
            </a:solidFill>
            <a:ln w="9525">
              <a:noFill/>
              <a:miter lim="800000"/>
              <a:headEnd/>
              <a:tailEnd/>
            </a:ln>
          </p:spPr>
          <p:txBody>
            <a:bodyPr tIns="0"/>
            <a:lstStyle/>
            <a:p>
              <a:pPr eaLnBrk="1" hangingPunct="1">
                <a:spcBef>
                  <a:spcPct val="50000"/>
                </a:spcBef>
              </a:pPr>
              <a:r>
                <a:rPr lang="en-US" sz="1400"/>
                <a:t>    3.83          3.87          3.91  </a:t>
              </a:r>
              <a:endParaRPr lang="de-DE" sz="1400"/>
            </a:p>
          </p:txBody>
        </p:sp>
        <p:pic>
          <p:nvPicPr>
            <p:cNvPr id="47" name="Picture 7"/>
            <p:cNvPicPr>
              <a:picLocks noChangeAspect="1" noChangeArrowheads="1"/>
            </p:cNvPicPr>
            <p:nvPr/>
          </p:nvPicPr>
          <p:blipFill>
            <a:blip r:embed="rId4" cstate="print"/>
            <a:srcRect l="3642" t="12122" r="3490" b="39394"/>
            <a:stretch>
              <a:fillRect/>
            </a:stretch>
          </p:blipFill>
          <p:spPr bwMode="auto">
            <a:xfrm>
              <a:off x="3168" y="2165"/>
              <a:ext cx="1440" cy="113"/>
            </a:xfrm>
            <a:prstGeom prst="rect">
              <a:avLst/>
            </a:prstGeom>
            <a:noFill/>
            <a:ln w="9525">
              <a:noFill/>
              <a:miter lim="800000"/>
              <a:headEnd/>
              <a:tailEnd/>
            </a:ln>
          </p:spPr>
        </p:pic>
      </p:grpSp>
      <p:sp>
        <p:nvSpPr>
          <p:cNvPr id="44" name="Text Box 7"/>
          <p:cNvSpPr txBox="1">
            <a:spLocks noChangeArrowheads="1"/>
          </p:cNvSpPr>
          <p:nvPr/>
        </p:nvSpPr>
        <p:spPr bwMode="auto">
          <a:xfrm>
            <a:off x="2590800" y="3394075"/>
            <a:ext cx="2286203" cy="1144929"/>
          </a:xfrm>
          <a:prstGeom prst="rect">
            <a:avLst/>
          </a:prstGeom>
          <a:solidFill>
            <a:srgbClr val="DDDDDD"/>
          </a:solidFill>
          <a:ln w="9525">
            <a:noFill/>
            <a:miter lim="800000"/>
            <a:headEnd/>
            <a:tailEnd/>
          </a:ln>
        </p:spPr>
        <p:txBody>
          <a:bodyPr wrap="none">
            <a:spAutoFit/>
          </a:bodyPr>
          <a:lstStyle/>
          <a:p>
            <a:pPr algn="l" eaLnBrk="1" hangingPunct="1">
              <a:spcBef>
                <a:spcPct val="40000"/>
              </a:spcBef>
            </a:pPr>
            <a:r>
              <a:rPr lang="it-IT" sz="1800">
                <a:solidFill>
                  <a:srgbClr val="0000FF"/>
                </a:solidFill>
                <a:cs typeface="Arial" charset="0"/>
              </a:rPr>
              <a:t>Efficiency: 32%</a:t>
            </a:r>
          </a:p>
          <a:p>
            <a:pPr algn="l" eaLnBrk="1" hangingPunct="1">
              <a:spcBef>
                <a:spcPct val="40000"/>
              </a:spcBef>
            </a:pPr>
            <a:r>
              <a:rPr lang="it-IT" sz="1800" smtClean="0">
                <a:solidFill>
                  <a:srgbClr val="0000FF"/>
                </a:solidFill>
                <a:cs typeface="Arial" charset="0"/>
              </a:rPr>
              <a:t>FWHM: 30 </a:t>
            </a:r>
            <a:r>
              <a:rPr lang="it-IT" sz="1800">
                <a:solidFill>
                  <a:srgbClr val="0000FF"/>
                </a:solidFill>
                <a:cs typeface="Arial" charset="0"/>
              </a:rPr>
              <a:t>MeV/c</a:t>
            </a:r>
            <a:r>
              <a:rPr lang="it-IT" sz="1800" baseline="30000">
                <a:solidFill>
                  <a:srgbClr val="0000FF"/>
                </a:solidFill>
                <a:cs typeface="Arial" charset="0"/>
                <a:sym typeface="Symbol" pitchFamily="18" charset="2"/>
              </a:rPr>
              <a:t>2</a:t>
            </a:r>
          </a:p>
          <a:p>
            <a:pPr algn="l" eaLnBrk="1" hangingPunct="1">
              <a:spcBef>
                <a:spcPct val="40000"/>
              </a:spcBef>
            </a:pPr>
            <a:r>
              <a:rPr lang="it-IT" sz="1800">
                <a:solidFill>
                  <a:srgbClr val="0000FF"/>
                </a:solidFill>
                <a:cs typeface="Arial" charset="0"/>
                <a:sym typeface="Symbol" pitchFamily="18" charset="2"/>
              </a:rPr>
              <a:t>S/B: 2</a:t>
            </a:r>
          </a:p>
        </p:txBody>
      </p:sp>
      <p:sp>
        <p:nvSpPr>
          <p:cNvPr id="23" name="Text Box 37"/>
          <p:cNvSpPr txBox="1">
            <a:spLocks noChangeArrowheads="1"/>
          </p:cNvSpPr>
          <p:nvPr/>
        </p:nvSpPr>
        <p:spPr bwMode="auto">
          <a:xfrm>
            <a:off x="4788024" y="1206331"/>
            <a:ext cx="3888432" cy="1646605"/>
          </a:xfrm>
          <a:prstGeom prst="rect">
            <a:avLst/>
          </a:prstGeom>
          <a:solidFill>
            <a:srgbClr val="DDDDDD"/>
          </a:solidFill>
          <a:ln w="9525">
            <a:noFill/>
            <a:miter lim="800000"/>
            <a:headEnd/>
            <a:tailEnd/>
          </a:ln>
        </p:spPr>
        <p:txBody>
          <a:bodyPr wrap="square">
            <a:spAutoFit/>
          </a:bodyPr>
          <a:lstStyle/>
          <a:p>
            <a:pPr algn="l" eaLnBrk="1" hangingPunct="1">
              <a:spcBef>
                <a:spcPct val="50000"/>
              </a:spcBef>
            </a:pPr>
            <a:r>
              <a:rPr lang="en-US" sz="2000" smtClean="0">
                <a:solidFill>
                  <a:srgbClr val="0000FF"/>
                </a:solidFill>
              </a:rPr>
              <a:t>PDG</a:t>
            </a:r>
            <a:endParaRPr lang="en-US" sz="2000">
              <a:solidFill>
                <a:srgbClr val="0000FF"/>
              </a:solidFill>
            </a:endParaRPr>
          </a:p>
          <a:p>
            <a:pPr algn="l" eaLnBrk="1" hangingPunct="1">
              <a:spcBef>
                <a:spcPct val="50000"/>
              </a:spcBef>
            </a:pPr>
            <a:r>
              <a:rPr lang="en-US" sz="1800" smtClean="0"/>
              <a:t>mass    3871.56 </a:t>
            </a:r>
            <a:r>
              <a:rPr lang="en-US" sz="1800" smtClean="0">
                <a:cs typeface="Arial" charset="0"/>
              </a:rPr>
              <a:t>± 0.22 MeV/c</a:t>
            </a:r>
            <a:r>
              <a:rPr lang="en-US" sz="1800" baseline="30000" smtClean="0">
                <a:cs typeface="Arial" charset="0"/>
              </a:rPr>
              <a:t>2</a:t>
            </a:r>
          </a:p>
          <a:p>
            <a:pPr algn="l" eaLnBrk="1" hangingPunct="1">
              <a:spcBef>
                <a:spcPct val="50000"/>
              </a:spcBef>
            </a:pPr>
            <a:r>
              <a:rPr lang="en-US" sz="1800" smtClean="0">
                <a:cs typeface="Arial" charset="0"/>
              </a:rPr>
              <a:t>width    &lt; 2.3 MeV/c</a:t>
            </a:r>
            <a:r>
              <a:rPr lang="en-US" sz="1800" baseline="30000" smtClean="0">
                <a:cs typeface="Arial" charset="0"/>
              </a:rPr>
              <a:t>2</a:t>
            </a:r>
            <a:endParaRPr lang="en-US" sz="1800" smtClean="0">
              <a:cs typeface="Arial" charset="0"/>
            </a:endParaRPr>
          </a:p>
          <a:p>
            <a:pPr algn="l" eaLnBrk="1" hangingPunct="1">
              <a:spcBef>
                <a:spcPct val="50000"/>
              </a:spcBef>
            </a:pPr>
            <a:r>
              <a:rPr lang="en-US" sz="1800" smtClean="0">
                <a:cs typeface="Arial" charset="0"/>
              </a:rPr>
              <a:t>	~ O(1 MeV/c</a:t>
            </a:r>
            <a:r>
              <a:rPr lang="en-US" sz="1800" baseline="30000" smtClean="0">
                <a:cs typeface="Arial" charset="0"/>
              </a:rPr>
              <a:t>2</a:t>
            </a:r>
            <a:r>
              <a:rPr lang="en-US" sz="1800" smtClean="0">
                <a:cs typeface="Arial" charset="0"/>
              </a:rPr>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2"/>
          <p:cNvSpPr>
            <a:spLocks noGrp="1" noChangeArrowheads="1"/>
          </p:cNvSpPr>
          <p:nvPr>
            <p:ph type="title"/>
          </p:nvPr>
        </p:nvSpPr>
        <p:spPr/>
        <p:txBody>
          <a:bodyPr/>
          <a:lstStyle/>
          <a:p>
            <a:pPr eaLnBrk="1" hangingPunct="1"/>
            <a:r>
              <a:rPr lang="en-US" smtClean="0"/>
              <a:t>X(3872) at PANDA</a:t>
            </a:r>
            <a:endParaRPr lang="de-DE" smtClean="0"/>
          </a:p>
        </p:txBody>
      </p:sp>
      <p:sp>
        <p:nvSpPr>
          <p:cNvPr id="44039" name="Text Box 7"/>
          <p:cNvSpPr txBox="1">
            <a:spLocks noChangeArrowheads="1"/>
          </p:cNvSpPr>
          <p:nvPr/>
        </p:nvSpPr>
        <p:spPr bwMode="auto">
          <a:xfrm>
            <a:off x="5497513" y="3213100"/>
            <a:ext cx="2133600" cy="1135063"/>
          </a:xfrm>
          <a:prstGeom prst="rect">
            <a:avLst/>
          </a:prstGeom>
          <a:solidFill>
            <a:srgbClr val="DDDDDD"/>
          </a:solidFill>
          <a:ln w="9525">
            <a:noFill/>
            <a:miter lim="800000"/>
            <a:headEnd/>
            <a:tailEnd/>
          </a:ln>
        </p:spPr>
        <p:txBody>
          <a:bodyPr wrap="none">
            <a:spAutoFit/>
          </a:bodyPr>
          <a:lstStyle/>
          <a:p>
            <a:pPr eaLnBrk="1" hangingPunct="1">
              <a:spcBef>
                <a:spcPct val="40000"/>
              </a:spcBef>
            </a:pPr>
            <a:r>
              <a:rPr lang="it-IT" sz="1800">
                <a:solidFill>
                  <a:srgbClr val="0000FF"/>
                </a:solidFill>
                <a:cs typeface="Arial" charset="0"/>
              </a:rPr>
              <a:t>Effizienz: 32%</a:t>
            </a:r>
          </a:p>
          <a:p>
            <a:pPr eaLnBrk="1" hangingPunct="1">
              <a:spcBef>
                <a:spcPct val="40000"/>
              </a:spcBef>
            </a:pPr>
            <a:r>
              <a:rPr lang="it-IT" sz="1800">
                <a:solidFill>
                  <a:srgbClr val="0000FF"/>
                </a:solidFill>
                <a:cs typeface="Arial" charset="0"/>
              </a:rPr>
              <a:t>RMS: 8.3 MeV/c</a:t>
            </a:r>
            <a:r>
              <a:rPr lang="it-IT" sz="1800" baseline="30000">
                <a:solidFill>
                  <a:srgbClr val="0000FF"/>
                </a:solidFill>
                <a:cs typeface="Arial" charset="0"/>
                <a:sym typeface="Symbol" pitchFamily="18" charset="2"/>
              </a:rPr>
              <a:t>2</a:t>
            </a:r>
          </a:p>
          <a:p>
            <a:pPr eaLnBrk="1" hangingPunct="1">
              <a:spcBef>
                <a:spcPct val="40000"/>
              </a:spcBef>
            </a:pPr>
            <a:r>
              <a:rPr lang="it-IT" sz="1800">
                <a:solidFill>
                  <a:srgbClr val="0000FF"/>
                </a:solidFill>
                <a:cs typeface="Arial" charset="0"/>
                <a:sym typeface="Symbol" pitchFamily="18" charset="2"/>
              </a:rPr>
              <a:t>S/B: 2</a:t>
            </a:r>
          </a:p>
        </p:txBody>
      </p:sp>
      <p:grpSp>
        <p:nvGrpSpPr>
          <p:cNvPr id="2" name="Group 8"/>
          <p:cNvGrpSpPr>
            <a:grpSpLocks/>
          </p:cNvGrpSpPr>
          <p:nvPr/>
        </p:nvGrpSpPr>
        <p:grpSpPr bwMode="auto">
          <a:xfrm>
            <a:off x="646113" y="1447800"/>
            <a:ext cx="2859087" cy="1141413"/>
            <a:chOff x="399" y="721"/>
            <a:chExt cx="1801" cy="719"/>
          </a:xfrm>
        </p:grpSpPr>
        <p:sp>
          <p:nvSpPr>
            <p:cNvPr id="44063" name="Line 9"/>
            <p:cNvSpPr>
              <a:spLocks noChangeShapeType="1"/>
            </p:cNvSpPr>
            <p:nvPr/>
          </p:nvSpPr>
          <p:spPr bwMode="auto">
            <a:xfrm flipV="1">
              <a:off x="1233" y="865"/>
              <a:ext cx="624" cy="240"/>
            </a:xfrm>
            <a:prstGeom prst="line">
              <a:avLst/>
            </a:prstGeom>
            <a:noFill/>
            <a:ln w="25400">
              <a:solidFill>
                <a:srgbClr val="0000FF"/>
              </a:solidFill>
              <a:round/>
              <a:headEnd/>
              <a:tailEnd/>
            </a:ln>
          </p:spPr>
          <p:txBody>
            <a:bodyPr>
              <a:spAutoFit/>
            </a:bodyPr>
            <a:lstStyle/>
            <a:p>
              <a:endParaRPr lang="en-US"/>
            </a:p>
          </p:txBody>
        </p:sp>
        <p:sp>
          <p:nvSpPr>
            <p:cNvPr id="44064" name="Text Box 10"/>
            <p:cNvSpPr txBox="1">
              <a:spLocks noChangeArrowheads="1"/>
            </p:cNvSpPr>
            <p:nvPr/>
          </p:nvSpPr>
          <p:spPr bwMode="auto">
            <a:xfrm>
              <a:off x="1089" y="946"/>
              <a:ext cx="336" cy="231"/>
            </a:xfrm>
            <a:prstGeom prst="rect">
              <a:avLst/>
            </a:prstGeom>
            <a:noFill/>
            <a:ln w="9525">
              <a:noFill/>
              <a:miter lim="800000"/>
              <a:headEnd/>
              <a:tailEnd/>
            </a:ln>
          </p:spPr>
          <p:txBody>
            <a:bodyPr wrap="none" anchor="ctr" anchorCtr="1"/>
            <a:lstStyle/>
            <a:p>
              <a:pPr algn="ctr" eaLnBrk="1" hangingPunct="1">
                <a:spcBef>
                  <a:spcPct val="50000"/>
                </a:spcBef>
              </a:pPr>
              <a:endParaRPr lang="en-US" sz="2000" baseline="30000"/>
            </a:p>
          </p:txBody>
        </p:sp>
        <p:sp>
          <p:nvSpPr>
            <p:cNvPr id="44065" name="Text Box 11"/>
            <p:cNvSpPr txBox="1">
              <a:spLocks noChangeArrowheads="1"/>
            </p:cNvSpPr>
            <p:nvPr/>
          </p:nvSpPr>
          <p:spPr bwMode="auto">
            <a:xfrm>
              <a:off x="1864" y="721"/>
              <a:ext cx="336" cy="231"/>
            </a:xfrm>
            <a:prstGeom prst="rect">
              <a:avLst/>
            </a:prstGeom>
            <a:noFill/>
            <a:ln w="9525">
              <a:noFill/>
              <a:miter lim="800000"/>
              <a:headEnd/>
              <a:tailEnd/>
            </a:ln>
          </p:spPr>
          <p:txBody>
            <a:bodyPr wrap="none" anchor="ctr" anchorCtr="1"/>
            <a:lstStyle/>
            <a:p>
              <a:pPr algn="ctr" eaLnBrk="1" hangingPunct="1">
                <a:spcBef>
                  <a:spcPct val="50000"/>
                </a:spcBef>
              </a:pPr>
              <a:r>
                <a:rPr lang="en-US" sz="2000"/>
                <a:t>J/</a:t>
              </a:r>
              <a:r>
                <a:rPr lang="el-GR" sz="1800"/>
                <a:t>ψ</a:t>
              </a:r>
              <a:endParaRPr lang="de-DE" sz="1800"/>
            </a:p>
          </p:txBody>
        </p:sp>
        <p:sp>
          <p:nvSpPr>
            <p:cNvPr id="44066" name="Text Box 12"/>
            <p:cNvSpPr txBox="1">
              <a:spLocks noChangeArrowheads="1"/>
            </p:cNvSpPr>
            <p:nvPr/>
          </p:nvSpPr>
          <p:spPr bwMode="auto">
            <a:xfrm>
              <a:off x="1776" y="1009"/>
              <a:ext cx="336" cy="231"/>
            </a:xfrm>
            <a:prstGeom prst="rect">
              <a:avLst/>
            </a:prstGeom>
            <a:noFill/>
            <a:ln w="9525">
              <a:noFill/>
              <a:miter lim="800000"/>
              <a:headEnd/>
              <a:tailEnd/>
            </a:ln>
          </p:spPr>
          <p:txBody>
            <a:bodyPr wrap="none" anchor="ctr" anchorCtr="1"/>
            <a:lstStyle/>
            <a:p>
              <a:pPr algn="ctr" eaLnBrk="1" hangingPunct="1">
                <a:spcBef>
                  <a:spcPct val="50000"/>
                </a:spcBef>
              </a:pPr>
              <a:r>
                <a:rPr lang="en-US" sz="2000">
                  <a:latin typeface="VerdanaEqn" pitchFamily="34" charset="0"/>
                </a:rPr>
                <a:t>π</a:t>
              </a:r>
              <a:endParaRPr lang="de-DE" sz="2000" baseline="30000">
                <a:latin typeface="VerdanaEqn" pitchFamily="34" charset="0"/>
              </a:endParaRPr>
            </a:p>
          </p:txBody>
        </p:sp>
        <p:sp>
          <p:nvSpPr>
            <p:cNvPr id="44067" name="Text Box 13"/>
            <p:cNvSpPr txBox="1">
              <a:spLocks noChangeArrowheads="1"/>
            </p:cNvSpPr>
            <p:nvPr/>
          </p:nvSpPr>
          <p:spPr bwMode="auto">
            <a:xfrm>
              <a:off x="1776" y="1209"/>
              <a:ext cx="336" cy="231"/>
            </a:xfrm>
            <a:prstGeom prst="rect">
              <a:avLst/>
            </a:prstGeom>
            <a:noFill/>
            <a:ln w="9525">
              <a:noFill/>
              <a:miter lim="800000"/>
              <a:headEnd/>
              <a:tailEnd/>
            </a:ln>
          </p:spPr>
          <p:txBody>
            <a:bodyPr wrap="none" anchor="ctr" anchorCtr="1"/>
            <a:lstStyle/>
            <a:p>
              <a:pPr algn="ctr" eaLnBrk="1" hangingPunct="1">
                <a:spcBef>
                  <a:spcPct val="50000"/>
                </a:spcBef>
              </a:pPr>
              <a:r>
                <a:rPr lang="en-US" sz="2000">
                  <a:latin typeface="VerdanaEqn" pitchFamily="34" charset="0"/>
                </a:rPr>
                <a:t>π</a:t>
              </a:r>
              <a:endParaRPr lang="de-DE" sz="2000" baseline="30000">
                <a:latin typeface="VerdanaEqn" pitchFamily="34" charset="0"/>
              </a:endParaRPr>
            </a:p>
          </p:txBody>
        </p:sp>
        <p:sp>
          <p:nvSpPr>
            <p:cNvPr id="44068" name="Text Box 14"/>
            <p:cNvSpPr txBox="1">
              <a:spLocks noChangeArrowheads="1"/>
            </p:cNvSpPr>
            <p:nvPr/>
          </p:nvSpPr>
          <p:spPr bwMode="auto">
            <a:xfrm>
              <a:off x="1079" y="1148"/>
              <a:ext cx="336" cy="231"/>
            </a:xfrm>
            <a:prstGeom prst="rect">
              <a:avLst/>
            </a:prstGeom>
            <a:noFill/>
            <a:ln w="9525">
              <a:noFill/>
              <a:miter lim="800000"/>
              <a:headEnd/>
              <a:tailEnd/>
            </a:ln>
          </p:spPr>
          <p:txBody>
            <a:bodyPr wrap="none" anchor="ctr" anchorCtr="1"/>
            <a:lstStyle/>
            <a:p>
              <a:pPr algn="ctr" eaLnBrk="1" hangingPunct="1">
                <a:spcBef>
                  <a:spcPct val="50000"/>
                </a:spcBef>
              </a:pPr>
              <a:r>
                <a:rPr lang="en-US" sz="2000">
                  <a:solidFill>
                    <a:srgbClr val="008000"/>
                  </a:solidFill>
                </a:rPr>
                <a:t>X</a:t>
              </a:r>
              <a:endParaRPr lang="de-DE" sz="2000">
                <a:solidFill>
                  <a:srgbClr val="008000"/>
                </a:solidFill>
              </a:endParaRPr>
            </a:p>
          </p:txBody>
        </p:sp>
        <p:sp>
          <p:nvSpPr>
            <p:cNvPr id="44069" name="Line 15"/>
            <p:cNvSpPr>
              <a:spLocks noChangeShapeType="1"/>
            </p:cNvSpPr>
            <p:nvPr/>
          </p:nvSpPr>
          <p:spPr bwMode="auto">
            <a:xfrm>
              <a:off x="1232" y="1092"/>
              <a:ext cx="625" cy="205"/>
            </a:xfrm>
            <a:prstGeom prst="line">
              <a:avLst/>
            </a:prstGeom>
            <a:noFill/>
            <a:ln w="25400">
              <a:solidFill>
                <a:srgbClr val="0000FF"/>
              </a:solidFill>
              <a:round/>
              <a:headEnd/>
              <a:tailEnd/>
            </a:ln>
          </p:spPr>
          <p:txBody>
            <a:bodyPr>
              <a:spAutoFit/>
            </a:bodyPr>
            <a:lstStyle/>
            <a:p>
              <a:endParaRPr lang="en-US"/>
            </a:p>
          </p:txBody>
        </p:sp>
        <p:sp>
          <p:nvSpPr>
            <p:cNvPr id="44070" name="Line 16"/>
            <p:cNvSpPr>
              <a:spLocks noChangeShapeType="1"/>
            </p:cNvSpPr>
            <p:nvPr/>
          </p:nvSpPr>
          <p:spPr bwMode="auto">
            <a:xfrm flipV="1">
              <a:off x="609" y="1089"/>
              <a:ext cx="624" cy="240"/>
            </a:xfrm>
            <a:prstGeom prst="line">
              <a:avLst/>
            </a:prstGeom>
            <a:noFill/>
            <a:ln w="25400">
              <a:solidFill>
                <a:srgbClr val="0000FF"/>
              </a:solidFill>
              <a:round/>
              <a:headEnd/>
              <a:tailEnd/>
            </a:ln>
          </p:spPr>
          <p:txBody>
            <a:bodyPr>
              <a:spAutoFit/>
            </a:bodyPr>
            <a:lstStyle/>
            <a:p>
              <a:endParaRPr lang="en-US"/>
            </a:p>
          </p:txBody>
        </p:sp>
        <p:sp>
          <p:nvSpPr>
            <p:cNvPr id="44071" name="Line 17"/>
            <p:cNvSpPr>
              <a:spLocks noChangeShapeType="1"/>
            </p:cNvSpPr>
            <p:nvPr/>
          </p:nvSpPr>
          <p:spPr bwMode="auto">
            <a:xfrm>
              <a:off x="623" y="894"/>
              <a:ext cx="610" cy="192"/>
            </a:xfrm>
            <a:prstGeom prst="line">
              <a:avLst/>
            </a:prstGeom>
            <a:noFill/>
            <a:ln w="25400">
              <a:solidFill>
                <a:srgbClr val="0000FF"/>
              </a:solidFill>
              <a:round/>
              <a:headEnd/>
              <a:tailEnd/>
            </a:ln>
          </p:spPr>
          <p:txBody>
            <a:bodyPr>
              <a:spAutoFit/>
            </a:bodyPr>
            <a:lstStyle/>
            <a:p>
              <a:endParaRPr lang="en-US"/>
            </a:p>
          </p:txBody>
        </p:sp>
        <p:sp>
          <p:nvSpPr>
            <p:cNvPr id="44072" name="Text Box 18"/>
            <p:cNvSpPr txBox="1">
              <a:spLocks noChangeArrowheads="1"/>
            </p:cNvSpPr>
            <p:nvPr/>
          </p:nvSpPr>
          <p:spPr bwMode="auto">
            <a:xfrm>
              <a:off x="402" y="729"/>
              <a:ext cx="288" cy="231"/>
            </a:xfrm>
            <a:prstGeom prst="rect">
              <a:avLst/>
            </a:prstGeom>
            <a:noFill/>
            <a:ln w="9525">
              <a:noFill/>
              <a:miter lim="800000"/>
              <a:headEnd/>
              <a:tailEnd/>
            </a:ln>
          </p:spPr>
          <p:txBody>
            <a:bodyPr wrap="none" anchor="ctr" anchorCtr="1"/>
            <a:lstStyle/>
            <a:p>
              <a:pPr algn="ctr" eaLnBrk="1" hangingPunct="1">
                <a:spcBef>
                  <a:spcPct val="50000"/>
                </a:spcBef>
              </a:pPr>
              <a:r>
                <a:rPr lang="en-US" sz="2000"/>
                <a:t>p</a:t>
              </a:r>
              <a:endParaRPr lang="de-DE" sz="2000" baseline="30000"/>
            </a:p>
          </p:txBody>
        </p:sp>
        <p:sp>
          <p:nvSpPr>
            <p:cNvPr id="44073" name="Text Box 19"/>
            <p:cNvSpPr txBox="1">
              <a:spLocks noChangeArrowheads="1"/>
            </p:cNvSpPr>
            <p:nvPr/>
          </p:nvSpPr>
          <p:spPr bwMode="auto">
            <a:xfrm>
              <a:off x="399" y="1209"/>
              <a:ext cx="288" cy="231"/>
            </a:xfrm>
            <a:prstGeom prst="rect">
              <a:avLst/>
            </a:prstGeom>
            <a:noFill/>
            <a:ln w="9525">
              <a:noFill/>
              <a:miter lim="800000"/>
              <a:headEnd/>
              <a:tailEnd/>
            </a:ln>
          </p:spPr>
          <p:txBody>
            <a:bodyPr wrap="none" anchor="ctr" anchorCtr="1"/>
            <a:lstStyle/>
            <a:p>
              <a:pPr algn="ctr" eaLnBrk="1" hangingPunct="1">
                <a:spcBef>
                  <a:spcPct val="50000"/>
                </a:spcBef>
              </a:pPr>
              <a:r>
                <a:rPr lang="en-US" sz="2000">
                  <a:latin typeface="VerdanaBar" pitchFamily="34" charset="0"/>
                </a:rPr>
                <a:t>p</a:t>
              </a:r>
              <a:endParaRPr lang="de-DE" sz="2000" baseline="30000">
                <a:latin typeface="VerdanaBar" pitchFamily="34" charset="0"/>
              </a:endParaRPr>
            </a:p>
          </p:txBody>
        </p:sp>
        <p:sp>
          <p:nvSpPr>
            <p:cNvPr id="44074" name="Line 20"/>
            <p:cNvSpPr>
              <a:spLocks noChangeShapeType="1"/>
            </p:cNvSpPr>
            <p:nvPr/>
          </p:nvSpPr>
          <p:spPr bwMode="auto">
            <a:xfrm>
              <a:off x="1233" y="1092"/>
              <a:ext cx="624" cy="48"/>
            </a:xfrm>
            <a:prstGeom prst="line">
              <a:avLst/>
            </a:prstGeom>
            <a:noFill/>
            <a:ln w="25400">
              <a:solidFill>
                <a:srgbClr val="0000FF"/>
              </a:solidFill>
              <a:round/>
              <a:headEnd/>
              <a:tailEnd/>
            </a:ln>
          </p:spPr>
          <p:txBody>
            <a:bodyPr>
              <a:spAutoFit/>
            </a:bodyPr>
            <a:lstStyle/>
            <a:p>
              <a:endParaRPr lang="en-US"/>
            </a:p>
          </p:txBody>
        </p:sp>
        <p:sp>
          <p:nvSpPr>
            <p:cNvPr id="44075" name="Oval 21"/>
            <p:cNvSpPr>
              <a:spLocks noChangeArrowheads="1"/>
            </p:cNvSpPr>
            <p:nvPr/>
          </p:nvSpPr>
          <p:spPr bwMode="auto">
            <a:xfrm>
              <a:off x="1165" y="1013"/>
              <a:ext cx="144" cy="144"/>
            </a:xfrm>
            <a:prstGeom prst="ellipse">
              <a:avLst/>
            </a:prstGeom>
            <a:solidFill>
              <a:srgbClr val="008000"/>
            </a:solidFill>
            <a:ln w="9525">
              <a:noFill/>
              <a:round/>
              <a:headEnd/>
              <a:tailEnd/>
            </a:ln>
          </p:spPr>
          <p:txBody>
            <a:bodyPr wrap="none" anchor="ctr">
              <a:spAutoFit/>
            </a:bodyPr>
            <a:lstStyle/>
            <a:p>
              <a:pPr algn="ctr" eaLnBrk="1" hangingPunct="1"/>
              <a:endParaRPr lang="en-US" sz="1800"/>
            </a:p>
          </p:txBody>
        </p:sp>
      </p:grpSp>
      <p:sp>
        <p:nvSpPr>
          <p:cNvPr id="44041" name="Text Box 22"/>
          <p:cNvSpPr txBox="1">
            <a:spLocks noChangeArrowheads="1"/>
          </p:cNvSpPr>
          <p:nvPr/>
        </p:nvSpPr>
        <p:spPr bwMode="auto">
          <a:xfrm>
            <a:off x="381000" y="914400"/>
            <a:ext cx="4114800" cy="2365375"/>
          </a:xfrm>
          <a:prstGeom prst="rect">
            <a:avLst/>
          </a:prstGeom>
          <a:noFill/>
          <a:ln w="9525">
            <a:noFill/>
            <a:miter lim="800000"/>
            <a:headEnd/>
            <a:tailEnd/>
          </a:ln>
        </p:spPr>
        <p:txBody>
          <a:bodyPr>
            <a:spAutoFit/>
          </a:bodyPr>
          <a:lstStyle/>
          <a:p>
            <a:pPr algn="l" eaLnBrk="1" hangingPunct="1">
              <a:spcBef>
                <a:spcPct val="50000"/>
              </a:spcBef>
            </a:pPr>
            <a:r>
              <a:rPr lang="en-US" sz="2000" smtClean="0">
                <a:solidFill>
                  <a:srgbClr val="0000FF"/>
                </a:solidFill>
              </a:rPr>
              <a:t>Formation reaction</a:t>
            </a:r>
            <a:endParaRPr lang="en-US" sz="2000">
              <a:solidFill>
                <a:srgbClr val="0000FF"/>
              </a:solidFill>
            </a:endParaRPr>
          </a:p>
          <a:p>
            <a:pPr algn="l" eaLnBrk="1" hangingPunct="1">
              <a:spcBef>
                <a:spcPct val="50000"/>
              </a:spcBef>
            </a:pPr>
            <a:endParaRPr lang="en-US" sz="1000">
              <a:solidFill>
                <a:srgbClr val="0000FF"/>
              </a:solidFill>
            </a:endParaRPr>
          </a:p>
          <a:p>
            <a:pPr algn="l" eaLnBrk="1" hangingPunct="1">
              <a:spcBef>
                <a:spcPct val="50000"/>
              </a:spcBef>
            </a:pPr>
            <a:endParaRPr lang="en-US" sz="1000"/>
          </a:p>
          <a:p>
            <a:pPr algn="l" eaLnBrk="1" hangingPunct="1">
              <a:spcBef>
                <a:spcPct val="50000"/>
              </a:spcBef>
            </a:pPr>
            <a:endParaRPr lang="en-US" sz="1000"/>
          </a:p>
          <a:p>
            <a:pPr algn="l" eaLnBrk="1" hangingPunct="1">
              <a:spcBef>
                <a:spcPct val="50000"/>
              </a:spcBef>
            </a:pPr>
            <a:endParaRPr lang="en-US" sz="1000"/>
          </a:p>
          <a:p>
            <a:pPr algn="l" eaLnBrk="1" hangingPunct="1">
              <a:spcBef>
                <a:spcPct val="50000"/>
              </a:spcBef>
            </a:pPr>
            <a:endParaRPr lang="en-US" sz="1000"/>
          </a:p>
          <a:p>
            <a:pPr algn="l" eaLnBrk="1" hangingPunct="1">
              <a:spcBef>
                <a:spcPct val="50000"/>
              </a:spcBef>
            </a:pPr>
            <a:endParaRPr lang="en-US" sz="1800"/>
          </a:p>
          <a:p>
            <a:pPr algn="l" eaLnBrk="1" hangingPunct="1">
              <a:spcBef>
                <a:spcPct val="50000"/>
              </a:spcBef>
            </a:pPr>
            <a:r>
              <a:rPr lang="en-US" sz="1800" smtClean="0"/>
              <a:t>Simulation at </a:t>
            </a:r>
            <a:r>
              <a:rPr lang="en-US" sz="1800">
                <a:latin typeface="Symbol" pitchFamily="18" charset="2"/>
              </a:rPr>
              <a:t>Ö</a:t>
            </a:r>
            <a:r>
              <a:rPr lang="en-US" sz="1800">
                <a:latin typeface="VerdanaBar" pitchFamily="34" charset="0"/>
              </a:rPr>
              <a:t>s = </a:t>
            </a:r>
            <a:r>
              <a:rPr lang="en-US" sz="1800"/>
              <a:t>3872 MeV/c</a:t>
            </a:r>
            <a:r>
              <a:rPr lang="en-US" sz="1800" baseline="30000"/>
              <a:t>2</a:t>
            </a:r>
            <a:endParaRPr lang="de-DE" sz="1800" baseline="30000"/>
          </a:p>
        </p:txBody>
      </p:sp>
      <p:sp>
        <p:nvSpPr>
          <p:cNvPr id="44042" name="Text Box 549"/>
          <p:cNvSpPr txBox="1">
            <a:spLocks noChangeArrowheads="1"/>
          </p:cNvSpPr>
          <p:nvPr/>
        </p:nvSpPr>
        <p:spPr bwMode="auto">
          <a:xfrm>
            <a:off x="4876800" y="5030788"/>
            <a:ext cx="3886200" cy="1202744"/>
          </a:xfrm>
          <a:prstGeom prst="rect">
            <a:avLst/>
          </a:prstGeom>
          <a:noFill/>
          <a:ln w="9525">
            <a:noFill/>
            <a:round/>
            <a:headEnd/>
            <a:tailEnd/>
          </a:ln>
        </p:spPr>
        <p:txBody>
          <a:bodyPr lIns="81639" tIns="40820" rIns="81639" bIns="40820">
            <a:spAutoFit/>
          </a:bodyPr>
          <a:lstStyle/>
          <a:p>
            <a:pPr algn="l" defTabSz="407988" eaLnBrk="1">
              <a:lnSpc>
                <a:spcPct val="130000"/>
              </a:lnSpc>
              <a:buClr>
                <a:srgbClr val="000000"/>
              </a:buClr>
              <a:buSzPct val="54000"/>
              <a:buFont typeface="Wingdings" pitchFamily="2" charset="2"/>
              <a:buNone/>
              <a:tabLst>
                <a:tab pos="657225" algn="l"/>
                <a:tab pos="1312863" algn="l"/>
                <a:tab pos="1970088" algn="l"/>
                <a:tab pos="2627313" algn="l"/>
                <a:tab pos="3282950" algn="l"/>
              </a:tabLst>
            </a:pPr>
            <a:r>
              <a:rPr lang="en-GB" sz="2000" smtClean="0">
                <a:solidFill>
                  <a:srgbClr val="0000FF"/>
                </a:solidFill>
                <a:cs typeface="Arial" charset="0"/>
              </a:rPr>
              <a:t>Energy scan method</a:t>
            </a:r>
            <a:endParaRPr lang="en-GB" sz="2000">
              <a:solidFill>
                <a:srgbClr val="0000FF"/>
              </a:solidFill>
              <a:cs typeface="Arial" charset="0"/>
            </a:endParaRPr>
          </a:p>
          <a:p>
            <a:pPr algn="l" defTabSz="407988" eaLnBrk="1">
              <a:lnSpc>
                <a:spcPct val="130000"/>
              </a:lnSpc>
              <a:buClr>
                <a:srgbClr val="000000"/>
              </a:buClr>
              <a:buSzPct val="54000"/>
              <a:buFont typeface="Wingdings" pitchFamily="2" charset="2"/>
              <a:buNone/>
              <a:tabLst>
                <a:tab pos="657225" algn="l"/>
                <a:tab pos="1312863" algn="l"/>
                <a:tab pos="1970088" algn="l"/>
                <a:tab pos="2627313" algn="l"/>
                <a:tab pos="3282950" algn="l"/>
              </a:tabLst>
            </a:pPr>
            <a:r>
              <a:rPr lang="en-US" sz="1800" smtClean="0">
                <a:sym typeface="Symbol" pitchFamily="18" charset="2"/>
              </a:rPr>
              <a:t></a:t>
            </a:r>
            <a:r>
              <a:rPr lang="en-GB" sz="1800" smtClean="0">
                <a:solidFill>
                  <a:srgbClr val="000000"/>
                </a:solidFill>
                <a:cs typeface="Arial" charset="0"/>
              </a:rPr>
              <a:t> energy resolution ~ 50 keV</a:t>
            </a:r>
          </a:p>
          <a:p>
            <a:pPr algn="l" defTabSz="407988" eaLnBrk="1">
              <a:lnSpc>
                <a:spcPct val="130000"/>
              </a:lnSpc>
              <a:buClr>
                <a:srgbClr val="000000"/>
              </a:buClr>
              <a:buSzPct val="54000"/>
              <a:tabLst>
                <a:tab pos="657225" algn="l"/>
                <a:tab pos="1312863" algn="l"/>
                <a:tab pos="1970088" algn="l"/>
                <a:tab pos="2627313" algn="l"/>
                <a:tab pos="3282950" algn="l"/>
              </a:tabLst>
            </a:pPr>
            <a:r>
              <a:rPr lang="en-US" sz="1800" smtClean="0">
                <a:sym typeface="Symbol" pitchFamily="18" charset="2"/>
              </a:rPr>
              <a:t></a:t>
            </a:r>
            <a:r>
              <a:rPr lang="en-GB" sz="1800" smtClean="0">
                <a:solidFill>
                  <a:srgbClr val="000000"/>
                </a:solidFill>
                <a:cs typeface="Arial" charset="0"/>
              </a:rPr>
              <a:t> data taking ~ 40 days</a:t>
            </a:r>
          </a:p>
        </p:txBody>
      </p:sp>
      <p:sp>
        <p:nvSpPr>
          <p:cNvPr id="44043" name="Rectangle 24"/>
          <p:cNvSpPr>
            <a:spLocks noChangeArrowheads="1"/>
          </p:cNvSpPr>
          <p:nvPr/>
        </p:nvSpPr>
        <p:spPr bwMode="auto">
          <a:xfrm>
            <a:off x="4730750" y="1241425"/>
            <a:ext cx="3960813" cy="3616325"/>
          </a:xfrm>
          <a:prstGeom prst="rect">
            <a:avLst/>
          </a:prstGeom>
          <a:solidFill>
            <a:schemeClr val="bg1"/>
          </a:solidFill>
          <a:ln w="9525">
            <a:noFill/>
            <a:miter lim="800000"/>
            <a:headEnd type="none" w="sm" len="sm"/>
            <a:tailEnd type="none" w="sm" len="sm"/>
          </a:ln>
        </p:spPr>
        <p:txBody>
          <a:bodyPr lIns="90000" tIns="46800" rIns="90000" bIns="46800" anchor="ctr">
            <a:spAutoFit/>
          </a:bodyPr>
          <a:lstStyle/>
          <a:p>
            <a:pPr algn="ctr" eaLnBrk="1" hangingPunct="1"/>
            <a:endParaRPr lang="en-US" sz="1800"/>
          </a:p>
        </p:txBody>
      </p:sp>
      <p:sp>
        <p:nvSpPr>
          <p:cNvPr id="44044" name="Freeform 25"/>
          <p:cNvSpPr>
            <a:spLocks/>
          </p:cNvSpPr>
          <p:nvPr/>
        </p:nvSpPr>
        <p:spPr bwMode="auto">
          <a:xfrm>
            <a:off x="5457825" y="2114550"/>
            <a:ext cx="2833688" cy="2563813"/>
          </a:xfrm>
          <a:custGeom>
            <a:avLst/>
            <a:gdLst>
              <a:gd name="T0" fmla="*/ 0 w 1194"/>
              <a:gd name="T1" fmla="*/ 2549031 h 1561"/>
              <a:gd name="T2" fmla="*/ 213595 w 1194"/>
              <a:gd name="T3" fmla="*/ 2549031 h 1561"/>
              <a:gd name="T4" fmla="*/ 363111 w 1194"/>
              <a:gd name="T5" fmla="*/ 2534250 h 1561"/>
              <a:gd name="T6" fmla="*/ 477028 w 1194"/>
              <a:gd name="T7" fmla="*/ 2489904 h 1561"/>
              <a:gd name="T8" fmla="*/ 683503 w 1194"/>
              <a:gd name="T9" fmla="*/ 2263251 h 1561"/>
              <a:gd name="T10" fmla="*/ 939816 w 1194"/>
              <a:gd name="T11" fmla="*/ 1455181 h 1561"/>
              <a:gd name="T12" fmla="*/ 1096452 w 1194"/>
              <a:gd name="T13" fmla="*/ 652040 h 1561"/>
              <a:gd name="T14" fmla="*/ 1189010 w 1194"/>
              <a:gd name="T15" fmla="*/ 223369 h 1561"/>
              <a:gd name="T16" fmla="*/ 1245968 w 1194"/>
              <a:gd name="T17" fmla="*/ 80478 h 1561"/>
              <a:gd name="T18" fmla="*/ 1310047 w 1194"/>
              <a:gd name="T19" fmla="*/ 11497 h 1561"/>
              <a:gd name="T20" fmla="*/ 1359885 w 1194"/>
              <a:gd name="T21" fmla="*/ 6570 h 1561"/>
              <a:gd name="T22" fmla="*/ 1416844 w 1194"/>
              <a:gd name="T23" fmla="*/ 55842 h 1561"/>
              <a:gd name="T24" fmla="*/ 1459563 w 1194"/>
              <a:gd name="T25" fmla="*/ 164242 h 1561"/>
              <a:gd name="T26" fmla="*/ 1552121 w 1194"/>
              <a:gd name="T27" fmla="*/ 459877 h 1561"/>
              <a:gd name="T28" fmla="*/ 1694517 w 1194"/>
              <a:gd name="T29" fmla="*/ 1095492 h 1561"/>
              <a:gd name="T30" fmla="*/ 1836913 w 1194"/>
              <a:gd name="T31" fmla="*/ 1696617 h 1561"/>
              <a:gd name="T32" fmla="*/ 1957950 w 1194"/>
              <a:gd name="T33" fmla="*/ 2130215 h 1561"/>
              <a:gd name="T34" fmla="*/ 2014909 w 1194"/>
              <a:gd name="T35" fmla="*/ 2243542 h 1561"/>
              <a:gd name="T36" fmla="*/ 2121706 w 1194"/>
              <a:gd name="T37" fmla="*/ 2411068 h 1561"/>
              <a:gd name="T38" fmla="*/ 2299701 w 1194"/>
              <a:gd name="T39" fmla="*/ 2534250 h 1561"/>
              <a:gd name="T40" fmla="*/ 2570255 w 1194"/>
              <a:gd name="T41" fmla="*/ 2553959 h 1561"/>
              <a:gd name="T42" fmla="*/ 2833688 w 1194"/>
              <a:gd name="T43" fmla="*/ 2563813 h 15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94"/>
              <a:gd name="T67" fmla="*/ 0 h 1561"/>
              <a:gd name="T68" fmla="*/ 1194 w 1194"/>
              <a:gd name="T69" fmla="*/ 1561 h 15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94" h="1561">
                <a:moveTo>
                  <a:pt x="0" y="1552"/>
                </a:moveTo>
                <a:cubicBezTo>
                  <a:pt x="32" y="1552"/>
                  <a:pt x="65" y="1553"/>
                  <a:pt x="90" y="1552"/>
                </a:cubicBezTo>
                <a:cubicBezTo>
                  <a:pt x="115" y="1551"/>
                  <a:pt x="135" y="1549"/>
                  <a:pt x="153" y="1543"/>
                </a:cubicBezTo>
                <a:cubicBezTo>
                  <a:pt x="171" y="1537"/>
                  <a:pt x="179" y="1543"/>
                  <a:pt x="201" y="1516"/>
                </a:cubicBezTo>
                <a:cubicBezTo>
                  <a:pt x="223" y="1489"/>
                  <a:pt x="256" y="1483"/>
                  <a:pt x="288" y="1378"/>
                </a:cubicBezTo>
                <a:cubicBezTo>
                  <a:pt x="320" y="1273"/>
                  <a:pt x="367" y="1049"/>
                  <a:pt x="396" y="886"/>
                </a:cubicBezTo>
                <a:cubicBezTo>
                  <a:pt x="425" y="723"/>
                  <a:pt x="445" y="522"/>
                  <a:pt x="462" y="397"/>
                </a:cubicBezTo>
                <a:cubicBezTo>
                  <a:pt x="479" y="272"/>
                  <a:pt x="491" y="194"/>
                  <a:pt x="501" y="136"/>
                </a:cubicBezTo>
                <a:cubicBezTo>
                  <a:pt x="511" y="78"/>
                  <a:pt x="516" y="71"/>
                  <a:pt x="525" y="49"/>
                </a:cubicBezTo>
                <a:cubicBezTo>
                  <a:pt x="534" y="27"/>
                  <a:pt x="544" y="14"/>
                  <a:pt x="552" y="7"/>
                </a:cubicBezTo>
                <a:cubicBezTo>
                  <a:pt x="560" y="0"/>
                  <a:pt x="566" y="0"/>
                  <a:pt x="573" y="4"/>
                </a:cubicBezTo>
                <a:cubicBezTo>
                  <a:pt x="580" y="8"/>
                  <a:pt x="590" y="18"/>
                  <a:pt x="597" y="34"/>
                </a:cubicBezTo>
                <a:cubicBezTo>
                  <a:pt x="604" y="50"/>
                  <a:pt x="606" y="59"/>
                  <a:pt x="615" y="100"/>
                </a:cubicBezTo>
                <a:cubicBezTo>
                  <a:pt x="624" y="141"/>
                  <a:pt x="638" y="186"/>
                  <a:pt x="654" y="280"/>
                </a:cubicBezTo>
                <a:cubicBezTo>
                  <a:pt x="670" y="374"/>
                  <a:pt x="694" y="542"/>
                  <a:pt x="714" y="667"/>
                </a:cubicBezTo>
                <a:cubicBezTo>
                  <a:pt x="734" y="792"/>
                  <a:pt x="756" y="928"/>
                  <a:pt x="774" y="1033"/>
                </a:cubicBezTo>
                <a:cubicBezTo>
                  <a:pt x="792" y="1138"/>
                  <a:pt x="813" y="1242"/>
                  <a:pt x="825" y="1297"/>
                </a:cubicBezTo>
                <a:cubicBezTo>
                  <a:pt x="837" y="1352"/>
                  <a:pt x="838" y="1337"/>
                  <a:pt x="849" y="1366"/>
                </a:cubicBezTo>
                <a:cubicBezTo>
                  <a:pt x="860" y="1395"/>
                  <a:pt x="874" y="1439"/>
                  <a:pt x="894" y="1468"/>
                </a:cubicBezTo>
                <a:cubicBezTo>
                  <a:pt x="914" y="1497"/>
                  <a:pt x="938" y="1529"/>
                  <a:pt x="969" y="1543"/>
                </a:cubicBezTo>
                <a:cubicBezTo>
                  <a:pt x="1000" y="1557"/>
                  <a:pt x="1046" y="1552"/>
                  <a:pt x="1083" y="1555"/>
                </a:cubicBezTo>
                <a:cubicBezTo>
                  <a:pt x="1120" y="1558"/>
                  <a:pt x="1157" y="1559"/>
                  <a:pt x="1194" y="1561"/>
                </a:cubicBezTo>
              </a:path>
            </a:pathLst>
          </a:custGeom>
          <a:solidFill>
            <a:schemeClr val="bg1"/>
          </a:solidFill>
          <a:ln w="28575" cap="flat" cmpd="sng">
            <a:solidFill>
              <a:schemeClr val="bg2"/>
            </a:solidFill>
            <a:prstDash val="sysDot"/>
            <a:round/>
            <a:headEnd type="none" w="sm" len="sm"/>
            <a:tailEnd type="none" w="sm" len="sm"/>
          </a:ln>
        </p:spPr>
        <p:txBody>
          <a:bodyPr lIns="90000" tIns="46800" rIns="90000" bIns="46800">
            <a:spAutoFit/>
          </a:bodyPr>
          <a:lstStyle/>
          <a:p>
            <a:endParaRPr lang="en-US"/>
          </a:p>
        </p:txBody>
      </p:sp>
      <p:sp>
        <p:nvSpPr>
          <p:cNvPr id="44045" name="Line 26"/>
          <p:cNvSpPr>
            <a:spLocks noChangeShapeType="1"/>
          </p:cNvSpPr>
          <p:nvPr/>
        </p:nvSpPr>
        <p:spPr bwMode="auto">
          <a:xfrm flipV="1">
            <a:off x="4911725" y="4668838"/>
            <a:ext cx="3611563" cy="25400"/>
          </a:xfrm>
          <a:prstGeom prst="line">
            <a:avLst/>
          </a:prstGeom>
          <a:noFill/>
          <a:ln w="28575">
            <a:solidFill>
              <a:schemeClr val="tx1"/>
            </a:solidFill>
            <a:round/>
            <a:headEnd type="none" w="sm" len="sm"/>
            <a:tailEnd type="triangle" w="med" len="med"/>
          </a:ln>
        </p:spPr>
        <p:txBody>
          <a:bodyPr lIns="90000" tIns="46800" rIns="90000" bIns="46800">
            <a:spAutoFit/>
          </a:bodyPr>
          <a:lstStyle/>
          <a:p>
            <a:endParaRPr lang="en-US"/>
          </a:p>
        </p:txBody>
      </p:sp>
      <p:sp>
        <p:nvSpPr>
          <p:cNvPr id="44046" name="Text Box 27"/>
          <p:cNvSpPr txBox="1">
            <a:spLocks noChangeArrowheads="1"/>
          </p:cNvSpPr>
          <p:nvPr/>
        </p:nvSpPr>
        <p:spPr bwMode="auto">
          <a:xfrm>
            <a:off x="8153400" y="4708525"/>
            <a:ext cx="687388" cy="396875"/>
          </a:xfrm>
          <a:prstGeom prst="rect">
            <a:avLst/>
          </a:prstGeom>
          <a:noFill/>
          <a:ln w="9525">
            <a:noFill/>
            <a:miter lim="800000"/>
            <a:headEnd type="none" w="sm" len="sm"/>
            <a:tailEnd type="none" w="sm" len="sm"/>
          </a:ln>
        </p:spPr>
        <p:txBody>
          <a:bodyPr lIns="90000" tIns="46800" rIns="90000" bIns="46800">
            <a:spAutoFit/>
          </a:bodyPr>
          <a:lstStyle/>
          <a:p>
            <a:pPr algn="r" eaLnBrk="1" hangingPunct="1">
              <a:spcBef>
                <a:spcPct val="50000"/>
              </a:spcBef>
            </a:pPr>
            <a:r>
              <a:rPr kumimoji="1" lang="de-DE" sz="2000"/>
              <a:t>E</a:t>
            </a:r>
            <a:r>
              <a:rPr kumimoji="1" lang="de-DE" sz="2000" baseline="-25000"/>
              <a:t>CM</a:t>
            </a:r>
          </a:p>
        </p:txBody>
      </p:sp>
      <p:sp>
        <p:nvSpPr>
          <p:cNvPr id="44047" name="AutoShape 28"/>
          <p:cNvSpPr>
            <a:spLocks noChangeArrowheads="1"/>
          </p:cNvSpPr>
          <p:nvPr/>
        </p:nvSpPr>
        <p:spPr bwMode="auto">
          <a:xfrm>
            <a:off x="4876800" y="2038350"/>
            <a:ext cx="1524000" cy="704850"/>
          </a:xfrm>
          <a:prstGeom prst="wedgeRectCallout">
            <a:avLst>
              <a:gd name="adj1" fmla="val 71565"/>
              <a:gd name="adj2" fmla="val 110810"/>
            </a:avLst>
          </a:prstGeom>
          <a:solidFill>
            <a:srgbClr val="DDDDDD"/>
          </a:solidFill>
          <a:ln w="9525">
            <a:solidFill>
              <a:schemeClr val="bg2"/>
            </a:solidFill>
            <a:miter lim="800000"/>
            <a:headEnd type="none" w="sm" len="sm"/>
            <a:tailEnd type="none" w="sm" len="sm"/>
          </a:ln>
        </p:spPr>
        <p:txBody>
          <a:bodyPr lIns="90000" tIns="46800" rIns="90000" bIns="46800"/>
          <a:lstStyle/>
          <a:p>
            <a:pPr algn="ctr" eaLnBrk="1" hangingPunct="1"/>
            <a:r>
              <a:rPr kumimoji="1" lang="en-US" sz="1800" smtClean="0"/>
              <a:t>measured</a:t>
            </a:r>
            <a:r>
              <a:rPr kumimoji="1" lang="en-US" sz="1800"/>
              <a:t/>
            </a:r>
            <a:br>
              <a:rPr kumimoji="1" lang="en-US" sz="1800"/>
            </a:br>
            <a:r>
              <a:rPr kumimoji="1" lang="en-US" sz="1800" smtClean="0"/>
              <a:t>r</a:t>
            </a:r>
            <a:r>
              <a:rPr kumimoji="1" lang="de-DE" sz="1800" smtClean="0"/>
              <a:t>ate</a:t>
            </a:r>
            <a:endParaRPr kumimoji="1" lang="de-DE" sz="1800"/>
          </a:p>
        </p:txBody>
      </p:sp>
      <p:sp>
        <p:nvSpPr>
          <p:cNvPr id="44048" name="AutoShape 29"/>
          <p:cNvSpPr>
            <a:spLocks noChangeArrowheads="1"/>
          </p:cNvSpPr>
          <p:nvPr/>
        </p:nvSpPr>
        <p:spPr bwMode="auto">
          <a:xfrm>
            <a:off x="4724400" y="3028950"/>
            <a:ext cx="1147763" cy="673100"/>
          </a:xfrm>
          <a:prstGeom prst="wedgeRectCallout">
            <a:avLst>
              <a:gd name="adj1" fmla="val 47787"/>
              <a:gd name="adj2" fmla="val 92218"/>
            </a:avLst>
          </a:prstGeom>
          <a:solidFill>
            <a:srgbClr val="DDDDDD"/>
          </a:solidFill>
          <a:ln w="9525">
            <a:solidFill>
              <a:schemeClr val="bg2"/>
            </a:solidFill>
            <a:miter lim="800000"/>
            <a:headEnd type="none" w="sm" len="sm"/>
            <a:tailEnd type="none" w="sm" len="sm"/>
          </a:ln>
        </p:spPr>
        <p:txBody>
          <a:bodyPr lIns="90000" tIns="46800" rIns="90000" bIns="46800"/>
          <a:lstStyle/>
          <a:p>
            <a:pPr algn="ctr" eaLnBrk="1" hangingPunct="1"/>
            <a:r>
              <a:rPr kumimoji="1" lang="en-US" sz="1800" smtClean="0"/>
              <a:t>beam</a:t>
            </a:r>
            <a:br>
              <a:rPr kumimoji="1" lang="en-US" sz="1800" smtClean="0"/>
            </a:br>
            <a:r>
              <a:rPr kumimoji="1" lang="en-US" sz="1800" smtClean="0"/>
              <a:t>p</a:t>
            </a:r>
            <a:r>
              <a:rPr kumimoji="1" lang="de-DE" sz="1800" smtClean="0"/>
              <a:t>rofile</a:t>
            </a:r>
            <a:endParaRPr kumimoji="1" lang="de-DE" sz="1800"/>
          </a:p>
        </p:txBody>
      </p:sp>
      <p:sp>
        <p:nvSpPr>
          <p:cNvPr id="44049" name="Freeform 30"/>
          <p:cNvSpPr>
            <a:spLocks/>
          </p:cNvSpPr>
          <p:nvPr/>
        </p:nvSpPr>
        <p:spPr bwMode="auto">
          <a:xfrm>
            <a:off x="5465763" y="3613150"/>
            <a:ext cx="1185862" cy="1065213"/>
          </a:xfrm>
          <a:custGeom>
            <a:avLst/>
            <a:gdLst>
              <a:gd name="T0" fmla="*/ 0 w 690"/>
              <a:gd name="T1" fmla="*/ 1050441 h 649"/>
              <a:gd name="T2" fmla="*/ 97963 w 690"/>
              <a:gd name="T3" fmla="*/ 1045517 h 649"/>
              <a:gd name="T4" fmla="*/ 206237 w 690"/>
              <a:gd name="T5" fmla="*/ 1001202 h 649"/>
              <a:gd name="T6" fmla="*/ 309355 w 690"/>
              <a:gd name="T7" fmla="*/ 799320 h 649"/>
              <a:gd name="T8" fmla="*/ 417630 w 690"/>
              <a:gd name="T9" fmla="*/ 375861 h 649"/>
              <a:gd name="T10" fmla="*/ 505280 w 690"/>
              <a:gd name="T11" fmla="*/ 60729 h 649"/>
              <a:gd name="T12" fmla="*/ 556840 w 690"/>
              <a:gd name="T13" fmla="*/ 6565 h 649"/>
              <a:gd name="T14" fmla="*/ 618711 w 690"/>
              <a:gd name="T15" fmla="*/ 95196 h 649"/>
              <a:gd name="T16" fmla="*/ 690893 w 690"/>
              <a:gd name="T17" fmla="*/ 380785 h 649"/>
              <a:gd name="T18" fmla="*/ 783700 w 690"/>
              <a:gd name="T19" fmla="*/ 730385 h 649"/>
              <a:gd name="T20" fmla="*/ 845571 w 690"/>
              <a:gd name="T21" fmla="*/ 922419 h 649"/>
              <a:gd name="T22" fmla="*/ 948690 w 690"/>
              <a:gd name="T23" fmla="*/ 1030745 h 649"/>
              <a:gd name="T24" fmla="*/ 1108523 w 690"/>
              <a:gd name="T25" fmla="*/ 1060289 h 649"/>
              <a:gd name="T26" fmla="*/ 1185862 w 690"/>
              <a:gd name="T27" fmla="*/ 1065213 h 6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0"/>
              <a:gd name="T43" fmla="*/ 0 h 649"/>
              <a:gd name="T44" fmla="*/ 690 w 690"/>
              <a:gd name="T45" fmla="*/ 649 h 6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0" h="649">
                <a:moveTo>
                  <a:pt x="0" y="640"/>
                </a:moveTo>
                <a:cubicBezTo>
                  <a:pt x="18" y="641"/>
                  <a:pt x="37" y="642"/>
                  <a:pt x="57" y="637"/>
                </a:cubicBezTo>
                <a:cubicBezTo>
                  <a:pt x="77" y="632"/>
                  <a:pt x="99" y="635"/>
                  <a:pt x="120" y="610"/>
                </a:cubicBezTo>
                <a:cubicBezTo>
                  <a:pt x="141" y="585"/>
                  <a:pt x="159" y="551"/>
                  <a:pt x="180" y="487"/>
                </a:cubicBezTo>
                <a:cubicBezTo>
                  <a:pt x="201" y="423"/>
                  <a:pt x="224" y="304"/>
                  <a:pt x="243" y="229"/>
                </a:cubicBezTo>
                <a:cubicBezTo>
                  <a:pt x="262" y="154"/>
                  <a:pt x="281" y="74"/>
                  <a:pt x="294" y="37"/>
                </a:cubicBezTo>
                <a:cubicBezTo>
                  <a:pt x="307" y="0"/>
                  <a:pt x="313" y="1"/>
                  <a:pt x="324" y="4"/>
                </a:cubicBezTo>
                <a:cubicBezTo>
                  <a:pt x="335" y="7"/>
                  <a:pt x="347" y="20"/>
                  <a:pt x="360" y="58"/>
                </a:cubicBezTo>
                <a:cubicBezTo>
                  <a:pt x="373" y="96"/>
                  <a:pt x="386" y="168"/>
                  <a:pt x="402" y="232"/>
                </a:cubicBezTo>
                <a:cubicBezTo>
                  <a:pt x="418" y="296"/>
                  <a:pt x="441" y="390"/>
                  <a:pt x="456" y="445"/>
                </a:cubicBezTo>
                <a:cubicBezTo>
                  <a:pt x="471" y="500"/>
                  <a:pt x="476" y="532"/>
                  <a:pt x="492" y="562"/>
                </a:cubicBezTo>
                <a:cubicBezTo>
                  <a:pt x="508" y="592"/>
                  <a:pt x="527" y="614"/>
                  <a:pt x="552" y="628"/>
                </a:cubicBezTo>
                <a:cubicBezTo>
                  <a:pt x="577" y="642"/>
                  <a:pt x="622" y="643"/>
                  <a:pt x="645" y="646"/>
                </a:cubicBezTo>
                <a:cubicBezTo>
                  <a:pt x="668" y="649"/>
                  <a:pt x="679" y="649"/>
                  <a:pt x="690" y="649"/>
                </a:cubicBezTo>
              </a:path>
            </a:pathLst>
          </a:custGeom>
          <a:noFill/>
          <a:ln w="28575" cap="flat" cmpd="sng">
            <a:solidFill>
              <a:srgbClr val="CC3300"/>
            </a:solidFill>
            <a:prstDash val="sysDot"/>
            <a:round/>
            <a:headEnd type="none" w="sm" len="sm"/>
            <a:tailEnd type="none" w="sm" len="sm"/>
          </a:ln>
        </p:spPr>
        <p:txBody>
          <a:bodyPr lIns="90000" tIns="46800" rIns="90000" bIns="46800">
            <a:spAutoFit/>
          </a:bodyPr>
          <a:lstStyle/>
          <a:p>
            <a:endParaRPr lang="en-US"/>
          </a:p>
        </p:txBody>
      </p:sp>
      <p:sp>
        <p:nvSpPr>
          <p:cNvPr id="44050" name="Freeform 31"/>
          <p:cNvSpPr>
            <a:spLocks/>
          </p:cNvSpPr>
          <p:nvPr/>
        </p:nvSpPr>
        <p:spPr bwMode="auto">
          <a:xfrm>
            <a:off x="6161088" y="3613150"/>
            <a:ext cx="1185862" cy="1065213"/>
          </a:xfrm>
          <a:custGeom>
            <a:avLst/>
            <a:gdLst>
              <a:gd name="T0" fmla="*/ 0 w 690"/>
              <a:gd name="T1" fmla="*/ 1050441 h 649"/>
              <a:gd name="T2" fmla="*/ 97963 w 690"/>
              <a:gd name="T3" fmla="*/ 1045517 h 649"/>
              <a:gd name="T4" fmla="*/ 206237 w 690"/>
              <a:gd name="T5" fmla="*/ 1001202 h 649"/>
              <a:gd name="T6" fmla="*/ 309355 w 690"/>
              <a:gd name="T7" fmla="*/ 799320 h 649"/>
              <a:gd name="T8" fmla="*/ 417630 w 690"/>
              <a:gd name="T9" fmla="*/ 375861 h 649"/>
              <a:gd name="T10" fmla="*/ 505280 w 690"/>
              <a:gd name="T11" fmla="*/ 60729 h 649"/>
              <a:gd name="T12" fmla="*/ 556840 w 690"/>
              <a:gd name="T13" fmla="*/ 6565 h 649"/>
              <a:gd name="T14" fmla="*/ 618711 w 690"/>
              <a:gd name="T15" fmla="*/ 95196 h 649"/>
              <a:gd name="T16" fmla="*/ 690893 w 690"/>
              <a:gd name="T17" fmla="*/ 380785 h 649"/>
              <a:gd name="T18" fmla="*/ 783700 w 690"/>
              <a:gd name="T19" fmla="*/ 730385 h 649"/>
              <a:gd name="T20" fmla="*/ 845571 w 690"/>
              <a:gd name="T21" fmla="*/ 922419 h 649"/>
              <a:gd name="T22" fmla="*/ 948690 w 690"/>
              <a:gd name="T23" fmla="*/ 1030745 h 649"/>
              <a:gd name="T24" fmla="*/ 1108523 w 690"/>
              <a:gd name="T25" fmla="*/ 1060289 h 649"/>
              <a:gd name="T26" fmla="*/ 1185862 w 690"/>
              <a:gd name="T27" fmla="*/ 1065213 h 6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0"/>
              <a:gd name="T43" fmla="*/ 0 h 649"/>
              <a:gd name="T44" fmla="*/ 690 w 690"/>
              <a:gd name="T45" fmla="*/ 649 h 6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0" h="649">
                <a:moveTo>
                  <a:pt x="0" y="640"/>
                </a:moveTo>
                <a:cubicBezTo>
                  <a:pt x="18" y="641"/>
                  <a:pt x="37" y="642"/>
                  <a:pt x="57" y="637"/>
                </a:cubicBezTo>
                <a:cubicBezTo>
                  <a:pt x="77" y="632"/>
                  <a:pt x="99" y="635"/>
                  <a:pt x="120" y="610"/>
                </a:cubicBezTo>
                <a:cubicBezTo>
                  <a:pt x="141" y="585"/>
                  <a:pt x="159" y="551"/>
                  <a:pt x="180" y="487"/>
                </a:cubicBezTo>
                <a:cubicBezTo>
                  <a:pt x="201" y="423"/>
                  <a:pt x="224" y="304"/>
                  <a:pt x="243" y="229"/>
                </a:cubicBezTo>
                <a:cubicBezTo>
                  <a:pt x="262" y="154"/>
                  <a:pt x="281" y="74"/>
                  <a:pt x="294" y="37"/>
                </a:cubicBezTo>
                <a:cubicBezTo>
                  <a:pt x="307" y="0"/>
                  <a:pt x="313" y="1"/>
                  <a:pt x="324" y="4"/>
                </a:cubicBezTo>
                <a:cubicBezTo>
                  <a:pt x="335" y="7"/>
                  <a:pt x="347" y="20"/>
                  <a:pt x="360" y="58"/>
                </a:cubicBezTo>
                <a:cubicBezTo>
                  <a:pt x="373" y="96"/>
                  <a:pt x="386" y="168"/>
                  <a:pt x="402" y="232"/>
                </a:cubicBezTo>
                <a:cubicBezTo>
                  <a:pt x="418" y="296"/>
                  <a:pt x="441" y="390"/>
                  <a:pt x="456" y="445"/>
                </a:cubicBezTo>
                <a:cubicBezTo>
                  <a:pt x="471" y="500"/>
                  <a:pt x="476" y="532"/>
                  <a:pt x="492" y="562"/>
                </a:cubicBezTo>
                <a:cubicBezTo>
                  <a:pt x="508" y="592"/>
                  <a:pt x="527" y="614"/>
                  <a:pt x="552" y="628"/>
                </a:cubicBezTo>
                <a:cubicBezTo>
                  <a:pt x="577" y="642"/>
                  <a:pt x="622" y="643"/>
                  <a:pt x="645" y="646"/>
                </a:cubicBezTo>
                <a:cubicBezTo>
                  <a:pt x="668" y="649"/>
                  <a:pt x="679" y="649"/>
                  <a:pt x="690" y="649"/>
                </a:cubicBezTo>
              </a:path>
            </a:pathLst>
          </a:custGeom>
          <a:noFill/>
          <a:ln w="28575" cap="flat" cmpd="sng">
            <a:solidFill>
              <a:srgbClr val="CC3300"/>
            </a:solidFill>
            <a:prstDash val="sysDot"/>
            <a:round/>
            <a:headEnd type="none" w="sm" len="sm"/>
            <a:tailEnd type="none" w="sm" len="sm"/>
          </a:ln>
        </p:spPr>
        <p:txBody>
          <a:bodyPr lIns="90000" tIns="46800" rIns="90000" bIns="46800">
            <a:spAutoFit/>
          </a:bodyPr>
          <a:lstStyle/>
          <a:p>
            <a:endParaRPr lang="en-US"/>
          </a:p>
        </p:txBody>
      </p:sp>
      <p:sp>
        <p:nvSpPr>
          <p:cNvPr id="44051" name="Freeform 32"/>
          <p:cNvSpPr>
            <a:spLocks/>
          </p:cNvSpPr>
          <p:nvPr/>
        </p:nvSpPr>
        <p:spPr bwMode="auto">
          <a:xfrm>
            <a:off x="6508750" y="3613150"/>
            <a:ext cx="1185863" cy="1065213"/>
          </a:xfrm>
          <a:custGeom>
            <a:avLst/>
            <a:gdLst>
              <a:gd name="T0" fmla="*/ 0 w 690"/>
              <a:gd name="T1" fmla="*/ 1050441 h 649"/>
              <a:gd name="T2" fmla="*/ 97963 w 690"/>
              <a:gd name="T3" fmla="*/ 1045517 h 649"/>
              <a:gd name="T4" fmla="*/ 206237 w 690"/>
              <a:gd name="T5" fmla="*/ 1001202 h 649"/>
              <a:gd name="T6" fmla="*/ 309356 w 690"/>
              <a:gd name="T7" fmla="*/ 799320 h 649"/>
              <a:gd name="T8" fmla="*/ 417630 w 690"/>
              <a:gd name="T9" fmla="*/ 375861 h 649"/>
              <a:gd name="T10" fmla="*/ 505281 w 690"/>
              <a:gd name="T11" fmla="*/ 60729 h 649"/>
              <a:gd name="T12" fmla="*/ 556840 w 690"/>
              <a:gd name="T13" fmla="*/ 6565 h 649"/>
              <a:gd name="T14" fmla="*/ 618711 w 690"/>
              <a:gd name="T15" fmla="*/ 95196 h 649"/>
              <a:gd name="T16" fmla="*/ 690894 w 690"/>
              <a:gd name="T17" fmla="*/ 380785 h 649"/>
              <a:gd name="T18" fmla="*/ 783701 w 690"/>
              <a:gd name="T19" fmla="*/ 730385 h 649"/>
              <a:gd name="T20" fmla="*/ 845572 w 690"/>
              <a:gd name="T21" fmla="*/ 922419 h 649"/>
              <a:gd name="T22" fmla="*/ 948690 w 690"/>
              <a:gd name="T23" fmla="*/ 1030745 h 649"/>
              <a:gd name="T24" fmla="*/ 1108524 w 690"/>
              <a:gd name="T25" fmla="*/ 1060289 h 649"/>
              <a:gd name="T26" fmla="*/ 1185863 w 690"/>
              <a:gd name="T27" fmla="*/ 1065213 h 6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0"/>
              <a:gd name="T43" fmla="*/ 0 h 649"/>
              <a:gd name="T44" fmla="*/ 690 w 690"/>
              <a:gd name="T45" fmla="*/ 649 h 6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0" h="649">
                <a:moveTo>
                  <a:pt x="0" y="640"/>
                </a:moveTo>
                <a:cubicBezTo>
                  <a:pt x="18" y="641"/>
                  <a:pt x="37" y="642"/>
                  <a:pt x="57" y="637"/>
                </a:cubicBezTo>
                <a:cubicBezTo>
                  <a:pt x="77" y="632"/>
                  <a:pt x="99" y="635"/>
                  <a:pt x="120" y="610"/>
                </a:cubicBezTo>
                <a:cubicBezTo>
                  <a:pt x="141" y="585"/>
                  <a:pt x="159" y="551"/>
                  <a:pt x="180" y="487"/>
                </a:cubicBezTo>
                <a:cubicBezTo>
                  <a:pt x="201" y="423"/>
                  <a:pt x="224" y="304"/>
                  <a:pt x="243" y="229"/>
                </a:cubicBezTo>
                <a:cubicBezTo>
                  <a:pt x="262" y="154"/>
                  <a:pt x="281" y="74"/>
                  <a:pt x="294" y="37"/>
                </a:cubicBezTo>
                <a:cubicBezTo>
                  <a:pt x="307" y="0"/>
                  <a:pt x="313" y="1"/>
                  <a:pt x="324" y="4"/>
                </a:cubicBezTo>
                <a:cubicBezTo>
                  <a:pt x="335" y="7"/>
                  <a:pt x="347" y="20"/>
                  <a:pt x="360" y="58"/>
                </a:cubicBezTo>
                <a:cubicBezTo>
                  <a:pt x="373" y="96"/>
                  <a:pt x="386" y="168"/>
                  <a:pt x="402" y="232"/>
                </a:cubicBezTo>
                <a:cubicBezTo>
                  <a:pt x="418" y="296"/>
                  <a:pt x="441" y="390"/>
                  <a:pt x="456" y="445"/>
                </a:cubicBezTo>
                <a:cubicBezTo>
                  <a:pt x="471" y="500"/>
                  <a:pt x="476" y="532"/>
                  <a:pt x="492" y="562"/>
                </a:cubicBezTo>
                <a:cubicBezTo>
                  <a:pt x="508" y="592"/>
                  <a:pt x="527" y="614"/>
                  <a:pt x="552" y="628"/>
                </a:cubicBezTo>
                <a:cubicBezTo>
                  <a:pt x="577" y="642"/>
                  <a:pt x="622" y="643"/>
                  <a:pt x="645" y="646"/>
                </a:cubicBezTo>
                <a:cubicBezTo>
                  <a:pt x="668" y="649"/>
                  <a:pt x="679" y="649"/>
                  <a:pt x="690" y="649"/>
                </a:cubicBezTo>
              </a:path>
            </a:pathLst>
          </a:custGeom>
          <a:noFill/>
          <a:ln w="28575" cap="flat" cmpd="sng">
            <a:solidFill>
              <a:srgbClr val="CC3300"/>
            </a:solidFill>
            <a:prstDash val="sysDot"/>
            <a:round/>
            <a:headEnd type="none" w="sm" len="sm"/>
            <a:tailEnd type="none" w="sm" len="sm"/>
          </a:ln>
        </p:spPr>
        <p:txBody>
          <a:bodyPr lIns="90000" tIns="46800" rIns="90000" bIns="46800">
            <a:spAutoFit/>
          </a:bodyPr>
          <a:lstStyle/>
          <a:p>
            <a:endParaRPr lang="en-US"/>
          </a:p>
        </p:txBody>
      </p:sp>
      <p:sp>
        <p:nvSpPr>
          <p:cNvPr id="44052" name="Freeform 33"/>
          <p:cNvSpPr>
            <a:spLocks/>
          </p:cNvSpPr>
          <p:nvPr/>
        </p:nvSpPr>
        <p:spPr bwMode="auto">
          <a:xfrm>
            <a:off x="5813425" y="3613150"/>
            <a:ext cx="1185863" cy="1065213"/>
          </a:xfrm>
          <a:custGeom>
            <a:avLst/>
            <a:gdLst>
              <a:gd name="T0" fmla="*/ 0 w 690"/>
              <a:gd name="T1" fmla="*/ 1050441 h 649"/>
              <a:gd name="T2" fmla="*/ 97963 w 690"/>
              <a:gd name="T3" fmla="*/ 1045517 h 649"/>
              <a:gd name="T4" fmla="*/ 206237 w 690"/>
              <a:gd name="T5" fmla="*/ 1001202 h 649"/>
              <a:gd name="T6" fmla="*/ 309356 w 690"/>
              <a:gd name="T7" fmla="*/ 799320 h 649"/>
              <a:gd name="T8" fmla="*/ 417630 w 690"/>
              <a:gd name="T9" fmla="*/ 375861 h 649"/>
              <a:gd name="T10" fmla="*/ 505281 w 690"/>
              <a:gd name="T11" fmla="*/ 60729 h 649"/>
              <a:gd name="T12" fmla="*/ 556840 w 690"/>
              <a:gd name="T13" fmla="*/ 6565 h 649"/>
              <a:gd name="T14" fmla="*/ 618711 w 690"/>
              <a:gd name="T15" fmla="*/ 95196 h 649"/>
              <a:gd name="T16" fmla="*/ 690894 w 690"/>
              <a:gd name="T17" fmla="*/ 380785 h 649"/>
              <a:gd name="T18" fmla="*/ 783701 w 690"/>
              <a:gd name="T19" fmla="*/ 730385 h 649"/>
              <a:gd name="T20" fmla="*/ 845572 w 690"/>
              <a:gd name="T21" fmla="*/ 922419 h 649"/>
              <a:gd name="T22" fmla="*/ 948690 w 690"/>
              <a:gd name="T23" fmla="*/ 1030745 h 649"/>
              <a:gd name="T24" fmla="*/ 1108524 w 690"/>
              <a:gd name="T25" fmla="*/ 1060289 h 649"/>
              <a:gd name="T26" fmla="*/ 1185863 w 690"/>
              <a:gd name="T27" fmla="*/ 1065213 h 6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0"/>
              <a:gd name="T43" fmla="*/ 0 h 649"/>
              <a:gd name="T44" fmla="*/ 690 w 690"/>
              <a:gd name="T45" fmla="*/ 649 h 6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0" h="649">
                <a:moveTo>
                  <a:pt x="0" y="640"/>
                </a:moveTo>
                <a:cubicBezTo>
                  <a:pt x="18" y="641"/>
                  <a:pt x="37" y="642"/>
                  <a:pt x="57" y="637"/>
                </a:cubicBezTo>
                <a:cubicBezTo>
                  <a:pt x="77" y="632"/>
                  <a:pt x="99" y="635"/>
                  <a:pt x="120" y="610"/>
                </a:cubicBezTo>
                <a:cubicBezTo>
                  <a:pt x="141" y="585"/>
                  <a:pt x="159" y="551"/>
                  <a:pt x="180" y="487"/>
                </a:cubicBezTo>
                <a:cubicBezTo>
                  <a:pt x="201" y="423"/>
                  <a:pt x="224" y="304"/>
                  <a:pt x="243" y="229"/>
                </a:cubicBezTo>
                <a:cubicBezTo>
                  <a:pt x="262" y="154"/>
                  <a:pt x="281" y="74"/>
                  <a:pt x="294" y="37"/>
                </a:cubicBezTo>
                <a:cubicBezTo>
                  <a:pt x="307" y="0"/>
                  <a:pt x="313" y="1"/>
                  <a:pt x="324" y="4"/>
                </a:cubicBezTo>
                <a:cubicBezTo>
                  <a:pt x="335" y="7"/>
                  <a:pt x="347" y="20"/>
                  <a:pt x="360" y="58"/>
                </a:cubicBezTo>
                <a:cubicBezTo>
                  <a:pt x="373" y="96"/>
                  <a:pt x="386" y="168"/>
                  <a:pt x="402" y="232"/>
                </a:cubicBezTo>
                <a:cubicBezTo>
                  <a:pt x="418" y="296"/>
                  <a:pt x="441" y="390"/>
                  <a:pt x="456" y="445"/>
                </a:cubicBezTo>
                <a:cubicBezTo>
                  <a:pt x="471" y="500"/>
                  <a:pt x="476" y="532"/>
                  <a:pt x="492" y="562"/>
                </a:cubicBezTo>
                <a:cubicBezTo>
                  <a:pt x="508" y="592"/>
                  <a:pt x="527" y="614"/>
                  <a:pt x="552" y="628"/>
                </a:cubicBezTo>
                <a:cubicBezTo>
                  <a:pt x="577" y="642"/>
                  <a:pt x="622" y="643"/>
                  <a:pt x="645" y="646"/>
                </a:cubicBezTo>
                <a:cubicBezTo>
                  <a:pt x="668" y="649"/>
                  <a:pt x="679" y="649"/>
                  <a:pt x="690" y="649"/>
                </a:cubicBezTo>
              </a:path>
            </a:pathLst>
          </a:custGeom>
          <a:noFill/>
          <a:ln w="28575" cap="flat" cmpd="sng">
            <a:solidFill>
              <a:srgbClr val="CC3300"/>
            </a:solidFill>
            <a:prstDash val="sysDot"/>
            <a:round/>
            <a:headEnd type="none" w="sm" len="sm"/>
            <a:tailEnd type="none" w="sm" len="sm"/>
          </a:ln>
        </p:spPr>
        <p:txBody>
          <a:bodyPr lIns="90000" tIns="46800" rIns="90000" bIns="46800">
            <a:spAutoFit/>
          </a:bodyPr>
          <a:lstStyle/>
          <a:p>
            <a:endParaRPr lang="en-US"/>
          </a:p>
        </p:txBody>
      </p:sp>
      <p:sp>
        <p:nvSpPr>
          <p:cNvPr id="44053" name="AutoShape 34"/>
          <p:cNvSpPr>
            <a:spLocks noChangeArrowheads="1"/>
          </p:cNvSpPr>
          <p:nvPr/>
        </p:nvSpPr>
        <p:spPr bwMode="auto">
          <a:xfrm>
            <a:off x="7315200" y="2286000"/>
            <a:ext cx="1409700" cy="381000"/>
          </a:xfrm>
          <a:prstGeom prst="wedgeRectCallout">
            <a:avLst>
              <a:gd name="adj1" fmla="val -63287"/>
              <a:gd name="adj2" fmla="val 173333"/>
            </a:avLst>
          </a:prstGeom>
          <a:solidFill>
            <a:srgbClr val="DDDDDD"/>
          </a:solidFill>
          <a:ln w="9525">
            <a:solidFill>
              <a:schemeClr val="bg2"/>
            </a:solidFill>
            <a:miter lim="800000"/>
            <a:headEnd type="none" w="sm" len="sm"/>
            <a:tailEnd type="none" w="sm" len="sm"/>
          </a:ln>
        </p:spPr>
        <p:txBody>
          <a:bodyPr lIns="90000" tIns="46800" rIns="90000" bIns="46800"/>
          <a:lstStyle/>
          <a:p>
            <a:pPr algn="ctr" eaLnBrk="1" hangingPunct="1"/>
            <a:r>
              <a:rPr kumimoji="1" lang="en-US" sz="1800" smtClean="0"/>
              <a:t>r</a:t>
            </a:r>
            <a:r>
              <a:rPr kumimoji="1" lang="de-DE" sz="1800" smtClean="0"/>
              <a:t>esonan</a:t>
            </a:r>
            <a:r>
              <a:rPr kumimoji="1" lang="en-US" sz="1800" smtClean="0"/>
              <a:t>ce</a:t>
            </a:r>
            <a:endParaRPr kumimoji="1" lang="de-DE" sz="1800"/>
          </a:p>
        </p:txBody>
      </p:sp>
      <p:sp>
        <p:nvSpPr>
          <p:cNvPr id="44054" name="Freeform 35"/>
          <p:cNvSpPr>
            <a:spLocks/>
          </p:cNvSpPr>
          <p:nvPr/>
        </p:nvSpPr>
        <p:spPr bwMode="auto">
          <a:xfrm>
            <a:off x="6854825" y="3613150"/>
            <a:ext cx="1185863" cy="1065213"/>
          </a:xfrm>
          <a:custGeom>
            <a:avLst/>
            <a:gdLst>
              <a:gd name="T0" fmla="*/ 0 w 690"/>
              <a:gd name="T1" fmla="*/ 1050441 h 649"/>
              <a:gd name="T2" fmla="*/ 97963 w 690"/>
              <a:gd name="T3" fmla="*/ 1045517 h 649"/>
              <a:gd name="T4" fmla="*/ 206237 w 690"/>
              <a:gd name="T5" fmla="*/ 1001202 h 649"/>
              <a:gd name="T6" fmla="*/ 309356 w 690"/>
              <a:gd name="T7" fmla="*/ 799320 h 649"/>
              <a:gd name="T8" fmla="*/ 417630 w 690"/>
              <a:gd name="T9" fmla="*/ 375861 h 649"/>
              <a:gd name="T10" fmla="*/ 505281 w 690"/>
              <a:gd name="T11" fmla="*/ 60729 h 649"/>
              <a:gd name="T12" fmla="*/ 556840 w 690"/>
              <a:gd name="T13" fmla="*/ 6565 h 649"/>
              <a:gd name="T14" fmla="*/ 618711 w 690"/>
              <a:gd name="T15" fmla="*/ 95196 h 649"/>
              <a:gd name="T16" fmla="*/ 690894 w 690"/>
              <a:gd name="T17" fmla="*/ 380785 h 649"/>
              <a:gd name="T18" fmla="*/ 783701 w 690"/>
              <a:gd name="T19" fmla="*/ 730385 h 649"/>
              <a:gd name="T20" fmla="*/ 845572 w 690"/>
              <a:gd name="T21" fmla="*/ 922419 h 649"/>
              <a:gd name="T22" fmla="*/ 948690 w 690"/>
              <a:gd name="T23" fmla="*/ 1030745 h 649"/>
              <a:gd name="T24" fmla="*/ 1108524 w 690"/>
              <a:gd name="T25" fmla="*/ 1060289 h 649"/>
              <a:gd name="T26" fmla="*/ 1185863 w 690"/>
              <a:gd name="T27" fmla="*/ 1065213 h 6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0"/>
              <a:gd name="T43" fmla="*/ 0 h 649"/>
              <a:gd name="T44" fmla="*/ 690 w 690"/>
              <a:gd name="T45" fmla="*/ 649 h 6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0" h="649">
                <a:moveTo>
                  <a:pt x="0" y="640"/>
                </a:moveTo>
                <a:cubicBezTo>
                  <a:pt x="18" y="641"/>
                  <a:pt x="37" y="642"/>
                  <a:pt x="57" y="637"/>
                </a:cubicBezTo>
                <a:cubicBezTo>
                  <a:pt x="77" y="632"/>
                  <a:pt x="99" y="635"/>
                  <a:pt x="120" y="610"/>
                </a:cubicBezTo>
                <a:cubicBezTo>
                  <a:pt x="141" y="585"/>
                  <a:pt x="159" y="551"/>
                  <a:pt x="180" y="487"/>
                </a:cubicBezTo>
                <a:cubicBezTo>
                  <a:pt x="201" y="423"/>
                  <a:pt x="224" y="304"/>
                  <a:pt x="243" y="229"/>
                </a:cubicBezTo>
                <a:cubicBezTo>
                  <a:pt x="262" y="154"/>
                  <a:pt x="281" y="74"/>
                  <a:pt x="294" y="37"/>
                </a:cubicBezTo>
                <a:cubicBezTo>
                  <a:pt x="307" y="0"/>
                  <a:pt x="313" y="1"/>
                  <a:pt x="324" y="4"/>
                </a:cubicBezTo>
                <a:cubicBezTo>
                  <a:pt x="335" y="7"/>
                  <a:pt x="347" y="20"/>
                  <a:pt x="360" y="58"/>
                </a:cubicBezTo>
                <a:cubicBezTo>
                  <a:pt x="373" y="96"/>
                  <a:pt x="386" y="168"/>
                  <a:pt x="402" y="232"/>
                </a:cubicBezTo>
                <a:cubicBezTo>
                  <a:pt x="418" y="296"/>
                  <a:pt x="441" y="390"/>
                  <a:pt x="456" y="445"/>
                </a:cubicBezTo>
                <a:cubicBezTo>
                  <a:pt x="471" y="500"/>
                  <a:pt x="476" y="532"/>
                  <a:pt x="492" y="562"/>
                </a:cubicBezTo>
                <a:cubicBezTo>
                  <a:pt x="508" y="592"/>
                  <a:pt x="527" y="614"/>
                  <a:pt x="552" y="628"/>
                </a:cubicBezTo>
                <a:cubicBezTo>
                  <a:pt x="577" y="642"/>
                  <a:pt x="622" y="643"/>
                  <a:pt x="645" y="646"/>
                </a:cubicBezTo>
                <a:cubicBezTo>
                  <a:pt x="668" y="649"/>
                  <a:pt x="679" y="649"/>
                  <a:pt x="690" y="649"/>
                </a:cubicBezTo>
              </a:path>
            </a:pathLst>
          </a:custGeom>
          <a:noFill/>
          <a:ln w="28575" cap="flat" cmpd="sng">
            <a:solidFill>
              <a:srgbClr val="CC3300"/>
            </a:solidFill>
            <a:prstDash val="sysDot"/>
            <a:round/>
            <a:headEnd type="none" w="sm" len="sm"/>
            <a:tailEnd type="none" w="sm" len="sm"/>
          </a:ln>
        </p:spPr>
        <p:txBody>
          <a:bodyPr lIns="90000" tIns="46800" rIns="90000" bIns="46800">
            <a:spAutoFit/>
          </a:bodyPr>
          <a:lstStyle/>
          <a:p>
            <a:endParaRPr lang="en-US"/>
          </a:p>
        </p:txBody>
      </p:sp>
      <p:grpSp>
        <p:nvGrpSpPr>
          <p:cNvPr id="3" name="Group 36"/>
          <p:cNvGrpSpPr>
            <a:grpSpLocks/>
          </p:cNvGrpSpPr>
          <p:nvPr/>
        </p:nvGrpSpPr>
        <p:grpSpPr bwMode="auto">
          <a:xfrm>
            <a:off x="5026025" y="3101975"/>
            <a:ext cx="3127375" cy="1590675"/>
            <a:chOff x="1774" y="2348"/>
            <a:chExt cx="1970" cy="1002"/>
          </a:xfrm>
        </p:grpSpPr>
        <p:sp>
          <p:nvSpPr>
            <p:cNvPr id="44057" name="Freeform 37"/>
            <p:cNvSpPr>
              <a:spLocks/>
            </p:cNvSpPr>
            <p:nvPr/>
          </p:nvSpPr>
          <p:spPr bwMode="auto">
            <a:xfrm>
              <a:off x="1774" y="2348"/>
              <a:ext cx="1970" cy="1002"/>
            </a:xfrm>
            <a:custGeom>
              <a:avLst/>
              <a:gdLst>
                <a:gd name="T0" fmla="*/ 0 w 1551"/>
                <a:gd name="T1" fmla="*/ 998 h 969"/>
                <a:gd name="T2" fmla="*/ 210 w 1551"/>
                <a:gd name="T3" fmla="*/ 995 h 969"/>
                <a:gd name="T4" fmla="*/ 408 w 1551"/>
                <a:gd name="T5" fmla="*/ 951 h 969"/>
                <a:gd name="T6" fmla="*/ 594 w 1551"/>
                <a:gd name="T7" fmla="*/ 809 h 969"/>
                <a:gd name="T8" fmla="*/ 793 w 1551"/>
                <a:gd name="T9" fmla="*/ 480 h 969"/>
                <a:gd name="T10" fmla="*/ 945 w 1551"/>
                <a:gd name="T11" fmla="*/ 188 h 969"/>
                <a:gd name="T12" fmla="*/ 1067 w 1551"/>
                <a:gd name="T13" fmla="*/ 30 h 969"/>
                <a:gd name="T14" fmla="*/ 1158 w 1551"/>
                <a:gd name="T15" fmla="*/ 11 h 969"/>
                <a:gd name="T16" fmla="*/ 1254 w 1551"/>
                <a:gd name="T17" fmla="*/ 95 h 969"/>
                <a:gd name="T18" fmla="*/ 1398 w 1551"/>
                <a:gd name="T19" fmla="*/ 325 h 969"/>
                <a:gd name="T20" fmla="*/ 1505 w 1551"/>
                <a:gd name="T21" fmla="*/ 560 h 969"/>
                <a:gd name="T22" fmla="*/ 1677 w 1551"/>
                <a:gd name="T23" fmla="*/ 809 h 969"/>
                <a:gd name="T24" fmla="*/ 1867 w 1551"/>
                <a:gd name="T25" fmla="*/ 939 h 969"/>
                <a:gd name="T26" fmla="*/ 1970 w 1551"/>
                <a:gd name="T27" fmla="*/ 970 h 9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51"/>
                <a:gd name="T43" fmla="*/ 0 h 969"/>
                <a:gd name="T44" fmla="*/ 1551 w 1551"/>
                <a:gd name="T45" fmla="*/ 969 h 9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51" h="969">
                  <a:moveTo>
                    <a:pt x="0" y="965"/>
                  </a:moveTo>
                  <a:cubicBezTo>
                    <a:pt x="56" y="967"/>
                    <a:pt x="112" y="969"/>
                    <a:pt x="165" y="962"/>
                  </a:cubicBezTo>
                  <a:cubicBezTo>
                    <a:pt x="218" y="955"/>
                    <a:pt x="271" y="950"/>
                    <a:pt x="321" y="920"/>
                  </a:cubicBezTo>
                  <a:cubicBezTo>
                    <a:pt x="371" y="890"/>
                    <a:pt x="418" y="858"/>
                    <a:pt x="468" y="782"/>
                  </a:cubicBezTo>
                  <a:cubicBezTo>
                    <a:pt x="518" y="706"/>
                    <a:pt x="578" y="564"/>
                    <a:pt x="624" y="464"/>
                  </a:cubicBezTo>
                  <a:cubicBezTo>
                    <a:pt x="670" y="364"/>
                    <a:pt x="708" y="254"/>
                    <a:pt x="744" y="182"/>
                  </a:cubicBezTo>
                  <a:cubicBezTo>
                    <a:pt x="780" y="110"/>
                    <a:pt x="812" y="58"/>
                    <a:pt x="840" y="29"/>
                  </a:cubicBezTo>
                  <a:cubicBezTo>
                    <a:pt x="868" y="0"/>
                    <a:pt x="888" y="0"/>
                    <a:pt x="912" y="11"/>
                  </a:cubicBezTo>
                  <a:cubicBezTo>
                    <a:pt x="936" y="22"/>
                    <a:pt x="956" y="42"/>
                    <a:pt x="987" y="92"/>
                  </a:cubicBezTo>
                  <a:cubicBezTo>
                    <a:pt x="1018" y="142"/>
                    <a:pt x="1068" y="239"/>
                    <a:pt x="1101" y="314"/>
                  </a:cubicBezTo>
                  <a:cubicBezTo>
                    <a:pt x="1134" y="389"/>
                    <a:pt x="1149" y="464"/>
                    <a:pt x="1185" y="542"/>
                  </a:cubicBezTo>
                  <a:cubicBezTo>
                    <a:pt x="1221" y="620"/>
                    <a:pt x="1273" y="721"/>
                    <a:pt x="1320" y="782"/>
                  </a:cubicBezTo>
                  <a:cubicBezTo>
                    <a:pt x="1367" y="843"/>
                    <a:pt x="1432" y="882"/>
                    <a:pt x="1470" y="908"/>
                  </a:cubicBezTo>
                  <a:cubicBezTo>
                    <a:pt x="1508" y="934"/>
                    <a:pt x="1529" y="936"/>
                    <a:pt x="1551" y="938"/>
                  </a:cubicBezTo>
                </a:path>
              </a:pathLst>
            </a:custGeom>
            <a:noFill/>
            <a:ln w="28575" cap="flat" cmpd="sng">
              <a:solidFill>
                <a:schemeClr val="bg2"/>
              </a:solidFill>
              <a:prstDash val="solid"/>
              <a:round/>
              <a:headEnd type="none" w="sm" len="sm"/>
              <a:tailEnd type="none" w="sm" len="sm"/>
            </a:ln>
          </p:spPr>
          <p:txBody>
            <a:bodyPr lIns="90000" tIns="46800" rIns="90000" bIns="46800">
              <a:spAutoFit/>
            </a:bodyPr>
            <a:lstStyle/>
            <a:p>
              <a:endParaRPr lang="en-US"/>
            </a:p>
          </p:txBody>
        </p:sp>
        <p:sp>
          <p:nvSpPr>
            <p:cNvPr id="44058" name="Oval 38"/>
            <p:cNvSpPr>
              <a:spLocks noChangeArrowheads="1"/>
            </p:cNvSpPr>
            <p:nvPr/>
          </p:nvSpPr>
          <p:spPr bwMode="auto">
            <a:xfrm>
              <a:off x="2340" y="3111"/>
              <a:ext cx="74" cy="68"/>
            </a:xfrm>
            <a:prstGeom prst="ellipse">
              <a:avLst/>
            </a:prstGeom>
            <a:solidFill>
              <a:srgbClr val="000099"/>
            </a:solidFill>
            <a:ln w="9525">
              <a:solidFill>
                <a:srgbClr val="CC3300"/>
              </a:solidFill>
              <a:round/>
              <a:headEnd type="none" w="sm" len="sm"/>
              <a:tailEnd type="none" w="sm" len="sm"/>
            </a:ln>
          </p:spPr>
          <p:txBody>
            <a:bodyPr lIns="90000" tIns="46800" rIns="90000" bIns="46800" anchor="ctr">
              <a:spAutoFit/>
            </a:bodyPr>
            <a:lstStyle/>
            <a:p>
              <a:pPr algn="ctr" eaLnBrk="1" hangingPunct="1"/>
              <a:endParaRPr lang="en-US" sz="1800"/>
            </a:p>
          </p:txBody>
        </p:sp>
        <p:sp>
          <p:nvSpPr>
            <p:cNvPr id="44059" name="Oval 39"/>
            <p:cNvSpPr>
              <a:spLocks noChangeArrowheads="1"/>
            </p:cNvSpPr>
            <p:nvPr/>
          </p:nvSpPr>
          <p:spPr bwMode="auto">
            <a:xfrm>
              <a:off x="3236" y="2848"/>
              <a:ext cx="74" cy="68"/>
            </a:xfrm>
            <a:prstGeom prst="ellipse">
              <a:avLst/>
            </a:prstGeom>
            <a:solidFill>
              <a:srgbClr val="000099"/>
            </a:solidFill>
            <a:ln w="9525">
              <a:solidFill>
                <a:srgbClr val="CC3300"/>
              </a:solidFill>
              <a:round/>
              <a:headEnd type="none" w="sm" len="sm"/>
              <a:tailEnd type="none" w="sm" len="sm"/>
            </a:ln>
          </p:spPr>
          <p:txBody>
            <a:bodyPr lIns="90000" tIns="46800" rIns="90000" bIns="46800" anchor="ctr">
              <a:spAutoFit/>
            </a:bodyPr>
            <a:lstStyle/>
            <a:p>
              <a:pPr algn="ctr" eaLnBrk="1" hangingPunct="1"/>
              <a:endParaRPr lang="en-US" sz="1800"/>
            </a:p>
          </p:txBody>
        </p:sp>
        <p:sp>
          <p:nvSpPr>
            <p:cNvPr id="44060" name="Oval 40"/>
            <p:cNvSpPr>
              <a:spLocks noChangeArrowheads="1"/>
            </p:cNvSpPr>
            <p:nvPr/>
          </p:nvSpPr>
          <p:spPr bwMode="auto">
            <a:xfrm>
              <a:off x="2803" y="2355"/>
              <a:ext cx="74" cy="68"/>
            </a:xfrm>
            <a:prstGeom prst="ellipse">
              <a:avLst/>
            </a:prstGeom>
            <a:solidFill>
              <a:srgbClr val="000099"/>
            </a:solidFill>
            <a:ln w="9525">
              <a:solidFill>
                <a:srgbClr val="CC3300"/>
              </a:solidFill>
              <a:round/>
              <a:headEnd type="none" w="sm" len="sm"/>
              <a:tailEnd type="none" w="sm" len="sm"/>
            </a:ln>
          </p:spPr>
          <p:txBody>
            <a:bodyPr lIns="90000" tIns="46800" rIns="90000" bIns="46800" anchor="ctr">
              <a:spAutoFit/>
            </a:bodyPr>
            <a:lstStyle/>
            <a:p>
              <a:pPr algn="ctr" eaLnBrk="1" hangingPunct="1"/>
              <a:endParaRPr lang="en-US" sz="1800"/>
            </a:p>
          </p:txBody>
        </p:sp>
        <p:sp>
          <p:nvSpPr>
            <p:cNvPr id="44061" name="Oval 41"/>
            <p:cNvSpPr>
              <a:spLocks noChangeArrowheads="1"/>
            </p:cNvSpPr>
            <p:nvPr/>
          </p:nvSpPr>
          <p:spPr bwMode="auto">
            <a:xfrm>
              <a:off x="3024" y="2462"/>
              <a:ext cx="74" cy="68"/>
            </a:xfrm>
            <a:prstGeom prst="ellipse">
              <a:avLst/>
            </a:prstGeom>
            <a:solidFill>
              <a:srgbClr val="000099"/>
            </a:solidFill>
            <a:ln w="9525">
              <a:solidFill>
                <a:srgbClr val="CC3300"/>
              </a:solidFill>
              <a:round/>
              <a:headEnd type="none" w="sm" len="sm"/>
              <a:tailEnd type="none" w="sm" len="sm"/>
            </a:ln>
          </p:spPr>
          <p:txBody>
            <a:bodyPr lIns="90000" tIns="46800" rIns="90000" bIns="46800" anchor="ctr">
              <a:spAutoFit/>
            </a:bodyPr>
            <a:lstStyle/>
            <a:p>
              <a:pPr algn="ctr" eaLnBrk="1" hangingPunct="1"/>
              <a:endParaRPr lang="en-US" sz="1800"/>
            </a:p>
          </p:txBody>
        </p:sp>
        <p:sp>
          <p:nvSpPr>
            <p:cNvPr id="44062" name="Oval 42"/>
            <p:cNvSpPr>
              <a:spLocks noChangeArrowheads="1"/>
            </p:cNvSpPr>
            <p:nvPr/>
          </p:nvSpPr>
          <p:spPr bwMode="auto">
            <a:xfrm>
              <a:off x="2571" y="2724"/>
              <a:ext cx="74" cy="68"/>
            </a:xfrm>
            <a:prstGeom prst="ellipse">
              <a:avLst/>
            </a:prstGeom>
            <a:solidFill>
              <a:srgbClr val="000099"/>
            </a:solidFill>
            <a:ln w="9525">
              <a:solidFill>
                <a:srgbClr val="CC3300"/>
              </a:solidFill>
              <a:round/>
              <a:headEnd type="none" w="sm" len="sm"/>
              <a:tailEnd type="none" w="sm" len="sm"/>
            </a:ln>
          </p:spPr>
          <p:txBody>
            <a:bodyPr lIns="90000" tIns="46800" rIns="90000" bIns="46800" anchor="ctr">
              <a:spAutoFit/>
            </a:bodyPr>
            <a:lstStyle/>
            <a:p>
              <a:pPr algn="ctr" eaLnBrk="1" hangingPunct="1"/>
              <a:endParaRPr lang="en-US" sz="1800"/>
            </a:p>
          </p:txBody>
        </p:sp>
      </p:grpSp>
      <p:sp>
        <p:nvSpPr>
          <p:cNvPr id="44056" name="Text Box 43"/>
          <p:cNvSpPr txBox="1">
            <a:spLocks noChangeArrowheads="1"/>
          </p:cNvSpPr>
          <p:nvPr/>
        </p:nvSpPr>
        <p:spPr bwMode="auto">
          <a:xfrm>
            <a:off x="4876800" y="914400"/>
            <a:ext cx="4038600" cy="396875"/>
          </a:xfrm>
          <a:prstGeom prst="rect">
            <a:avLst/>
          </a:prstGeom>
          <a:noFill/>
          <a:ln w="9525">
            <a:noFill/>
            <a:miter lim="800000"/>
            <a:headEnd/>
            <a:tailEnd/>
          </a:ln>
        </p:spPr>
        <p:txBody>
          <a:bodyPr>
            <a:spAutoFit/>
          </a:bodyPr>
          <a:lstStyle/>
          <a:p>
            <a:pPr algn="l" eaLnBrk="1" hangingPunct="1">
              <a:spcBef>
                <a:spcPct val="50000"/>
              </a:spcBef>
            </a:pPr>
            <a:r>
              <a:rPr lang="en-US" sz="2000" smtClean="0">
                <a:solidFill>
                  <a:srgbClr val="0000FF"/>
                </a:solidFill>
              </a:rPr>
              <a:t>Lineshape measurement </a:t>
            </a:r>
            <a:endParaRPr lang="de-DE" sz="2000" baseline="30000">
              <a:solidFill>
                <a:srgbClr val="0000FF"/>
              </a:solidFill>
            </a:endParaRPr>
          </a:p>
        </p:txBody>
      </p:sp>
      <p:grpSp>
        <p:nvGrpSpPr>
          <p:cNvPr id="4" name="Group 8"/>
          <p:cNvGrpSpPr>
            <a:grpSpLocks/>
          </p:cNvGrpSpPr>
          <p:nvPr/>
        </p:nvGrpSpPr>
        <p:grpSpPr bwMode="auto">
          <a:xfrm>
            <a:off x="381000" y="3776260"/>
            <a:ext cx="3733800" cy="2320925"/>
            <a:chOff x="2400" y="816"/>
            <a:chExt cx="2352" cy="1462"/>
          </a:xfrm>
        </p:grpSpPr>
        <p:pic>
          <p:nvPicPr>
            <p:cNvPr id="45" name="Picture 5"/>
            <p:cNvPicPr>
              <a:picLocks noChangeAspect="1" noChangeArrowheads="1"/>
            </p:cNvPicPr>
            <p:nvPr/>
          </p:nvPicPr>
          <p:blipFill>
            <a:blip r:embed="rId3" cstate="print"/>
            <a:srcRect t="3305" r="6122" b="10744"/>
            <a:stretch>
              <a:fillRect/>
            </a:stretch>
          </p:blipFill>
          <p:spPr bwMode="auto">
            <a:xfrm>
              <a:off x="2400" y="816"/>
              <a:ext cx="2208" cy="1248"/>
            </a:xfrm>
            <a:prstGeom prst="rect">
              <a:avLst/>
            </a:prstGeom>
            <a:noFill/>
            <a:ln w="9525">
              <a:noFill/>
              <a:miter lim="800000"/>
              <a:headEnd/>
              <a:tailEnd/>
            </a:ln>
          </p:spPr>
        </p:pic>
        <p:sp>
          <p:nvSpPr>
            <p:cNvPr id="46" name="Text Box 6"/>
            <p:cNvSpPr txBox="1">
              <a:spLocks noChangeArrowheads="1"/>
            </p:cNvSpPr>
            <p:nvPr/>
          </p:nvSpPr>
          <p:spPr bwMode="auto">
            <a:xfrm>
              <a:off x="2640" y="2034"/>
              <a:ext cx="2112" cy="192"/>
            </a:xfrm>
            <a:prstGeom prst="rect">
              <a:avLst/>
            </a:prstGeom>
            <a:solidFill>
              <a:schemeClr val="bg1"/>
            </a:solidFill>
            <a:ln w="9525">
              <a:noFill/>
              <a:miter lim="800000"/>
              <a:headEnd/>
              <a:tailEnd/>
            </a:ln>
          </p:spPr>
          <p:txBody>
            <a:bodyPr tIns="0"/>
            <a:lstStyle/>
            <a:p>
              <a:pPr eaLnBrk="1" hangingPunct="1">
                <a:spcBef>
                  <a:spcPct val="50000"/>
                </a:spcBef>
              </a:pPr>
              <a:r>
                <a:rPr lang="en-US" sz="1400"/>
                <a:t>    3.83          3.87          3.91  </a:t>
              </a:r>
              <a:endParaRPr lang="de-DE" sz="1400"/>
            </a:p>
          </p:txBody>
        </p:sp>
        <p:pic>
          <p:nvPicPr>
            <p:cNvPr id="47" name="Picture 7"/>
            <p:cNvPicPr>
              <a:picLocks noChangeAspect="1" noChangeArrowheads="1"/>
            </p:cNvPicPr>
            <p:nvPr/>
          </p:nvPicPr>
          <p:blipFill>
            <a:blip r:embed="rId4" cstate="print"/>
            <a:srcRect l="3642" t="12122" r="3490" b="39394"/>
            <a:stretch>
              <a:fillRect/>
            </a:stretch>
          </p:blipFill>
          <p:spPr bwMode="auto">
            <a:xfrm>
              <a:off x="3168" y="2165"/>
              <a:ext cx="1440" cy="113"/>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hteck 94"/>
          <p:cNvSpPr/>
          <p:nvPr/>
        </p:nvSpPr>
        <p:spPr bwMode="auto">
          <a:xfrm>
            <a:off x="592083" y="2617701"/>
            <a:ext cx="7955280" cy="3749040"/>
          </a:xfrm>
          <a:prstGeom prst="rect">
            <a:avLst/>
          </a:prstGeom>
          <a:solidFill>
            <a:srgbClr val="DDDDD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93" name="Rechteck 92"/>
          <p:cNvSpPr/>
          <p:nvPr/>
        </p:nvSpPr>
        <p:spPr bwMode="auto">
          <a:xfrm>
            <a:off x="592083" y="964228"/>
            <a:ext cx="7955280" cy="1463040"/>
          </a:xfrm>
          <a:prstGeom prst="rect">
            <a:avLst/>
          </a:prstGeom>
          <a:solidFill>
            <a:srgbClr val="DDDDD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295938" name="Rectangle 1026"/>
          <p:cNvSpPr>
            <a:spLocks noGrp="1" noChangeArrowheads="1"/>
          </p:cNvSpPr>
          <p:nvPr>
            <p:ph type="title"/>
          </p:nvPr>
        </p:nvSpPr>
        <p:spPr/>
        <p:txBody>
          <a:bodyPr/>
          <a:lstStyle/>
          <a:p>
            <a:r>
              <a:rPr lang="en-US" smtClean="0"/>
              <a:t>Future ?</a:t>
            </a:r>
            <a:endParaRPr lang="de-DE"/>
          </a:p>
        </p:txBody>
      </p:sp>
      <p:grpSp>
        <p:nvGrpSpPr>
          <p:cNvPr id="2" name="Gruppieren 98"/>
          <p:cNvGrpSpPr/>
          <p:nvPr/>
        </p:nvGrpSpPr>
        <p:grpSpPr>
          <a:xfrm>
            <a:off x="829075" y="1479703"/>
            <a:ext cx="5892778" cy="792162"/>
            <a:chOff x="831352" y="1657127"/>
            <a:chExt cx="5892778" cy="792162"/>
          </a:xfrm>
        </p:grpSpPr>
        <p:sp>
          <p:nvSpPr>
            <p:cNvPr id="295939" name="Rectangle 1027"/>
            <p:cNvSpPr>
              <a:spLocks noChangeArrowheads="1"/>
            </p:cNvSpPr>
            <p:nvPr/>
          </p:nvSpPr>
          <p:spPr bwMode="auto">
            <a:xfrm>
              <a:off x="831352" y="1856100"/>
              <a:ext cx="3126498" cy="491319"/>
            </a:xfrm>
            <a:prstGeom prst="rect">
              <a:avLst/>
            </a:prstGeom>
            <a:noFill/>
            <a:ln w="9525">
              <a:noFill/>
              <a:miter lim="800000"/>
              <a:headEnd/>
              <a:tailEnd/>
            </a:ln>
            <a:effectLst/>
          </p:spPr>
          <p:txBody>
            <a:bodyPr/>
            <a:lstStyle/>
            <a:p>
              <a:pPr marL="342900" indent="-342900" algn="l">
                <a:spcBef>
                  <a:spcPct val="0"/>
                </a:spcBef>
              </a:pPr>
              <a:r>
                <a:rPr lang="de-DE" sz="1700" smtClean="0"/>
                <a:t>mesons/baryons</a:t>
              </a:r>
              <a:endParaRPr lang="en-US" sz="1700"/>
            </a:p>
          </p:txBody>
        </p:sp>
        <p:grpSp>
          <p:nvGrpSpPr>
            <p:cNvPr id="3" name="Group 1028"/>
            <p:cNvGrpSpPr>
              <a:grpSpLocks/>
            </p:cNvGrpSpPr>
            <p:nvPr/>
          </p:nvGrpSpPr>
          <p:grpSpPr bwMode="auto">
            <a:xfrm>
              <a:off x="5020742" y="1657127"/>
              <a:ext cx="1703388" cy="792162"/>
              <a:chOff x="3362" y="863"/>
              <a:chExt cx="1073" cy="499"/>
            </a:xfrm>
          </p:grpSpPr>
          <p:grpSp>
            <p:nvGrpSpPr>
              <p:cNvPr id="4" name="Group 1029"/>
              <p:cNvGrpSpPr>
                <a:grpSpLocks/>
              </p:cNvGrpSpPr>
              <p:nvPr/>
            </p:nvGrpSpPr>
            <p:grpSpPr bwMode="auto">
              <a:xfrm>
                <a:off x="3362" y="863"/>
                <a:ext cx="181" cy="499"/>
                <a:chOff x="3230" y="663"/>
                <a:chExt cx="181" cy="499"/>
              </a:xfrm>
            </p:grpSpPr>
            <p:sp>
              <p:nvSpPr>
                <p:cNvPr id="295942" name="Line 1030"/>
                <p:cNvSpPr>
                  <a:spLocks noChangeShapeType="1"/>
                </p:cNvSpPr>
                <p:nvPr/>
              </p:nvSpPr>
              <p:spPr bwMode="auto">
                <a:xfrm>
                  <a:off x="3320" y="750"/>
                  <a:ext cx="0" cy="311"/>
                </a:xfrm>
                <a:prstGeom prst="line">
                  <a:avLst/>
                </a:prstGeom>
                <a:noFill/>
                <a:ln w="28575">
                  <a:solidFill>
                    <a:schemeClr val="tx1"/>
                  </a:solidFill>
                  <a:round/>
                  <a:headEnd/>
                  <a:tailEnd/>
                </a:ln>
                <a:effectLst/>
              </p:spPr>
              <p:txBody>
                <a:bodyPr/>
                <a:lstStyle/>
                <a:p>
                  <a:endParaRPr lang="en-US"/>
                </a:p>
              </p:txBody>
            </p:sp>
            <p:sp>
              <p:nvSpPr>
                <p:cNvPr id="295943" name="Oval 1031"/>
                <p:cNvSpPr>
                  <a:spLocks noChangeArrowheads="1"/>
                </p:cNvSpPr>
                <p:nvPr/>
              </p:nvSpPr>
              <p:spPr bwMode="auto">
                <a:xfrm>
                  <a:off x="3230" y="663"/>
                  <a:ext cx="181" cy="181"/>
                </a:xfrm>
                <a:prstGeom prst="ellipse">
                  <a:avLst/>
                </a:prstGeom>
                <a:solidFill>
                  <a:schemeClr val="accent2"/>
                </a:solidFill>
                <a:ln w="9525">
                  <a:solidFill>
                    <a:schemeClr val="accent1"/>
                  </a:solidFill>
                  <a:round/>
                  <a:headEnd/>
                  <a:tailEnd/>
                </a:ln>
                <a:effectLst/>
              </p:spPr>
              <p:txBody>
                <a:bodyPr wrap="none" anchor="ctr"/>
                <a:lstStyle/>
                <a:p>
                  <a:endParaRPr lang="en-US"/>
                </a:p>
              </p:txBody>
            </p:sp>
            <p:sp>
              <p:nvSpPr>
                <p:cNvPr id="295944" name="Oval 1032"/>
                <p:cNvSpPr>
                  <a:spLocks noChangeArrowheads="1"/>
                </p:cNvSpPr>
                <p:nvPr/>
              </p:nvSpPr>
              <p:spPr bwMode="auto">
                <a:xfrm>
                  <a:off x="3230" y="981"/>
                  <a:ext cx="181" cy="181"/>
                </a:xfrm>
                <a:prstGeom prst="ellipse">
                  <a:avLst/>
                </a:prstGeom>
                <a:solidFill>
                  <a:srgbClr val="33CCFF"/>
                </a:solidFill>
                <a:ln w="9525">
                  <a:solidFill>
                    <a:srgbClr val="3333CC"/>
                  </a:solidFill>
                  <a:round/>
                  <a:headEnd/>
                  <a:tailEnd/>
                </a:ln>
                <a:effectLst/>
              </p:spPr>
              <p:txBody>
                <a:bodyPr wrap="none" anchor="ctr"/>
                <a:lstStyle/>
                <a:p>
                  <a:endParaRPr lang="en-US"/>
                </a:p>
              </p:txBody>
            </p:sp>
          </p:grpSp>
          <p:grpSp>
            <p:nvGrpSpPr>
              <p:cNvPr id="5" name="Group 1033"/>
              <p:cNvGrpSpPr>
                <a:grpSpLocks/>
              </p:cNvGrpSpPr>
              <p:nvPr/>
            </p:nvGrpSpPr>
            <p:grpSpPr bwMode="auto">
              <a:xfrm>
                <a:off x="3968" y="902"/>
                <a:ext cx="467" cy="421"/>
                <a:chOff x="3713" y="708"/>
                <a:chExt cx="467" cy="421"/>
              </a:xfrm>
            </p:grpSpPr>
            <p:grpSp>
              <p:nvGrpSpPr>
                <p:cNvPr id="6" name="Group 1034"/>
                <p:cNvGrpSpPr>
                  <a:grpSpLocks/>
                </p:cNvGrpSpPr>
                <p:nvPr/>
              </p:nvGrpSpPr>
              <p:grpSpPr bwMode="auto">
                <a:xfrm>
                  <a:off x="3795" y="795"/>
                  <a:ext cx="303" cy="204"/>
                  <a:chOff x="4014" y="715"/>
                  <a:chExt cx="303" cy="204"/>
                </a:xfrm>
              </p:grpSpPr>
              <p:sp>
                <p:nvSpPr>
                  <p:cNvPr id="295947" name="Line 1035"/>
                  <p:cNvSpPr>
                    <a:spLocks noChangeShapeType="1"/>
                  </p:cNvSpPr>
                  <p:nvPr/>
                </p:nvSpPr>
                <p:spPr bwMode="auto">
                  <a:xfrm>
                    <a:off x="4167" y="715"/>
                    <a:ext cx="0" cy="161"/>
                  </a:xfrm>
                  <a:prstGeom prst="line">
                    <a:avLst/>
                  </a:prstGeom>
                  <a:noFill/>
                  <a:ln w="28575">
                    <a:solidFill>
                      <a:schemeClr val="tx1"/>
                    </a:solidFill>
                    <a:round/>
                    <a:headEnd/>
                    <a:tailEnd/>
                  </a:ln>
                  <a:effectLst/>
                </p:spPr>
                <p:txBody>
                  <a:bodyPr/>
                  <a:lstStyle/>
                  <a:p>
                    <a:endParaRPr lang="en-US"/>
                  </a:p>
                </p:txBody>
              </p:sp>
              <p:sp>
                <p:nvSpPr>
                  <p:cNvPr id="295948" name="Line 1036"/>
                  <p:cNvSpPr>
                    <a:spLocks noChangeShapeType="1"/>
                  </p:cNvSpPr>
                  <p:nvPr/>
                </p:nvSpPr>
                <p:spPr bwMode="auto">
                  <a:xfrm rot="-3593922">
                    <a:off x="4236" y="836"/>
                    <a:ext cx="1" cy="161"/>
                  </a:xfrm>
                  <a:prstGeom prst="line">
                    <a:avLst/>
                  </a:prstGeom>
                  <a:noFill/>
                  <a:ln w="28575">
                    <a:solidFill>
                      <a:schemeClr val="tx1"/>
                    </a:solidFill>
                    <a:round/>
                    <a:headEnd/>
                    <a:tailEnd/>
                  </a:ln>
                  <a:effectLst/>
                </p:spPr>
                <p:txBody>
                  <a:bodyPr/>
                  <a:lstStyle/>
                  <a:p>
                    <a:endParaRPr lang="en-US"/>
                  </a:p>
                </p:txBody>
              </p:sp>
              <p:sp>
                <p:nvSpPr>
                  <p:cNvPr id="295949" name="Line 1037"/>
                  <p:cNvSpPr>
                    <a:spLocks noChangeShapeType="1"/>
                  </p:cNvSpPr>
                  <p:nvPr/>
                </p:nvSpPr>
                <p:spPr bwMode="auto">
                  <a:xfrm rot="3593922" flipH="1">
                    <a:off x="4094" y="838"/>
                    <a:ext cx="1" cy="161"/>
                  </a:xfrm>
                  <a:prstGeom prst="line">
                    <a:avLst/>
                  </a:prstGeom>
                  <a:noFill/>
                  <a:ln w="28575">
                    <a:solidFill>
                      <a:schemeClr val="tx1"/>
                    </a:solidFill>
                    <a:round/>
                    <a:headEnd/>
                    <a:tailEnd/>
                  </a:ln>
                  <a:effectLst/>
                </p:spPr>
                <p:txBody>
                  <a:bodyPr/>
                  <a:lstStyle/>
                  <a:p>
                    <a:endParaRPr lang="en-US"/>
                  </a:p>
                </p:txBody>
              </p:sp>
            </p:grpSp>
            <p:grpSp>
              <p:nvGrpSpPr>
                <p:cNvPr id="7" name="Group 1038"/>
                <p:cNvGrpSpPr>
                  <a:grpSpLocks/>
                </p:cNvGrpSpPr>
                <p:nvPr/>
              </p:nvGrpSpPr>
              <p:grpSpPr bwMode="auto">
                <a:xfrm>
                  <a:off x="3713" y="948"/>
                  <a:ext cx="467" cy="181"/>
                  <a:chOff x="3929" y="868"/>
                  <a:chExt cx="467" cy="181"/>
                </a:xfrm>
              </p:grpSpPr>
              <p:sp>
                <p:nvSpPr>
                  <p:cNvPr id="295951" name="Oval 1039"/>
                  <p:cNvSpPr>
                    <a:spLocks noChangeArrowheads="1"/>
                  </p:cNvSpPr>
                  <p:nvPr/>
                </p:nvSpPr>
                <p:spPr bwMode="auto">
                  <a:xfrm rot="5400000">
                    <a:off x="4215" y="868"/>
                    <a:ext cx="181" cy="181"/>
                  </a:xfrm>
                  <a:prstGeom prst="ellipse">
                    <a:avLst/>
                  </a:prstGeom>
                  <a:solidFill>
                    <a:schemeClr val="accent2"/>
                  </a:solidFill>
                  <a:ln w="9525">
                    <a:solidFill>
                      <a:schemeClr val="accent1"/>
                    </a:solidFill>
                    <a:round/>
                    <a:headEnd/>
                    <a:tailEnd/>
                  </a:ln>
                  <a:effectLst/>
                </p:spPr>
                <p:txBody>
                  <a:bodyPr wrap="none" anchor="ctr"/>
                  <a:lstStyle/>
                  <a:p>
                    <a:endParaRPr lang="en-US"/>
                  </a:p>
                </p:txBody>
              </p:sp>
              <p:sp>
                <p:nvSpPr>
                  <p:cNvPr id="295952" name="Oval 1040"/>
                  <p:cNvSpPr>
                    <a:spLocks noChangeArrowheads="1"/>
                  </p:cNvSpPr>
                  <p:nvPr/>
                </p:nvSpPr>
                <p:spPr bwMode="auto">
                  <a:xfrm rot="5400000">
                    <a:off x="3929" y="868"/>
                    <a:ext cx="181" cy="181"/>
                  </a:xfrm>
                  <a:prstGeom prst="ellipse">
                    <a:avLst/>
                  </a:prstGeom>
                  <a:solidFill>
                    <a:schemeClr val="accent2"/>
                  </a:solidFill>
                  <a:ln w="9525">
                    <a:solidFill>
                      <a:schemeClr val="accent1"/>
                    </a:solidFill>
                    <a:round/>
                    <a:headEnd/>
                    <a:tailEnd/>
                  </a:ln>
                  <a:effectLst/>
                </p:spPr>
                <p:txBody>
                  <a:bodyPr wrap="none" anchor="ctr"/>
                  <a:lstStyle/>
                  <a:p>
                    <a:endParaRPr lang="en-US"/>
                  </a:p>
                </p:txBody>
              </p:sp>
            </p:grpSp>
            <p:sp>
              <p:nvSpPr>
                <p:cNvPr id="295953" name="Oval 1041"/>
                <p:cNvSpPr>
                  <a:spLocks noChangeArrowheads="1"/>
                </p:cNvSpPr>
                <p:nvPr/>
              </p:nvSpPr>
              <p:spPr bwMode="auto">
                <a:xfrm rot="5400000">
                  <a:off x="3856" y="708"/>
                  <a:ext cx="181" cy="181"/>
                </a:xfrm>
                <a:prstGeom prst="ellipse">
                  <a:avLst/>
                </a:prstGeom>
                <a:solidFill>
                  <a:schemeClr val="accent2"/>
                </a:solidFill>
                <a:ln w="9525">
                  <a:solidFill>
                    <a:schemeClr val="accent1"/>
                  </a:solidFill>
                  <a:round/>
                  <a:headEnd/>
                  <a:tailEnd/>
                </a:ln>
                <a:effectLst/>
              </p:spPr>
              <p:txBody>
                <a:bodyPr wrap="none" anchor="ctr"/>
                <a:lstStyle/>
                <a:p>
                  <a:endParaRPr lang="en-US"/>
                </a:p>
              </p:txBody>
            </p:sp>
          </p:grpSp>
        </p:grpSp>
      </p:grpSp>
      <p:grpSp>
        <p:nvGrpSpPr>
          <p:cNvPr id="8" name="Gruppieren 104"/>
          <p:cNvGrpSpPr/>
          <p:nvPr/>
        </p:nvGrpSpPr>
        <p:grpSpPr>
          <a:xfrm>
            <a:off x="829075" y="2818393"/>
            <a:ext cx="7518400" cy="3315847"/>
            <a:chOff x="829075" y="2818393"/>
            <a:chExt cx="7518400" cy="3315847"/>
          </a:xfrm>
        </p:grpSpPr>
        <p:grpSp>
          <p:nvGrpSpPr>
            <p:cNvPr id="9" name="Group 1042"/>
            <p:cNvGrpSpPr>
              <a:grpSpLocks/>
            </p:cNvGrpSpPr>
            <p:nvPr/>
          </p:nvGrpSpPr>
          <p:grpSpPr bwMode="auto">
            <a:xfrm>
              <a:off x="3742138" y="3211630"/>
              <a:ext cx="4605337" cy="792163"/>
              <a:chOff x="2601" y="1572"/>
              <a:chExt cx="2901" cy="499"/>
            </a:xfrm>
          </p:grpSpPr>
          <p:grpSp>
            <p:nvGrpSpPr>
              <p:cNvPr id="10" name="Group 1043"/>
              <p:cNvGrpSpPr>
                <a:grpSpLocks/>
              </p:cNvGrpSpPr>
              <p:nvPr/>
            </p:nvGrpSpPr>
            <p:grpSpPr bwMode="auto">
              <a:xfrm>
                <a:off x="3949" y="1589"/>
                <a:ext cx="1553" cy="467"/>
                <a:chOff x="3949" y="1589"/>
                <a:chExt cx="1553" cy="467"/>
              </a:xfrm>
            </p:grpSpPr>
            <p:grpSp>
              <p:nvGrpSpPr>
                <p:cNvPr id="11" name="Group 1044"/>
                <p:cNvGrpSpPr>
                  <a:grpSpLocks/>
                </p:cNvGrpSpPr>
                <p:nvPr/>
              </p:nvGrpSpPr>
              <p:grpSpPr bwMode="auto">
                <a:xfrm>
                  <a:off x="3949" y="1593"/>
                  <a:ext cx="521" cy="459"/>
                  <a:chOff x="4048" y="1404"/>
                  <a:chExt cx="521" cy="459"/>
                </a:xfrm>
              </p:grpSpPr>
              <p:grpSp>
                <p:nvGrpSpPr>
                  <p:cNvPr id="12" name="Group 1045"/>
                  <p:cNvGrpSpPr>
                    <a:grpSpLocks/>
                  </p:cNvGrpSpPr>
                  <p:nvPr/>
                </p:nvGrpSpPr>
                <p:grpSpPr bwMode="auto">
                  <a:xfrm rot="1800000">
                    <a:off x="4266" y="1477"/>
                    <a:ext cx="303" cy="204"/>
                    <a:chOff x="4014" y="715"/>
                    <a:chExt cx="303" cy="204"/>
                  </a:xfrm>
                </p:grpSpPr>
                <p:sp>
                  <p:nvSpPr>
                    <p:cNvPr id="295958" name="Line 1046"/>
                    <p:cNvSpPr>
                      <a:spLocks noChangeShapeType="1"/>
                    </p:cNvSpPr>
                    <p:nvPr/>
                  </p:nvSpPr>
                  <p:spPr bwMode="auto">
                    <a:xfrm>
                      <a:off x="4167" y="715"/>
                      <a:ext cx="0" cy="161"/>
                    </a:xfrm>
                    <a:prstGeom prst="line">
                      <a:avLst/>
                    </a:prstGeom>
                    <a:noFill/>
                    <a:ln w="28575">
                      <a:solidFill>
                        <a:schemeClr val="tx1"/>
                      </a:solidFill>
                      <a:round/>
                      <a:headEnd/>
                      <a:tailEnd/>
                    </a:ln>
                    <a:effectLst/>
                  </p:spPr>
                  <p:txBody>
                    <a:bodyPr/>
                    <a:lstStyle/>
                    <a:p>
                      <a:endParaRPr lang="en-US"/>
                    </a:p>
                  </p:txBody>
                </p:sp>
                <p:sp>
                  <p:nvSpPr>
                    <p:cNvPr id="295959" name="Line 1047"/>
                    <p:cNvSpPr>
                      <a:spLocks noChangeShapeType="1"/>
                    </p:cNvSpPr>
                    <p:nvPr/>
                  </p:nvSpPr>
                  <p:spPr bwMode="auto">
                    <a:xfrm rot="-3593922">
                      <a:off x="4236" y="836"/>
                      <a:ext cx="1" cy="161"/>
                    </a:xfrm>
                    <a:prstGeom prst="line">
                      <a:avLst/>
                    </a:prstGeom>
                    <a:noFill/>
                    <a:ln w="28575">
                      <a:solidFill>
                        <a:schemeClr val="tx1"/>
                      </a:solidFill>
                      <a:round/>
                      <a:headEnd/>
                      <a:tailEnd/>
                    </a:ln>
                    <a:effectLst/>
                  </p:spPr>
                  <p:txBody>
                    <a:bodyPr/>
                    <a:lstStyle/>
                    <a:p>
                      <a:endParaRPr lang="en-US"/>
                    </a:p>
                  </p:txBody>
                </p:sp>
                <p:sp>
                  <p:nvSpPr>
                    <p:cNvPr id="295960" name="Line 1048"/>
                    <p:cNvSpPr>
                      <a:spLocks noChangeShapeType="1"/>
                    </p:cNvSpPr>
                    <p:nvPr/>
                  </p:nvSpPr>
                  <p:spPr bwMode="auto">
                    <a:xfrm rot="3593922" flipH="1">
                      <a:off x="4094" y="838"/>
                      <a:ext cx="1" cy="161"/>
                    </a:xfrm>
                    <a:prstGeom prst="line">
                      <a:avLst/>
                    </a:prstGeom>
                    <a:noFill/>
                    <a:ln w="28575">
                      <a:solidFill>
                        <a:schemeClr val="tx1"/>
                      </a:solidFill>
                      <a:round/>
                      <a:headEnd/>
                      <a:tailEnd/>
                    </a:ln>
                    <a:effectLst/>
                  </p:spPr>
                  <p:txBody>
                    <a:bodyPr/>
                    <a:lstStyle/>
                    <a:p>
                      <a:endParaRPr lang="en-US"/>
                    </a:p>
                  </p:txBody>
                </p:sp>
              </p:grpSp>
              <p:sp>
                <p:nvSpPr>
                  <p:cNvPr id="295961" name="Oval 1049"/>
                  <p:cNvSpPr>
                    <a:spLocks noChangeArrowheads="1"/>
                  </p:cNvSpPr>
                  <p:nvPr/>
                </p:nvSpPr>
                <p:spPr bwMode="auto">
                  <a:xfrm rot="7200000">
                    <a:off x="4379" y="1682"/>
                    <a:ext cx="181" cy="181"/>
                  </a:xfrm>
                  <a:prstGeom prst="ellipse">
                    <a:avLst/>
                  </a:prstGeom>
                  <a:solidFill>
                    <a:srgbClr val="33CCFF"/>
                  </a:solidFill>
                  <a:ln w="9525">
                    <a:solidFill>
                      <a:srgbClr val="3333CC"/>
                    </a:solidFill>
                    <a:round/>
                    <a:headEnd/>
                    <a:tailEnd/>
                  </a:ln>
                  <a:effectLst/>
                </p:spPr>
                <p:txBody>
                  <a:bodyPr wrap="none" anchor="ctr"/>
                  <a:lstStyle/>
                  <a:p>
                    <a:endParaRPr lang="en-US"/>
                  </a:p>
                </p:txBody>
              </p:sp>
              <p:sp>
                <p:nvSpPr>
                  <p:cNvPr id="295962" name="Oval 1050"/>
                  <p:cNvSpPr>
                    <a:spLocks noChangeArrowheads="1"/>
                  </p:cNvSpPr>
                  <p:nvPr/>
                </p:nvSpPr>
                <p:spPr bwMode="auto">
                  <a:xfrm rot="7200000">
                    <a:off x="4376" y="1404"/>
                    <a:ext cx="181" cy="181"/>
                  </a:xfrm>
                  <a:prstGeom prst="ellipse">
                    <a:avLst/>
                  </a:prstGeom>
                  <a:solidFill>
                    <a:srgbClr val="33CCFF"/>
                  </a:solidFill>
                  <a:ln w="9525">
                    <a:solidFill>
                      <a:srgbClr val="3333CC"/>
                    </a:solidFill>
                    <a:round/>
                    <a:headEnd/>
                    <a:tailEnd/>
                  </a:ln>
                  <a:effectLst/>
                </p:spPr>
                <p:txBody>
                  <a:bodyPr wrap="none" anchor="ctr"/>
                  <a:lstStyle/>
                  <a:p>
                    <a:endParaRPr lang="en-US"/>
                  </a:p>
                </p:txBody>
              </p:sp>
              <p:sp>
                <p:nvSpPr>
                  <p:cNvPr id="295963" name="Line 1051"/>
                  <p:cNvSpPr>
                    <a:spLocks noChangeShapeType="1"/>
                  </p:cNvSpPr>
                  <p:nvPr/>
                </p:nvSpPr>
                <p:spPr bwMode="auto">
                  <a:xfrm rot="19800000" flipH="1">
                    <a:off x="4179" y="1480"/>
                    <a:ext cx="0" cy="161"/>
                  </a:xfrm>
                  <a:prstGeom prst="line">
                    <a:avLst/>
                  </a:prstGeom>
                  <a:noFill/>
                  <a:ln w="28575">
                    <a:solidFill>
                      <a:schemeClr val="tx1"/>
                    </a:solidFill>
                    <a:round/>
                    <a:headEnd/>
                    <a:tailEnd/>
                  </a:ln>
                  <a:effectLst/>
                </p:spPr>
                <p:txBody>
                  <a:bodyPr/>
                  <a:lstStyle/>
                  <a:p>
                    <a:endParaRPr lang="en-US"/>
                  </a:p>
                </p:txBody>
              </p:sp>
              <p:sp>
                <p:nvSpPr>
                  <p:cNvPr id="295964" name="Line 1052"/>
                  <p:cNvSpPr>
                    <a:spLocks noChangeShapeType="1"/>
                  </p:cNvSpPr>
                  <p:nvPr/>
                </p:nvSpPr>
                <p:spPr bwMode="auto">
                  <a:xfrm rot="1793922" flipH="1">
                    <a:off x="4179" y="1620"/>
                    <a:ext cx="1" cy="161"/>
                  </a:xfrm>
                  <a:prstGeom prst="line">
                    <a:avLst/>
                  </a:prstGeom>
                  <a:noFill/>
                  <a:ln w="28575">
                    <a:solidFill>
                      <a:schemeClr val="tx1"/>
                    </a:solidFill>
                    <a:round/>
                    <a:headEnd/>
                    <a:tailEnd/>
                  </a:ln>
                  <a:effectLst/>
                </p:spPr>
                <p:txBody>
                  <a:bodyPr/>
                  <a:lstStyle/>
                  <a:p>
                    <a:endParaRPr lang="en-US"/>
                  </a:p>
                </p:txBody>
              </p:sp>
              <p:sp>
                <p:nvSpPr>
                  <p:cNvPr id="295965" name="Oval 1053"/>
                  <p:cNvSpPr>
                    <a:spLocks noChangeArrowheads="1"/>
                  </p:cNvSpPr>
                  <p:nvPr/>
                </p:nvSpPr>
                <p:spPr bwMode="auto">
                  <a:xfrm rot="14400000" flipH="1">
                    <a:off x="4048" y="1682"/>
                    <a:ext cx="181" cy="181"/>
                  </a:xfrm>
                  <a:prstGeom prst="ellipse">
                    <a:avLst/>
                  </a:prstGeom>
                  <a:solidFill>
                    <a:schemeClr val="accent2"/>
                  </a:solidFill>
                  <a:ln w="9525">
                    <a:solidFill>
                      <a:schemeClr val="accent1"/>
                    </a:solidFill>
                    <a:round/>
                    <a:headEnd/>
                    <a:tailEnd/>
                  </a:ln>
                  <a:effectLst/>
                </p:spPr>
                <p:txBody>
                  <a:bodyPr wrap="none" anchor="ctr"/>
                  <a:lstStyle/>
                  <a:p>
                    <a:endParaRPr lang="en-US"/>
                  </a:p>
                </p:txBody>
              </p:sp>
              <p:sp>
                <p:nvSpPr>
                  <p:cNvPr id="295966" name="Oval 1054"/>
                  <p:cNvSpPr>
                    <a:spLocks noChangeArrowheads="1"/>
                  </p:cNvSpPr>
                  <p:nvPr/>
                </p:nvSpPr>
                <p:spPr bwMode="auto">
                  <a:xfrm rot="14400000" flipH="1">
                    <a:off x="4052" y="1404"/>
                    <a:ext cx="181" cy="181"/>
                  </a:xfrm>
                  <a:prstGeom prst="ellipse">
                    <a:avLst/>
                  </a:prstGeom>
                  <a:solidFill>
                    <a:schemeClr val="accent2"/>
                  </a:solidFill>
                  <a:ln w="9525">
                    <a:solidFill>
                      <a:schemeClr val="accent1"/>
                    </a:solidFill>
                    <a:round/>
                    <a:headEnd/>
                    <a:tailEnd/>
                  </a:ln>
                  <a:effectLst/>
                </p:spPr>
                <p:txBody>
                  <a:bodyPr wrap="none" anchor="ctr"/>
                  <a:lstStyle/>
                  <a:p>
                    <a:endParaRPr lang="en-US"/>
                  </a:p>
                </p:txBody>
              </p:sp>
            </p:grpSp>
            <p:grpSp>
              <p:nvGrpSpPr>
                <p:cNvPr id="13" name="Group 1055"/>
                <p:cNvGrpSpPr>
                  <a:grpSpLocks/>
                </p:cNvGrpSpPr>
                <p:nvPr/>
              </p:nvGrpSpPr>
              <p:grpSpPr bwMode="auto">
                <a:xfrm>
                  <a:off x="4732" y="1589"/>
                  <a:ext cx="770" cy="467"/>
                  <a:chOff x="4782" y="1324"/>
                  <a:chExt cx="770" cy="467"/>
                </a:xfrm>
              </p:grpSpPr>
              <p:grpSp>
                <p:nvGrpSpPr>
                  <p:cNvPr id="14" name="Group 1056"/>
                  <p:cNvGrpSpPr>
                    <a:grpSpLocks/>
                  </p:cNvGrpSpPr>
                  <p:nvPr/>
                </p:nvGrpSpPr>
                <p:grpSpPr bwMode="auto">
                  <a:xfrm rot="19800000" flipH="1">
                    <a:off x="4782" y="1405"/>
                    <a:ext cx="303" cy="204"/>
                    <a:chOff x="4014" y="715"/>
                    <a:chExt cx="303" cy="204"/>
                  </a:xfrm>
                </p:grpSpPr>
                <p:sp>
                  <p:nvSpPr>
                    <p:cNvPr id="295969" name="Line 1057"/>
                    <p:cNvSpPr>
                      <a:spLocks noChangeShapeType="1"/>
                    </p:cNvSpPr>
                    <p:nvPr/>
                  </p:nvSpPr>
                  <p:spPr bwMode="auto">
                    <a:xfrm>
                      <a:off x="4167" y="715"/>
                      <a:ext cx="0" cy="161"/>
                    </a:xfrm>
                    <a:prstGeom prst="line">
                      <a:avLst/>
                    </a:prstGeom>
                    <a:noFill/>
                    <a:ln w="28575">
                      <a:solidFill>
                        <a:schemeClr val="tx1"/>
                      </a:solidFill>
                      <a:round/>
                      <a:headEnd/>
                      <a:tailEnd/>
                    </a:ln>
                    <a:effectLst/>
                  </p:spPr>
                  <p:txBody>
                    <a:bodyPr/>
                    <a:lstStyle/>
                    <a:p>
                      <a:endParaRPr lang="en-US"/>
                    </a:p>
                  </p:txBody>
                </p:sp>
                <p:sp>
                  <p:nvSpPr>
                    <p:cNvPr id="295970" name="Line 1058"/>
                    <p:cNvSpPr>
                      <a:spLocks noChangeShapeType="1"/>
                    </p:cNvSpPr>
                    <p:nvPr/>
                  </p:nvSpPr>
                  <p:spPr bwMode="auto">
                    <a:xfrm rot="-3593922">
                      <a:off x="4236" y="836"/>
                      <a:ext cx="1" cy="161"/>
                    </a:xfrm>
                    <a:prstGeom prst="line">
                      <a:avLst/>
                    </a:prstGeom>
                    <a:noFill/>
                    <a:ln w="28575">
                      <a:solidFill>
                        <a:schemeClr val="tx1"/>
                      </a:solidFill>
                      <a:round/>
                      <a:headEnd/>
                      <a:tailEnd/>
                    </a:ln>
                    <a:effectLst/>
                  </p:spPr>
                  <p:txBody>
                    <a:bodyPr/>
                    <a:lstStyle/>
                    <a:p>
                      <a:endParaRPr lang="en-US"/>
                    </a:p>
                  </p:txBody>
                </p:sp>
                <p:sp>
                  <p:nvSpPr>
                    <p:cNvPr id="295971" name="Line 1059"/>
                    <p:cNvSpPr>
                      <a:spLocks noChangeShapeType="1"/>
                    </p:cNvSpPr>
                    <p:nvPr/>
                  </p:nvSpPr>
                  <p:spPr bwMode="auto">
                    <a:xfrm rot="3593922" flipH="1">
                      <a:off x="4094" y="838"/>
                      <a:ext cx="1" cy="161"/>
                    </a:xfrm>
                    <a:prstGeom prst="line">
                      <a:avLst/>
                    </a:prstGeom>
                    <a:noFill/>
                    <a:ln w="28575">
                      <a:solidFill>
                        <a:schemeClr val="tx1"/>
                      </a:solidFill>
                      <a:round/>
                      <a:headEnd/>
                      <a:tailEnd/>
                    </a:ln>
                    <a:effectLst/>
                  </p:spPr>
                  <p:txBody>
                    <a:bodyPr/>
                    <a:lstStyle/>
                    <a:p>
                      <a:endParaRPr lang="en-US"/>
                    </a:p>
                  </p:txBody>
                </p:sp>
              </p:grpSp>
              <p:grpSp>
                <p:nvGrpSpPr>
                  <p:cNvPr id="15" name="Group 1060"/>
                  <p:cNvGrpSpPr>
                    <a:grpSpLocks/>
                  </p:cNvGrpSpPr>
                  <p:nvPr/>
                </p:nvGrpSpPr>
                <p:grpSpPr bwMode="auto">
                  <a:xfrm rot="1800000">
                    <a:off x="5085" y="1324"/>
                    <a:ext cx="467" cy="421"/>
                    <a:chOff x="4443" y="676"/>
                    <a:chExt cx="467" cy="421"/>
                  </a:xfrm>
                </p:grpSpPr>
                <p:grpSp>
                  <p:nvGrpSpPr>
                    <p:cNvPr id="16" name="Group 1061"/>
                    <p:cNvGrpSpPr>
                      <a:grpSpLocks/>
                    </p:cNvGrpSpPr>
                    <p:nvPr/>
                  </p:nvGrpSpPr>
                  <p:grpSpPr bwMode="auto">
                    <a:xfrm>
                      <a:off x="4525" y="763"/>
                      <a:ext cx="303" cy="204"/>
                      <a:chOff x="4014" y="715"/>
                      <a:chExt cx="303" cy="204"/>
                    </a:xfrm>
                  </p:grpSpPr>
                  <p:sp>
                    <p:nvSpPr>
                      <p:cNvPr id="295974" name="Line 1062"/>
                      <p:cNvSpPr>
                        <a:spLocks noChangeShapeType="1"/>
                      </p:cNvSpPr>
                      <p:nvPr/>
                    </p:nvSpPr>
                    <p:spPr bwMode="auto">
                      <a:xfrm>
                        <a:off x="4167" y="715"/>
                        <a:ext cx="0" cy="161"/>
                      </a:xfrm>
                      <a:prstGeom prst="line">
                        <a:avLst/>
                      </a:prstGeom>
                      <a:noFill/>
                      <a:ln w="28575">
                        <a:solidFill>
                          <a:schemeClr val="tx1"/>
                        </a:solidFill>
                        <a:round/>
                        <a:headEnd/>
                        <a:tailEnd/>
                      </a:ln>
                      <a:effectLst/>
                    </p:spPr>
                    <p:txBody>
                      <a:bodyPr/>
                      <a:lstStyle/>
                      <a:p>
                        <a:endParaRPr lang="en-US"/>
                      </a:p>
                    </p:txBody>
                  </p:sp>
                  <p:sp>
                    <p:nvSpPr>
                      <p:cNvPr id="295975" name="Line 1063"/>
                      <p:cNvSpPr>
                        <a:spLocks noChangeShapeType="1"/>
                      </p:cNvSpPr>
                      <p:nvPr/>
                    </p:nvSpPr>
                    <p:spPr bwMode="auto">
                      <a:xfrm rot="-3593922">
                        <a:off x="4236" y="836"/>
                        <a:ext cx="1" cy="161"/>
                      </a:xfrm>
                      <a:prstGeom prst="line">
                        <a:avLst/>
                      </a:prstGeom>
                      <a:noFill/>
                      <a:ln w="28575">
                        <a:solidFill>
                          <a:schemeClr val="tx1"/>
                        </a:solidFill>
                        <a:round/>
                        <a:headEnd/>
                        <a:tailEnd/>
                      </a:ln>
                      <a:effectLst/>
                    </p:spPr>
                    <p:txBody>
                      <a:bodyPr/>
                      <a:lstStyle/>
                      <a:p>
                        <a:endParaRPr lang="en-US"/>
                      </a:p>
                    </p:txBody>
                  </p:sp>
                  <p:sp>
                    <p:nvSpPr>
                      <p:cNvPr id="295976" name="Line 1064"/>
                      <p:cNvSpPr>
                        <a:spLocks noChangeShapeType="1"/>
                      </p:cNvSpPr>
                      <p:nvPr/>
                    </p:nvSpPr>
                    <p:spPr bwMode="auto">
                      <a:xfrm rot="3593922" flipH="1">
                        <a:off x="4094" y="838"/>
                        <a:ext cx="1" cy="161"/>
                      </a:xfrm>
                      <a:prstGeom prst="line">
                        <a:avLst/>
                      </a:prstGeom>
                      <a:noFill/>
                      <a:ln w="28575">
                        <a:solidFill>
                          <a:schemeClr val="tx1"/>
                        </a:solidFill>
                        <a:round/>
                        <a:headEnd/>
                        <a:tailEnd/>
                      </a:ln>
                      <a:effectLst/>
                    </p:spPr>
                    <p:txBody>
                      <a:bodyPr/>
                      <a:lstStyle/>
                      <a:p>
                        <a:endParaRPr lang="en-US"/>
                      </a:p>
                    </p:txBody>
                  </p:sp>
                </p:grpSp>
                <p:grpSp>
                  <p:nvGrpSpPr>
                    <p:cNvPr id="17" name="Group 1065"/>
                    <p:cNvGrpSpPr>
                      <a:grpSpLocks/>
                    </p:cNvGrpSpPr>
                    <p:nvPr/>
                  </p:nvGrpSpPr>
                  <p:grpSpPr bwMode="auto">
                    <a:xfrm>
                      <a:off x="4443" y="916"/>
                      <a:ext cx="467" cy="181"/>
                      <a:chOff x="3929" y="868"/>
                      <a:chExt cx="467" cy="181"/>
                    </a:xfrm>
                  </p:grpSpPr>
                  <p:sp>
                    <p:nvSpPr>
                      <p:cNvPr id="295978" name="Oval 1066"/>
                      <p:cNvSpPr>
                        <a:spLocks noChangeArrowheads="1"/>
                      </p:cNvSpPr>
                      <p:nvPr/>
                    </p:nvSpPr>
                    <p:spPr bwMode="auto">
                      <a:xfrm rot="5400000">
                        <a:off x="4215" y="868"/>
                        <a:ext cx="181" cy="181"/>
                      </a:xfrm>
                      <a:prstGeom prst="ellipse">
                        <a:avLst/>
                      </a:prstGeom>
                      <a:solidFill>
                        <a:schemeClr val="accent2"/>
                      </a:solidFill>
                      <a:ln w="9525">
                        <a:solidFill>
                          <a:schemeClr val="accent1"/>
                        </a:solidFill>
                        <a:round/>
                        <a:headEnd/>
                        <a:tailEnd/>
                      </a:ln>
                      <a:effectLst/>
                    </p:spPr>
                    <p:txBody>
                      <a:bodyPr wrap="none" anchor="ctr"/>
                      <a:lstStyle/>
                      <a:p>
                        <a:endParaRPr lang="en-US"/>
                      </a:p>
                    </p:txBody>
                  </p:sp>
                  <p:sp>
                    <p:nvSpPr>
                      <p:cNvPr id="295979" name="Oval 1067"/>
                      <p:cNvSpPr>
                        <a:spLocks noChangeArrowheads="1"/>
                      </p:cNvSpPr>
                      <p:nvPr/>
                    </p:nvSpPr>
                    <p:spPr bwMode="auto">
                      <a:xfrm rot="5400000">
                        <a:off x="3929" y="868"/>
                        <a:ext cx="181" cy="181"/>
                      </a:xfrm>
                      <a:prstGeom prst="ellipse">
                        <a:avLst/>
                      </a:prstGeom>
                      <a:solidFill>
                        <a:srgbClr val="33CCFF"/>
                      </a:solidFill>
                      <a:ln w="9525">
                        <a:solidFill>
                          <a:srgbClr val="3333CC"/>
                        </a:solidFill>
                        <a:round/>
                        <a:headEnd/>
                        <a:tailEnd/>
                      </a:ln>
                      <a:effectLst/>
                    </p:spPr>
                    <p:txBody>
                      <a:bodyPr wrap="none" anchor="ctr"/>
                      <a:lstStyle/>
                      <a:p>
                        <a:endParaRPr lang="en-US"/>
                      </a:p>
                    </p:txBody>
                  </p:sp>
                </p:grpSp>
                <p:sp>
                  <p:nvSpPr>
                    <p:cNvPr id="295980" name="Oval 1068"/>
                    <p:cNvSpPr>
                      <a:spLocks noChangeArrowheads="1"/>
                    </p:cNvSpPr>
                    <p:nvPr/>
                  </p:nvSpPr>
                  <p:spPr bwMode="auto">
                    <a:xfrm rot="5400000">
                      <a:off x="4586" y="676"/>
                      <a:ext cx="181" cy="181"/>
                    </a:xfrm>
                    <a:prstGeom prst="ellipse">
                      <a:avLst/>
                    </a:prstGeom>
                    <a:solidFill>
                      <a:schemeClr val="accent2"/>
                    </a:solidFill>
                    <a:ln w="9525">
                      <a:solidFill>
                        <a:schemeClr val="accent1"/>
                      </a:solidFill>
                      <a:round/>
                      <a:headEnd/>
                      <a:tailEnd/>
                    </a:ln>
                    <a:effectLst/>
                  </p:spPr>
                  <p:txBody>
                    <a:bodyPr wrap="none" anchor="ctr"/>
                    <a:lstStyle/>
                    <a:p>
                      <a:endParaRPr lang="en-US"/>
                    </a:p>
                  </p:txBody>
                </p:sp>
              </p:grpSp>
              <p:sp>
                <p:nvSpPr>
                  <p:cNvPr id="295981" name="Oval 1069"/>
                  <p:cNvSpPr>
                    <a:spLocks noChangeArrowheads="1"/>
                  </p:cNvSpPr>
                  <p:nvPr/>
                </p:nvSpPr>
                <p:spPr bwMode="auto">
                  <a:xfrm rot="14400000" flipH="1">
                    <a:off x="4790" y="1610"/>
                    <a:ext cx="181" cy="181"/>
                  </a:xfrm>
                  <a:prstGeom prst="ellipse">
                    <a:avLst/>
                  </a:prstGeom>
                  <a:solidFill>
                    <a:schemeClr val="accent2"/>
                  </a:solidFill>
                  <a:ln w="9525">
                    <a:solidFill>
                      <a:schemeClr val="accent1"/>
                    </a:solidFill>
                    <a:round/>
                    <a:headEnd/>
                    <a:tailEnd/>
                  </a:ln>
                  <a:effectLst/>
                </p:spPr>
                <p:txBody>
                  <a:bodyPr wrap="none" anchor="ctr"/>
                  <a:lstStyle/>
                  <a:p>
                    <a:endParaRPr lang="en-US"/>
                  </a:p>
                </p:txBody>
              </p:sp>
              <p:sp>
                <p:nvSpPr>
                  <p:cNvPr id="295982" name="Oval 1070"/>
                  <p:cNvSpPr>
                    <a:spLocks noChangeArrowheads="1"/>
                  </p:cNvSpPr>
                  <p:nvPr/>
                </p:nvSpPr>
                <p:spPr bwMode="auto">
                  <a:xfrm rot="14400000" flipH="1">
                    <a:off x="4794" y="1332"/>
                    <a:ext cx="181" cy="181"/>
                  </a:xfrm>
                  <a:prstGeom prst="ellipse">
                    <a:avLst/>
                  </a:prstGeom>
                  <a:solidFill>
                    <a:schemeClr val="accent2"/>
                  </a:solidFill>
                  <a:ln w="9525">
                    <a:solidFill>
                      <a:schemeClr val="accent1"/>
                    </a:solidFill>
                    <a:round/>
                    <a:headEnd/>
                    <a:tailEnd/>
                  </a:ln>
                  <a:effectLst/>
                </p:spPr>
                <p:txBody>
                  <a:bodyPr wrap="none" anchor="ctr"/>
                  <a:lstStyle/>
                  <a:p>
                    <a:endParaRPr lang="en-US"/>
                  </a:p>
                </p:txBody>
              </p:sp>
            </p:grpSp>
          </p:grpSp>
          <p:grpSp>
            <p:nvGrpSpPr>
              <p:cNvPr id="18" name="Group 1071"/>
              <p:cNvGrpSpPr>
                <a:grpSpLocks/>
              </p:cNvGrpSpPr>
              <p:nvPr/>
            </p:nvGrpSpPr>
            <p:grpSpPr bwMode="auto">
              <a:xfrm>
                <a:off x="2601" y="1572"/>
                <a:ext cx="1087" cy="499"/>
                <a:chOff x="2601" y="1572"/>
                <a:chExt cx="1087" cy="499"/>
              </a:xfrm>
            </p:grpSpPr>
            <p:grpSp>
              <p:nvGrpSpPr>
                <p:cNvPr id="19" name="Group 1072"/>
                <p:cNvGrpSpPr>
                  <a:grpSpLocks/>
                </p:cNvGrpSpPr>
                <p:nvPr/>
              </p:nvGrpSpPr>
              <p:grpSpPr bwMode="auto">
                <a:xfrm>
                  <a:off x="2601" y="1572"/>
                  <a:ext cx="359" cy="499"/>
                  <a:chOff x="2857" y="1287"/>
                  <a:chExt cx="359" cy="499"/>
                </a:xfrm>
              </p:grpSpPr>
              <p:sp>
                <p:nvSpPr>
                  <p:cNvPr id="295985" name="Line 1073"/>
                  <p:cNvSpPr>
                    <a:spLocks noChangeShapeType="1"/>
                  </p:cNvSpPr>
                  <p:nvPr/>
                </p:nvSpPr>
                <p:spPr bwMode="auto">
                  <a:xfrm rot="2700000">
                    <a:off x="3050" y="1389"/>
                    <a:ext cx="0" cy="311"/>
                  </a:xfrm>
                  <a:prstGeom prst="line">
                    <a:avLst/>
                  </a:prstGeom>
                  <a:noFill/>
                  <a:ln w="28575">
                    <a:solidFill>
                      <a:schemeClr val="tx1"/>
                    </a:solidFill>
                    <a:round/>
                    <a:headEnd/>
                    <a:tailEnd/>
                  </a:ln>
                  <a:effectLst/>
                </p:spPr>
                <p:txBody>
                  <a:bodyPr/>
                  <a:lstStyle/>
                  <a:p>
                    <a:endParaRPr lang="en-US"/>
                  </a:p>
                </p:txBody>
              </p:sp>
              <p:sp>
                <p:nvSpPr>
                  <p:cNvPr id="295986" name="Oval 1074"/>
                  <p:cNvSpPr>
                    <a:spLocks noChangeArrowheads="1"/>
                  </p:cNvSpPr>
                  <p:nvPr/>
                </p:nvSpPr>
                <p:spPr bwMode="auto">
                  <a:xfrm rot="2700000">
                    <a:off x="3053" y="1380"/>
                    <a:ext cx="163" cy="163"/>
                  </a:xfrm>
                  <a:prstGeom prst="ellipse">
                    <a:avLst/>
                  </a:prstGeom>
                  <a:solidFill>
                    <a:schemeClr val="accent2"/>
                  </a:solidFill>
                  <a:ln w="9525">
                    <a:solidFill>
                      <a:schemeClr val="accent1"/>
                    </a:solidFill>
                    <a:round/>
                    <a:headEnd/>
                    <a:tailEnd/>
                  </a:ln>
                  <a:effectLst/>
                </p:spPr>
                <p:txBody>
                  <a:bodyPr wrap="none" anchor="ctr"/>
                  <a:lstStyle/>
                  <a:p>
                    <a:endParaRPr lang="en-US"/>
                  </a:p>
                </p:txBody>
              </p:sp>
              <p:grpSp>
                <p:nvGrpSpPr>
                  <p:cNvPr id="20" name="Group 1075"/>
                  <p:cNvGrpSpPr>
                    <a:grpSpLocks/>
                  </p:cNvGrpSpPr>
                  <p:nvPr/>
                </p:nvGrpSpPr>
                <p:grpSpPr bwMode="auto">
                  <a:xfrm>
                    <a:off x="2958" y="1287"/>
                    <a:ext cx="181" cy="499"/>
                    <a:chOff x="3126" y="1299"/>
                    <a:chExt cx="181" cy="499"/>
                  </a:xfrm>
                </p:grpSpPr>
                <p:sp>
                  <p:nvSpPr>
                    <p:cNvPr id="295988" name="Line 1076"/>
                    <p:cNvSpPr>
                      <a:spLocks noChangeShapeType="1"/>
                    </p:cNvSpPr>
                    <p:nvPr/>
                  </p:nvSpPr>
                  <p:spPr bwMode="auto">
                    <a:xfrm>
                      <a:off x="3216" y="1386"/>
                      <a:ext cx="0" cy="311"/>
                    </a:xfrm>
                    <a:prstGeom prst="line">
                      <a:avLst/>
                    </a:prstGeom>
                    <a:noFill/>
                    <a:ln w="28575">
                      <a:solidFill>
                        <a:schemeClr val="tx1"/>
                      </a:solidFill>
                      <a:round/>
                      <a:headEnd/>
                      <a:tailEnd/>
                    </a:ln>
                    <a:effectLst/>
                  </p:spPr>
                  <p:txBody>
                    <a:bodyPr/>
                    <a:lstStyle/>
                    <a:p>
                      <a:endParaRPr lang="en-US"/>
                    </a:p>
                  </p:txBody>
                </p:sp>
                <p:sp>
                  <p:nvSpPr>
                    <p:cNvPr id="295989" name="Oval 1077"/>
                    <p:cNvSpPr>
                      <a:spLocks noChangeArrowheads="1"/>
                    </p:cNvSpPr>
                    <p:nvPr/>
                  </p:nvSpPr>
                  <p:spPr bwMode="auto">
                    <a:xfrm>
                      <a:off x="3126" y="1299"/>
                      <a:ext cx="181" cy="181"/>
                    </a:xfrm>
                    <a:prstGeom prst="ellipse">
                      <a:avLst/>
                    </a:prstGeom>
                    <a:solidFill>
                      <a:schemeClr val="accent2"/>
                    </a:solidFill>
                    <a:ln w="9525">
                      <a:solidFill>
                        <a:schemeClr val="accent1"/>
                      </a:solidFill>
                      <a:round/>
                      <a:headEnd/>
                      <a:tailEnd/>
                    </a:ln>
                    <a:effectLst/>
                  </p:spPr>
                  <p:txBody>
                    <a:bodyPr wrap="none" anchor="ctr"/>
                    <a:lstStyle/>
                    <a:p>
                      <a:endParaRPr lang="en-US"/>
                    </a:p>
                  </p:txBody>
                </p:sp>
                <p:sp>
                  <p:nvSpPr>
                    <p:cNvPr id="295990" name="Oval 1078"/>
                    <p:cNvSpPr>
                      <a:spLocks noChangeArrowheads="1"/>
                    </p:cNvSpPr>
                    <p:nvPr/>
                  </p:nvSpPr>
                  <p:spPr bwMode="auto">
                    <a:xfrm>
                      <a:off x="3126" y="1617"/>
                      <a:ext cx="181" cy="181"/>
                    </a:xfrm>
                    <a:prstGeom prst="ellipse">
                      <a:avLst/>
                    </a:prstGeom>
                    <a:solidFill>
                      <a:srgbClr val="33CCFF"/>
                    </a:solidFill>
                    <a:ln w="9525">
                      <a:solidFill>
                        <a:srgbClr val="3333CC"/>
                      </a:solidFill>
                      <a:round/>
                      <a:headEnd/>
                      <a:tailEnd/>
                    </a:ln>
                    <a:effectLst/>
                  </p:spPr>
                  <p:txBody>
                    <a:bodyPr wrap="none" anchor="ctr"/>
                    <a:lstStyle/>
                    <a:p>
                      <a:endParaRPr lang="en-US"/>
                    </a:p>
                  </p:txBody>
                </p:sp>
              </p:grpSp>
              <p:sp>
                <p:nvSpPr>
                  <p:cNvPr id="295991" name="Oval 1079"/>
                  <p:cNvSpPr>
                    <a:spLocks noChangeArrowheads="1"/>
                  </p:cNvSpPr>
                  <p:nvPr/>
                </p:nvSpPr>
                <p:spPr bwMode="auto">
                  <a:xfrm rot="2700000">
                    <a:off x="2857" y="1540"/>
                    <a:ext cx="199" cy="199"/>
                  </a:xfrm>
                  <a:prstGeom prst="ellipse">
                    <a:avLst/>
                  </a:prstGeom>
                  <a:solidFill>
                    <a:srgbClr val="33CCFF"/>
                  </a:solidFill>
                  <a:ln w="9525">
                    <a:solidFill>
                      <a:srgbClr val="3333CC"/>
                    </a:solidFill>
                    <a:round/>
                    <a:headEnd/>
                    <a:tailEnd/>
                  </a:ln>
                  <a:effectLst/>
                </p:spPr>
                <p:txBody>
                  <a:bodyPr wrap="none" anchor="ctr"/>
                  <a:lstStyle/>
                  <a:p>
                    <a:endParaRPr lang="en-US"/>
                  </a:p>
                </p:txBody>
              </p:sp>
            </p:grpSp>
            <p:grpSp>
              <p:nvGrpSpPr>
                <p:cNvPr id="21" name="Group 1080"/>
                <p:cNvGrpSpPr>
                  <a:grpSpLocks/>
                </p:cNvGrpSpPr>
                <p:nvPr/>
              </p:nvGrpSpPr>
              <p:grpSpPr bwMode="auto">
                <a:xfrm>
                  <a:off x="3221" y="1601"/>
                  <a:ext cx="467" cy="443"/>
                  <a:chOff x="4029" y="1318"/>
                  <a:chExt cx="467" cy="443"/>
                </a:xfrm>
              </p:grpSpPr>
              <p:sp>
                <p:nvSpPr>
                  <p:cNvPr id="295993" name="Line 1081"/>
                  <p:cNvSpPr>
                    <a:spLocks noChangeShapeType="1"/>
                  </p:cNvSpPr>
                  <p:nvPr/>
                </p:nvSpPr>
                <p:spPr bwMode="auto">
                  <a:xfrm rot="2700000">
                    <a:off x="4262" y="1411"/>
                    <a:ext cx="0" cy="311"/>
                  </a:xfrm>
                  <a:prstGeom prst="line">
                    <a:avLst/>
                  </a:prstGeom>
                  <a:noFill/>
                  <a:ln w="28575">
                    <a:solidFill>
                      <a:schemeClr val="tx1"/>
                    </a:solidFill>
                    <a:round/>
                    <a:headEnd/>
                    <a:tailEnd/>
                  </a:ln>
                  <a:effectLst/>
                </p:spPr>
                <p:txBody>
                  <a:bodyPr/>
                  <a:lstStyle/>
                  <a:p>
                    <a:endParaRPr lang="en-US"/>
                  </a:p>
                </p:txBody>
              </p:sp>
              <p:sp>
                <p:nvSpPr>
                  <p:cNvPr id="295994" name="Oval 1082"/>
                  <p:cNvSpPr>
                    <a:spLocks noChangeArrowheads="1"/>
                  </p:cNvSpPr>
                  <p:nvPr/>
                </p:nvSpPr>
                <p:spPr bwMode="auto">
                  <a:xfrm rot="2700000">
                    <a:off x="4265" y="1402"/>
                    <a:ext cx="163" cy="163"/>
                  </a:xfrm>
                  <a:prstGeom prst="ellipse">
                    <a:avLst/>
                  </a:prstGeom>
                  <a:solidFill>
                    <a:schemeClr val="accent2"/>
                  </a:solidFill>
                  <a:ln w="9525">
                    <a:solidFill>
                      <a:schemeClr val="accent1"/>
                    </a:solidFill>
                    <a:round/>
                    <a:headEnd/>
                    <a:tailEnd/>
                  </a:ln>
                  <a:effectLst/>
                </p:spPr>
                <p:txBody>
                  <a:bodyPr wrap="none" anchor="ctr"/>
                  <a:lstStyle/>
                  <a:p>
                    <a:endParaRPr lang="en-US"/>
                  </a:p>
                </p:txBody>
              </p:sp>
              <p:grpSp>
                <p:nvGrpSpPr>
                  <p:cNvPr id="22" name="Group 1083"/>
                  <p:cNvGrpSpPr>
                    <a:grpSpLocks/>
                  </p:cNvGrpSpPr>
                  <p:nvPr/>
                </p:nvGrpSpPr>
                <p:grpSpPr bwMode="auto">
                  <a:xfrm>
                    <a:off x="4029" y="1318"/>
                    <a:ext cx="467" cy="421"/>
                    <a:chOff x="4263" y="1324"/>
                    <a:chExt cx="467" cy="421"/>
                  </a:xfrm>
                </p:grpSpPr>
                <p:grpSp>
                  <p:nvGrpSpPr>
                    <p:cNvPr id="23" name="Group 1084"/>
                    <p:cNvGrpSpPr>
                      <a:grpSpLocks/>
                    </p:cNvGrpSpPr>
                    <p:nvPr/>
                  </p:nvGrpSpPr>
                  <p:grpSpPr bwMode="auto">
                    <a:xfrm>
                      <a:off x="4345" y="1411"/>
                      <a:ext cx="303" cy="204"/>
                      <a:chOff x="4014" y="715"/>
                      <a:chExt cx="303" cy="204"/>
                    </a:xfrm>
                  </p:grpSpPr>
                  <p:sp>
                    <p:nvSpPr>
                      <p:cNvPr id="295997" name="Line 1085"/>
                      <p:cNvSpPr>
                        <a:spLocks noChangeShapeType="1"/>
                      </p:cNvSpPr>
                      <p:nvPr/>
                    </p:nvSpPr>
                    <p:spPr bwMode="auto">
                      <a:xfrm>
                        <a:off x="4167" y="715"/>
                        <a:ext cx="0" cy="161"/>
                      </a:xfrm>
                      <a:prstGeom prst="line">
                        <a:avLst/>
                      </a:prstGeom>
                      <a:noFill/>
                      <a:ln w="28575">
                        <a:solidFill>
                          <a:schemeClr val="tx1"/>
                        </a:solidFill>
                        <a:round/>
                        <a:headEnd/>
                        <a:tailEnd/>
                      </a:ln>
                      <a:effectLst/>
                    </p:spPr>
                    <p:txBody>
                      <a:bodyPr/>
                      <a:lstStyle/>
                      <a:p>
                        <a:endParaRPr lang="en-US"/>
                      </a:p>
                    </p:txBody>
                  </p:sp>
                  <p:sp>
                    <p:nvSpPr>
                      <p:cNvPr id="295998" name="Line 1086"/>
                      <p:cNvSpPr>
                        <a:spLocks noChangeShapeType="1"/>
                      </p:cNvSpPr>
                      <p:nvPr/>
                    </p:nvSpPr>
                    <p:spPr bwMode="auto">
                      <a:xfrm rot="-3593922">
                        <a:off x="4236" y="836"/>
                        <a:ext cx="1" cy="161"/>
                      </a:xfrm>
                      <a:prstGeom prst="line">
                        <a:avLst/>
                      </a:prstGeom>
                      <a:noFill/>
                      <a:ln w="28575">
                        <a:solidFill>
                          <a:schemeClr val="tx1"/>
                        </a:solidFill>
                        <a:round/>
                        <a:headEnd/>
                        <a:tailEnd/>
                      </a:ln>
                      <a:effectLst/>
                    </p:spPr>
                    <p:txBody>
                      <a:bodyPr/>
                      <a:lstStyle/>
                      <a:p>
                        <a:endParaRPr lang="en-US"/>
                      </a:p>
                    </p:txBody>
                  </p:sp>
                  <p:sp>
                    <p:nvSpPr>
                      <p:cNvPr id="295999" name="Line 1087"/>
                      <p:cNvSpPr>
                        <a:spLocks noChangeShapeType="1"/>
                      </p:cNvSpPr>
                      <p:nvPr/>
                    </p:nvSpPr>
                    <p:spPr bwMode="auto">
                      <a:xfrm rot="3593922" flipH="1">
                        <a:off x="4094" y="838"/>
                        <a:ext cx="1" cy="161"/>
                      </a:xfrm>
                      <a:prstGeom prst="line">
                        <a:avLst/>
                      </a:prstGeom>
                      <a:noFill/>
                      <a:ln w="28575">
                        <a:solidFill>
                          <a:schemeClr val="tx1"/>
                        </a:solidFill>
                        <a:round/>
                        <a:headEnd/>
                        <a:tailEnd/>
                      </a:ln>
                      <a:effectLst/>
                    </p:spPr>
                    <p:txBody>
                      <a:bodyPr/>
                      <a:lstStyle/>
                      <a:p>
                        <a:endParaRPr lang="en-US"/>
                      </a:p>
                    </p:txBody>
                  </p:sp>
                </p:grpSp>
                <p:grpSp>
                  <p:nvGrpSpPr>
                    <p:cNvPr id="24" name="Group 1088"/>
                    <p:cNvGrpSpPr>
                      <a:grpSpLocks/>
                    </p:cNvGrpSpPr>
                    <p:nvPr/>
                  </p:nvGrpSpPr>
                  <p:grpSpPr bwMode="auto">
                    <a:xfrm>
                      <a:off x="4263" y="1564"/>
                      <a:ext cx="467" cy="181"/>
                      <a:chOff x="3929" y="868"/>
                      <a:chExt cx="467" cy="181"/>
                    </a:xfrm>
                  </p:grpSpPr>
                  <p:sp>
                    <p:nvSpPr>
                      <p:cNvPr id="296001" name="Oval 1089"/>
                      <p:cNvSpPr>
                        <a:spLocks noChangeArrowheads="1"/>
                      </p:cNvSpPr>
                      <p:nvPr/>
                    </p:nvSpPr>
                    <p:spPr bwMode="auto">
                      <a:xfrm rot="5400000">
                        <a:off x="4215" y="868"/>
                        <a:ext cx="181" cy="181"/>
                      </a:xfrm>
                      <a:prstGeom prst="ellipse">
                        <a:avLst/>
                      </a:prstGeom>
                      <a:solidFill>
                        <a:schemeClr val="accent2"/>
                      </a:solidFill>
                      <a:ln w="9525">
                        <a:solidFill>
                          <a:schemeClr val="accent1"/>
                        </a:solidFill>
                        <a:round/>
                        <a:headEnd/>
                        <a:tailEnd/>
                      </a:ln>
                      <a:effectLst/>
                    </p:spPr>
                    <p:txBody>
                      <a:bodyPr wrap="none" anchor="ctr"/>
                      <a:lstStyle/>
                      <a:p>
                        <a:endParaRPr lang="en-US"/>
                      </a:p>
                    </p:txBody>
                  </p:sp>
                  <p:sp>
                    <p:nvSpPr>
                      <p:cNvPr id="296002" name="Oval 1090"/>
                      <p:cNvSpPr>
                        <a:spLocks noChangeArrowheads="1"/>
                      </p:cNvSpPr>
                      <p:nvPr/>
                    </p:nvSpPr>
                    <p:spPr bwMode="auto">
                      <a:xfrm rot="5400000">
                        <a:off x="3929" y="868"/>
                        <a:ext cx="181" cy="181"/>
                      </a:xfrm>
                      <a:prstGeom prst="ellipse">
                        <a:avLst/>
                      </a:prstGeom>
                      <a:solidFill>
                        <a:schemeClr val="accent2"/>
                      </a:solidFill>
                      <a:ln w="9525">
                        <a:solidFill>
                          <a:schemeClr val="accent1"/>
                        </a:solidFill>
                        <a:round/>
                        <a:headEnd/>
                        <a:tailEnd/>
                      </a:ln>
                      <a:effectLst/>
                    </p:spPr>
                    <p:txBody>
                      <a:bodyPr wrap="none" anchor="ctr"/>
                      <a:lstStyle/>
                      <a:p>
                        <a:endParaRPr lang="en-US"/>
                      </a:p>
                    </p:txBody>
                  </p:sp>
                </p:grpSp>
                <p:sp>
                  <p:nvSpPr>
                    <p:cNvPr id="296003" name="Oval 1091"/>
                    <p:cNvSpPr>
                      <a:spLocks noChangeArrowheads="1"/>
                    </p:cNvSpPr>
                    <p:nvPr/>
                  </p:nvSpPr>
                  <p:spPr bwMode="auto">
                    <a:xfrm rot="5400000">
                      <a:off x="4406" y="1324"/>
                      <a:ext cx="181" cy="181"/>
                    </a:xfrm>
                    <a:prstGeom prst="ellipse">
                      <a:avLst/>
                    </a:prstGeom>
                    <a:solidFill>
                      <a:schemeClr val="accent2"/>
                    </a:solidFill>
                    <a:ln w="9525">
                      <a:solidFill>
                        <a:schemeClr val="accent1"/>
                      </a:solidFill>
                      <a:round/>
                      <a:headEnd/>
                      <a:tailEnd/>
                    </a:ln>
                    <a:effectLst/>
                  </p:spPr>
                  <p:txBody>
                    <a:bodyPr wrap="none" anchor="ctr"/>
                    <a:lstStyle/>
                    <a:p>
                      <a:endParaRPr lang="en-US"/>
                    </a:p>
                  </p:txBody>
                </p:sp>
              </p:grpSp>
              <p:sp>
                <p:nvSpPr>
                  <p:cNvPr id="296004" name="Oval 1092"/>
                  <p:cNvSpPr>
                    <a:spLocks noChangeArrowheads="1"/>
                  </p:cNvSpPr>
                  <p:nvPr/>
                </p:nvSpPr>
                <p:spPr bwMode="auto">
                  <a:xfrm rot="2700000">
                    <a:off x="4069" y="1562"/>
                    <a:ext cx="199" cy="199"/>
                  </a:xfrm>
                  <a:prstGeom prst="ellipse">
                    <a:avLst/>
                  </a:prstGeom>
                  <a:solidFill>
                    <a:srgbClr val="33CCFF"/>
                  </a:solidFill>
                  <a:ln w="9525">
                    <a:solidFill>
                      <a:srgbClr val="3333CC"/>
                    </a:solidFill>
                    <a:round/>
                    <a:headEnd/>
                    <a:tailEnd/>
                  </a:ln>
                  <a:effectLst/>
                </p:spPr>
                <p:txBody>
                  <a:bodyPr wrap="none" anchor="ctr"/>
                  <a:lstStyle/>
                  <a:p>
                    <a:endParaRPr lang="en-US"/>
                  </a:p>
                </p:txBody>
              </p:sp>
            </p:grpSp>
          </p:grpSp>
        </p:grpSp>
        <p:grpSp>
          <p:nvGrpSpPr>
            <p:cNvPr id="25" name="Gruppieren 102"/>
            <p:cNvGrpSpPr/>
            <p:nvPr/>
          </p:nvGrpSpPr>
          <p:grpSpPr>
            <a:xfrm>
              <a:off x="4950225" y="4288617"/>
              <a:ext cx="1703388" cy="792163"/>
              <a:chOff x="4950225" y="4288617"/>
              <a:chExt cx="1703388" cy="792163"/>
            </a:xfrm>
          </p:grpSpPr>
          <p:grpSp>
            <p:nvGrpSpPr>
              <p:cNvPr id="26" name="Group 1094"/>
              <p:cNvGrpSpPr>
                <a:grpSpLocks/>
              </p:cNvGrpSpPr>
              <p:nvPr/>
            </p:nvGrpSpPr>
            <p:grpSpPr bwMode="auto">
              <a:xfrm>
                <a:off x="4950225" y="4288617"/>
                <a:ext cx="287338" cy="792163"/>
                <a:chOff x="2894" y="1879"/>
                <a:chExt cx="181" cy="499"/>
              </a:xfrm>
            </p:grpSpPr>
            <p:sp>
              <p:nvSpPr>
                <p:cNvPr id="296007" name="Freeform 1095"/>
                <p:cNvSpPr>
                  <a:spLocks/>
                </p:cNvSpPr>
                <p:nvPr/>
              </p:nvSpPr>
              <p:spPr bwMode="auto">
                <a:xfrm flipH="1">
                  <a:off x="2915" y="1970"/>
                  <a:ext cx="138" cy="329"/>
                </a:xfrm>
                <a:custGeom>
                  <a:avLst/>
                  <a:gdLst/>
                  <a:ahLst/>
                  <a:cxnLst>
                    <a:cxn ang="0">
                      <a:pos x="0" y="0"/>
                    </a:cxn>
                    <a:cxn ang="0">
                      <a:pos x="138" y="164"/>
                    </a:cxn>
                    <a:cxn ang="0">
                      <a:pos x="3" y="329"/>
                    </a:cxn>
                  </a:cxnLst>
                  <a:rect l="0" t="0" r="r" b="b"/>
                  <a:pathLst>
                    <a:path w="138" h="329">
                      <a:moveTo>
                        <a:pt x="0" y="0"/>
                      </a:moveTo>
                      <a:cubicBezTo>
                        <a:pt x="23" y="27"/>
                        <a:pt x="138" y="109"/>
                        <a:pt x="138" y="164"/>
                      </a:cubicBezTo>
                      <a:cubicBezTo>
                        <a:pt x="138" y="227"/>
                        <a:pt x="31" y="295"/>
                        <a:pt x="3" y="329"/>
                      </a:cubicBezTo>
                    </a:path>
                  </a:pathLst>
                </a:custGeom>
                <a:noFill/>
                <a:ln w="28575" cmpd="sng">
                  <a:solidFill>
                    <a:srgbClr val="969696"/>
                  </a:solidFill>
                  <a:round/>
                  <a:headEnd type="none" w="med" len="med"/>
                  <a:tailEnd type="none" w="med" len="med"/>
                </a:ln>
                <a:effectLst/>
              </p:spPr>
              <p:txBody>
                <a:bodyPr/>
                <a:lstStyle/>
                <a:p>
                  <a:endParaRPr lang="en-US"/>
                </a:p>
              </p:txBody>
            </p:sp>
            <p:sp>
              <p:nvSpPr>
                <p:cNvPr id="296008" name="Freeform 1096"/>
                <p:cNvSpPr>
                  <a:spLocks/>
                </p:cNvSpPr>
                <p:nvPr/>
              </p:nvSpPr>
              <p:spPr bwMode="auto">
                <a:xfrm>
                  <a:off x="2915" y="1966"/>
                  <a:ext cx="138" cy="329"/>
                </a:xfrm>
                <a:custGeom>
                  <a:avLst/>
                  <a:gdLst/>
                  <a:ahLst/>
                  <a:cxnLst>
                    <a:cxn ang="0">
                      <a:pos x="0" y="0"/>
                    </a:cxn>
                    <a:cxn ang="0">
                      <a:pos x="138" y="164"/>
                    </a:cxn>
                    <a:cxn ang="0">
                      <a:pos x="3" y="329"/>
                    </a:cxn>
                  </a:cxnLst>
                  <a:rect l="0" t="0" r="r" b="b"/>
                  <a:pathLst>
                    <a:path w="138" h="329">
                      <a:moveTo>
                        <a:pt x="0" y="0"/>
                      </a:moveTo>
                      <a:cubicBezTo>
                        <a:pt x="23" y="27"/>
                        <a:pt x="138" y="109"/>
                        <a:pt x="138" y="164"/>
                      </a:cubicBezTo>
                      <a:cubicBezTo>
                        <a:pt x="138" y="227"/>
                        <a:pt x="31" y="295"/>
                        <a:pt x="3" y="329"/>
                      </a:cubicBezTo>
                    </a:path>
                  </a:pathLst>
                </a:custGeom>
                <a:noFill/>
                <a:ln w="28575" cmpd="sng">
                  <a:solidFill>
                    <a:schemeClr val="tx1"/>
                  </a:solidFill>
                  <a:round/>
                  <a:headEnd type="none" w="med" len="med"/>
                  <a:tailEnd type="none" w="med" len="med"/>
                </a:ln>
                <a:effectLst/>
              </p:spPr>
              <p:txBody>
                <a:bodyPr/>
                <a:lstStyle/>
                <a:p>
                  <a:endParaRPr lang="en-US"/>
                </a:p>
              </p:txBody>
            </p:sp>
            <p:sp>
              <p:nvSpPr>
                <p:cNvPr id="296009" name="Oval 1097"/>
                <p:cNvSpPr>
                  <a:spLocks noChangeArrowheads="1"/>
                </p:cNvSpPr>
                <p:nvPr/>
              </p:nvSpPr>
              <p:spPr bwMode="auto">
                <a:xfrm>
                  <a:off x="2894" y="1879"/>
                  <a:ext cx="181" cy="181"/>
                </a:xfrm>
                <a:prstGeom prst="ellipse">
                  <a:avLst/>
                </a:prstGeom>
                <a:solidFill>
                  <a:schemeClr val="accent2"/>
                </a:solidFill>
                <a:ln w="9525">
                  <a:solidFill>
                    <a:schemeClr val="accent1"/>
                  </a:solidFill>
                  <a:round/>
                  <a:headEnd/>
                  <a:tailEnd/>
                </a:ln>
                <a:effectLst/>
              </p:spPr>
              <p:txBody>
                <a:bodyPr wrap="none" anchor="ctr"/>
                <a:lstStyle/>
                <a:p>
                  <a:endParaRPr lang="en-US"/>
                </a:p>
              </p:txBody>
            </p:sp>
            <p:sp>
              <p:nvSpPr>
                <p:cNvPr id="296010" name="Oval 1098"/>
                <p:cNvSpPr>
                  <a:spLocks noChangeArrowheads="1"/>
                </p:cNvSpPr>
                <p:nvPr/>
              </p:nvSpPr>
              <p:spPr bwMode="auto">
                <a:xfrm>
                  <a:off x="2894" y="2197"/>
                  <a:ext cx="181" cy="181"/>
                </a:xfrm>
                <a:prstGeom prst="ellipse">
                  <a:avLst/>
                </a:prstGeom>
                <a:solidFill>
                  <a:srgbClr val="33CCFF"/>
                </a:solidFill>
                <a:ln w="9525">
                  <a:solidFill>
                    <a:srgbClr val="3333CC"/>
                  </a:solidFill>
                  <a:round/>
                  <a:headEnd/>
                  <a:tailEnd/>
                </a:ln>
                <a:effectLst/>
              </p:spPr>
              <p:txBody>
                <a:bodyPr wrap="none" anchor="ctr"/>
                <a:lstStyle/>
                <a:p>
                  <a:endParaRPr lang="en-US"/>
                </a:p>
              </p:txBody>
            </p:sp>
          </p:grpSp>
          <p:grpSp>
            <p:nvGrpSpPr>
              <p:cNvPr id="27" name="Gruppieren 101"/>
              <p:cNvGrpSpPr/>
              <p:nvPr/>
            </p:nvGrpSpPr>
            <p:grpSpPr>
              <a:xfrm>
                <a:off x="5912250" y="4350530"/>
                <a:ext cx="741363" cy="668338"/>
                <a:chOff x="5912250" y="4350530"/>
                <a:chExt cx="741363" cy="668338"/>
              </a:xfrm>
            </p:grpSpPr>
            <p:sp>
              <p:nvSpPr>
                <p:cNvPr id="296012" name="Freeform 1100"/>
                <p:cNvSpPr>
                  <a:spLocks/>
                </p:cNvSpPr>
                <p:nvPr/>
              </p:nvSpPr>
              <p:spPr bwMode="auto">
                <a:xfrm>
                  <a:off x="6315475" y="4691843"/>
                  <a:ext cx="192088" cy="174625"/>
                </a:xfrm>
                <a:custGeom>
                  <a:avLst/>
                  <a:gdLst/>
                  <a:ahLst/>
                  <a:cxnLst>
                    <a:cxn ang="0">
                      <a:pos x="0" y="0"/>
                    </a:cxn>
                    <a:cxn ang="0">
                      <a:pos x="121" y="110"/>
                    </a:cxn>
                  </a:cxnLst>
                  <a:rect l="0" t="0" r="r" b="b"/>
                  <a:pathLst>
                    <a:path w="121" h="110">
                      <a:moveTo>
                        <a:pt x="0" y="0"/>
                      </a:moveTo>
                      <a:cubicBezTo>
                        <a:pt x="97" y="34"/>
                        <a:pt x="51" y="97"/>
                        <a:pt x="121" y="110"/>
                      </a:cubicBezTo>
                    </a:path>
                  </a:pathLst>
                </a:custGeom>
                <a:noFill/>
                <a:ln w="28575" cmpd="sng">
                  <a:solidFill>
                    <a:srgbClr val="969696"/>
                  </a:solidFill>
                  <a:round/>
                  <a:headEnd type="none" w="med" len="med"/>
                  <a:tailEnd type="none" w="med" len="med"/>
                </a:ln>
                <a:effectLst/>
              </p:spPr>
              <p:txBody>
                <a:bodyPr/>
                <a:lstStyle/>
                <a:p>
                  <a:endParaRPr lang="en-US"/>
                </a:p>
              </p:txBody>
            </p:sp>
            <p:sp>
              <p:nvSpPr>
                <p:cNvPr id="296013" name="Freeform 1101"/>
                <p:cNvSpPr>
                  <a:spLocks/>
                </p:cNvSpPr>
                <p:nvPr/>
              </p:nvSpPr>
              <p:spPr bwMode="auto">
                <a:xfrm>
                  <a:off x="6258325" y="4464830"/>
                  <a:ext cx="66675" cy="220663"/>
                </a:xfrm>
                <a:custGeom>
                  <a:avLst/>
                  <a:gdLst/>
                  <a:ahLst/>
                  <a:cxnLst>
                    <a:cxn ang="0">
                      <a:pos x="0" y="0"/>
                    </a:cxn>
                    <a:cxn ang="0">
                      <a:pos x="42" y="139"/>
                    </a:cxn>
                  </a:cxnLst>
                  <a:rect l="0" t="0" r="r" b="b"/>
                  <a:pathLst>
                    <a:path w="42" h="139">
                      <a:moveTo>
                        <a:pt x="0" y="0"/>
                      </a:moveTo>
                      <a:cubicBezTo>
                        <a:pt x="39" y="60"/>
                        <a:pt x="35" y="111"/>
                        <a:pt x="42" y="139"/>
                      </a:cubicBezTo>
                    </a:path>
                  </a:pathLst>
                </a:custGeom>
                <a:noFill/>
                <a:ln w="28575" cmpd="sng">
                  <a:solidFill>
                    <a:srgbClr val="969696"/>
                  </a:solidFill>
                  <a:round/>
                  <a:headEnd type="none" w="med" len="med"/>
                  <a:tailEnd type="none" w="med" len="med"/>
                </a:ln>
                <a:effectLst/>
              </p:spPr>
              <p:txBody>
                <a:bodyPr/>
                <a:lstStyle/>
                <a:p>
                  <a:endParaRPr lang="en-US"/>
                </a:p>
              </p:txBody>
            </p:sp>
            <p:sp>
              <p:nvSpPr>
                <p:cNvPr id="296014" name="Freeform 1102"/>
                <p:cNvSpPr>
                  <a:spLocks/>
                </p:cNvSpPr>
                <p:nvPr/>
              </p:nvSpPr>
              <p:spPr bwMode="auto">
                <a:xfrm>
                  <a:off x="6050363" y="4695018"/>
                  <a:ext cx="274638" cy="182563"/>
                </a:xfrm>
                <a:custGeom>
                  <a:avLst/>
                  <a:gdLst/>
                  <a:ahLst/>
                  <a:cxnLst>
                    <a:cxn ang="0">
                      <a:pos x="173" y="0"/>
                    </a:cxn>
                    <a:cxn ang="0">
                      <a:pos x="0" y="115"/>
                    </a:cxn>
                  </a:cxnLst>
                  <a:rect l="0" t="0" r="r" b="b"/>
                  <a:pathLst>
                    <a:path w="173" h="115">
                      <a:moveTo>
                        <a:pt x="173" y="0"/>
                      </a:moveTo>
                      <a:cubicBezTo>
                        <a:pt x="114" y="78"/>
                        <a:pt x="36" y="94"/>
                        <a:pt x="0" y="115"/>
                      </a:cubicBezTo>
                    </a:path>
                  </a:pathLst>
                </a:custGeom>
                <a:noFill/>
                <a:ln w="28575" cmpd="sng">
                  <a:solidFill>
                    <a:srgbClr val="969696"/>
                  </a:solidFill>
                  <a:round/>
                  <a:headEnd type="none" w="med" len="med"/>
                  <a:tailEnd type="none" w="med" len="med"/>
                </a:ln>
                <a:effectLst/>
              </p:spPr>
              <p:txBody>
                <a:bodyPr/>
                <a:lstStyle/>
                <a:p>
                  <a:endParaRPr lang="en-US"/>
                </a:p>
              </p:txBody>
            </p:sp>
            <p:sp>
              <p:nvSpPr>
                <p:cNvPr id="296015" name="Freeform 1103"/>
                <p:cNvSpPr>
                  <a:spLocks/>
                </p:cNvSpPr>
                <p:nvPr/>
              </p:nvSpPr>
              <p:spPr bwMode="auto">
                <a:xfrm>
                  <a:off x="6034488" y="4710893"/>
                  <a:ext cx="225425" cy="157163"/>
                </a:xfrm>
                <a:custGeom>
                  <a:avLst/>
                  <a:gdLst/>
                  <a:ahLst/>
                  <a:cxnLst>
                    <a:cxn ang="0">
                      <a:pos x="142" y="0"/>
                    </a:cxn>
                    <a:cxn ang="0">
                      <a:pos x="0" y="99"/>
                    </a:cxn>
                  </a:cxnLst>
                  <a:rect l="0" t="0" r="r" b="b"/>
                  <a:pathLst>
                    <a:path w="142" h="99">
                      <a:moveTo>
                        <a:pt x="142" y="0"/>
                      </a:moveTo>
                      <a:cubicBezTo>
                        <a:pt x="45" y="12"/>
                        <a:pt x="38" y="56"/>
                        <a:pt x="0" y="99"/>
                      </a:cubicBezTo>
                    </a:path>
                  </a:pathLst>
                </a:custGeom>
                <a:noFill/>
                <a:ln w="28575" cmpd="sng">
                  <a:solidFill>
                    <a:schemeClr val="tx1"/>
                  </a:solidFill>
                  <a:round/>
                  <a:headEnd type="none" w="med" len="med"/>
                  <a:tailEnd type="none" w="med" len="med"/>
                </a:ln>
                <a:effectLst/>
              </p:spPr>
              <p:txBody>
                <a:bodyPr/>
                <a:lstStyle/>
                <a:p>
                  <a:endParaRPr lang="en-US"/>
                </a:p>
              </p:txBody>
            </p:sp>
            <p:sp>
              <p:nvSpPr>
                <p:cNvPr id="296016" name="Freeform 1104"/>
                <p:cNvSpPr>
                  <a:spLocks/>
                </p:cNvSpPr>
                <p:nvPr/>
              </p:nvSpPr>
              <p:spPr bwMode="auto">
                <a:xfrm>
                  <a:off x="6253563" y="4498168"/>
                  <a:ext cx="61913" cy="214313"/>
                </a:xfrm>
                <a:custGeom>
                  <a:avLst/>
                  <a:gdLst/>
                  <a:ahLst/>
                  <a:cxnLst>
                    <a:cxn ang="0">
                      <a:pos x="39" y="0"/>
                    </a:cxn>
                    <a:cxn ang="0">
                      <a:pos x="0" y="135"/>
                    </a:cxn>
                  </a:cxnLst>
                  <a:rect l="0" t="0" r="r" b="b"/>
                  <a:pathLst>
                    <a:path w="39" h="135">
                      <a:moveTo>
                        <a:pt x="39" y="0"/>
                      </a:moveTo>
                      <a:cubicBezTo>
                        <a:pt x="1" y="27"/>
                        <a:pt x="7" y="107"/>
                        <a:pt x="0" y="135"/>
                      </a:cubicBezTo>
                    </a:path>
                  </a:pathLst>
                </a:custGeom>
                <a:noFill/>
                <a:ln w="28575" cmpd="sng">
                  <a:solidFill>
                    <a:schemeClr val="tx1"/>
                  </a:solidFill>
                  <a:round/>
                  <a:headEnd type="none" w="med" len="med"/>
                  <a:tailEnd type="none" w="med" len="med"/>
                </a:ln>
                <a:effectLst/>
              </p:spPr>
              <p:txBody>
                <a:bodyPr/>
                <a:lstStyle/>
                <a:p>
                  <a:endParaRPr lang="en-US"/>
                </a:p>
              </p:txBody>
            </p:sp>
            <p:sp>
              <p:nvSpPr>
                <p:cNvPr id="296017" name="Freeform 1105"/>
                <p:cNvSpPr>
                  <a:spLocks/>
                </p:cNvSpPr>
                <p:nvPr/>
              </p:nvSpPr>
              <p:spPr bwMode="auto">
                <a:xfrm>
                  <a:off x="6255150" y="4722005"/>
                  <a:ext cx="277813" cy="157163"/>
                </a:xfrm>
                <a:custGeom>
                  <a:avLst/>
                  <a:gdLst/>
                  <a:ahLst/>
                  <a:cxnLst>
                    <a:cxn ang="0">
                      <a:pos x="0" y="0"/>
                    </a:cxn>
                    <a:cxn ang="0">
                      <a:pos x="175" y="99"/>
                    </a:cxn>
                  </a:cxnLst>
                  <a:rect l="0" t="0" r="r" b="b"/>
                  <a:pathLst>
                    <a:path w="175" h="99">
                      <a:moveTo>
                        <a:pt x="0" y="0"/>
                      </a:moveTo>
                      <a:cubicBezTo>
                        <a:pt x="59" y="78"/>
                        <a:pt x="139" y="78"/>
                        <a:pt x="175" y="99"/>
                      </a:cubicBezTo>
                    </a:path>
                  </a:pathLst>
                </a:custGeom>
                <a:noFill/>
                <a:ln w="28575" cmpd="sng">
                  <a:solidFill>
                    <a:schemeClr val="tx1"/>
                  </a:solidFill>
                  <a:round/>
                  <a:headEnd type="none" w="med" len="med"/>
                  <a:tailEnd type="none" w="med" len="med"/>
                </a:ln>
                <a:effectLst/>
              </p:spPr>
              <p:txBody>
                <a:bodyPr/>
                <a:lstStyle/>
                <a:p>
                  <a:endParaRPr lang="en-US"/>
                </a:p>
              </p:txBody>
            </p:sp>
            <p:grpSp>
              <p:nvGrpSpPr>
                <p:cNvPr id="28" name="Group 1106"/>
                <p:cNvGrpSpPr>
                  <a:grpSpLocks/>
                </p:cNvGrpSpPr>
                <p:nvPr/>
              </p:nvGrpSpPr>
              <p:grpSpPr bwMode="auto">
                <a:xfrm>
                  <a:off x="5912250" y="4731530"/>
                  <a:ext cx="741363" cy="287338"/>
                  <a:chOff x="3929" y="868"/>
                  <a:chExt cx="467" cy="181"/>
                </a:xfrm>
              </p:grpSpPr>
              <p:sp>
                <p:nvSpPr>
                  <p:cNvPr id="296019" name="Oval 1107"/>
                  <p:cNvSpPr>
                    <a:spLocks noChangeArrowheads="1"/>
                  </p:cNvSpPr>
                  <p:nvPr/>
                </p:nvSpPr>
                <p:spPr bwMode="auto">
                  <a:xfrm rot="5400000">
                    <a:off x="4215" y="868"/>
                    <a:ext cx="181" cy="181"/>
                  </a:xfrm>
                  <a:prstGeom prst="ellipse">
                    <a:avLst/>
                  </a:prstGeom>
                  <a:solidFill>
                    <a:schemeClr val="accent2"/>
                  </a:solidFill>
                  <a:ln w="9525">
                    <a:solidFill>
                      <a:schemeClr val="accent1"/>
                    </a:solidFill>
                    <a:round/>
                    <a:headEnd/>
                    <a:tailEnd/>
                  </a:ln>
                  <a:effectLst/>
                </p:spPr>
                <p:txBody>
                  <a:bodyPr wrap="none" anchor="ctr"/>
                  <a:lstStyle/>
                  <a:p>
                    <a:endParaRPr lang="en-US"/>
                  </a:p>
                </p:txBody>
              </p:sp>
              <p:sp>
                <p:nvSpPr>
                  <p:cNvPr id="296020" name="Oval 1108"/>
                  <p:cNvSpPr>
                    <a:spLocks noChangeArrowheads="1"/>
                  </p:cNvSpPr>
                  <p:nvPr/>
                </p:nvSpPr>
                <p:spPr bwMode="auto">
                  <a:xfrm rot="5400000">
                    <a:off x="3929" y="868"/>
                    <a:ext cx="181" cy="181"/>
                  </a:xfrm>
                  <a:prstGeom prst="ellipse">
                    <a:avLst/>
                  </a:prstGeom>
                  <a:solidFill>
                    <a:schemeClr val="accent2"/>
                  </a:solidFill>
                  <a:ln w="9525">
                    <a:solidFill>
                      <a:schemeClr val="accent1"/>
                    </a:solidFill>
                    <a:round/>
                    <a:headEnd/>
                    <a:tailEnd/>
                  </a:ln>
                  <a:effectLst/>
                </p:spPr>
                <p:txBody>
                  <a:bodyPr wrap="none" anchor="ctr"/>
                  <a:lstStyle/>
                  <a:p>
                    <a:endParaRPr lang="en-US"/>
                  </a:p>
                </p:txBody>
              </p:sp>
            </p:grpSp>
            <p:sp>
              <p:nvSpPr>
                <p:cNvPr id="296021" name="Oval 1109"/>
                <p:cNvSpPr>
                  <a:spLocks noChangeArrowheads="1"/>
                </p:cNvSpPr>
                <p:nvPr/>
              </p:nvSpPr>
              <p:spPr bwMode="auto">
                <a:xfrm rot="5400000">
                  <a:off x="6139263" y="4350530"/>
                  <a:ext cx="287338" cy="287338"/>
                </a:xfrm>
                <a:prstGeom prst="ellipse">
                  <a:avLst/>
                </a:prstGeom>
                <a:solidFill>
                  <a:schemeClr val="accent2"/>
                </a:solidFill>
                <a:ln w="9525">
                  <a:solidFill>
                    <a:schemeClr val="accent1"/>
                  </a:solidFill>
                  <a:round/>
                  <a:headEnd/>
                  <a:tailEnd/>
                </a:ln>
                <a:effectLst/>
              </p:spPr>
              <p:txBody>
                <a:bodyPr wrap="none" anchor="ctr"/>
                <a:lstStyle/>
                <a:p>
                  <a:endParaRPr lang="en-US"/>
                </a:p>
              </p:txBody>
            </p:sp>
          </p:grpSp>
        </p:grpSp>
        <p:grpSp>
          <p:nvGrpSpPr>
            <p:cNvPr id="29" name="Group 1110"/>
            <p:cNvGrpSpPr>
              <a:grpSpLocks/>
            </p:cNvGrpSpPr>
            <p:nvPr/>
          </p:nvGrpSpPr>
          <p:grpSpPr bwMode="auto">
            <a:xfrm>
              <a:off x="4899094" y="5461140"/>
              <a:ext cx="1760538" cy="673100"/>
              <a:chOff x="3304" y="3052"/>
              <a:chExt cx="1109" cy="424"/>
            </a:xfrm>
          </p:grpSpPr>
          <p:sp>
            <p:nvSpPr>
              <p:cNvPr id="296023" name="Oval 1111"/>
              <p:cNvSpPr>
                <a:spLocks noChangeArrowheads="1"/>
              </p:cNvSpPr>
              <p:nvPr/>
            </p:nvSpPr>
            <p:spPr bwMode="auto">
              <a:xfrm>
                <a:off x="3304" y="3116"/>
                <a:ext cx="296" cy="296"/>
              </a:xfrm>
              <a:prstGeom prst="ellipse">
                <a:avLst/>
              </a:prstGeom>
              <a:noFill/>
              <a:ln w="28575">
                <a:solidFill>
                  <a:schemeClr val="tx1"/>
                </a:solidFill>
                <a:round/>
                <a:headEnd/>
                <a:tailEnd/>
              </a:ln>
              <a:effectLst/>
            </p:spPr>
            <p:txBody>
              <a:bodyPr wrap="none" anchor="ctr"/>
              <a:lstStyle/>
              <a:p>
                <a:endParaRPr lang="en-US"/>
              </a:p>
            </p:txBody>
          </p:sp>
          <p:grpSp>
            <p:nvGrpSpPr>
              <p:cNvPr id="30" name="Group 1112"/>
              <p:cNvGrpSpPr>
                <a:grpSpLocks/>
              </p:cNvGrpSpPr>
              <p:nvPr/>
            </p:nvGrpSpPr>
            <p:grpSpPr bwMode="auto">
              <a:xfrm>
                <a:off x="3989" y="3052"/>
                <a:ext cx="424" cy="424"/>
                <a:chOff x="3608" y="3068"/>
                <a:chExt cx="424" cy="424"/>
              </a:xfrm>
            </p:grpSpPr>
            <p:sp>
              <p:nvSpPr>
                <p:cNvPr id="296025" name="Oval 1113"/>
                <p:cNvSpPr>
                  <a:spLocks noChangeArrowheads="1"/>
                </p:cNvSpPr>
                <p:nvPr/>
              </p:nvSpPr>
              <p:spPr bwMode="auto">
                <a:xfrm>
                  <a:off x="3608" y="3152"/>
                  <a:ext cx="424" cy="256"/>
                </a:xfrm>
                <a:prstGeom prst="ellipse">
                  <a:avLst/>
                </a:prstGeom>
                <a:noFill/>
                <a:ln w="28575">
                  <a:solidFill>
                    <a:schemeClr val="tx1"/>
                  </a:solidFill>
                  <a:round/>
                  <a:headEnd/>
                  <a:tailEnd/>
                </a:ln>
                <a:effectLst/>
              </p:spPr>
              <p:txBody>
                <a:bodyPr wrap="none" anchor="ctr"/>
                <a:lstStyle/>
                <a:p>
                  <a:endParaRPr lang="en-US"/>
                </a:p>
              </p:txBody>
            </p:sp>
            <p:sp>
              <p:nvSpPr>
                <p:cNvPr id="296026" name="Oval 1114"/>
                <p:cNvSpPr>
                  <a:spLocks noChangeArrowheads="1"/>
                </p:cNvSpPr>
                <p:nvPr/>
              </p:nvSpPr>
              <p:spPr bwMode="auto">
                <a:xfrm rot="5400000" flipH="1" flipV="1">
                  <a:off x="3608" y="3152"/>
                  <a:ext cx="424" cy="256"/>
                </a:xfrm>
                <a:prstGeom prst="ellipse">
                  <a:avLst/>
                </a:prstGeom>
                <a:noFill/>
                <a:ln w="28575">
                  <a:solidFill>
                    <a:srgbClr val="969696"/>
                  </a:solidFill>
                  <a:round/>
                  <a:headEnd/>
                  <a:tailEnd/>
                </a:ln>
                <a:effectLst/>
              </p:spPr>
              <p:txBody>
                <a:bodyPr wrap="none" anchor="ctr"/>
                <a:lstStyle/>
                <a:p>
                  <a:endParaRPr lang="en-US"/>
                </a:p>
              </p:txBody>
            </p:sp>
          </p:grpSp>
        </p:grpSp>
        <p:sp>
          <p:nvSpPr>
            <p:cNvPr id="96" name="Rechteck 95"/>
            <p:cNvSpPr/>
            <p:nvPr/>
          </p:nvSpPr>
          <p:spPr>
            <a:xfrm>
              <a:off x="829075" y="2818393"/>
              <a:ext cx="4216993" cy="3159135"/>
            </a:xfrm>
            <a:prstGeom prst="rect">
              <a:avLst/>
            </a:prstGeom>
          </p:spPr>
          <p:txBody>
            <a:bodyPr wrap="square">
              <a:spAutoFit/>
            </a:bodyPr>
            <a:lstStyle/>
            <a:p>
              <a:pPr marL="342900" lvl="0" indent="-342900" algn="l">
                <a:lnSpc>
                  <a:spcPct val="420000"/>
                </a:lnSpc>
                <a:spcBef>
                  <a:spcPts val="0"/>
                </a:spcBef>
              </a:pPr>
              <a:r>
                <a:rPr lang="de-DE" sz="1700" smtClean="0">
                  <a:solidFill>
                    <a:srgbClr val="000000"/>
                  </a:solidFill>
                </a:rPr>
                <a:t>molecules/multi-quarks </a:t>
              </a:r>
            </a:p>
            <a:p>
              <a:pPr marL="342900" lvl="0" indent="-342900" algn="l">
                <a:lnSpc>
                  <a:spcPct val="420000"/>
                </a:lnSpc>
                <a:spcBef>
                  <a:spcPts val="0"/>
                </a:spcBef>
              </a:pPr>
              <a:r>
                <a:rPr lang="de-DE" sz="1700" smtClean="0">
                  <a:solidFill>
                    <a:srgbClr val="000000"/>
                  </a:solidFill>
                </a:rPr>
                <a:t>hybrids </a:t>
              </a:r>
            </a:p>
            <a:p>
              <a:pPr marL="342900" lvl="0" indent="-342900" algn="l">
                <a:lnSpc>
                  <a:spcPct val="420000"/>
                </a:lnSpc>
                <a:spcBef>
                  <a:spcPts val="0"/>
                </a:spcBef>
              </a:pPr>
              <a:r>
                <a:rPr lang="de-DE" sz="1700" smtClean="0">
                  <a:solidFill>
                    <a:srgbClr val="000000"/>
                  </a:solidFill>
                </a:rPr>
                <a:t>glueballs</a:t>
              </a:r>
            </a:p>
          </p:txBody>
        </p:sp>
      </p:grpSp>
      <p:sp>
        <p:nvSpPr>
          <p:cNvPr id="100" name="Textfeld 99"/>
          <p:cNvSpPr txBox="1"/>
          <p:nvPr/>
        </p:nvSpPr>
        <p:spPr>
          <a:xfrm>
            <a:off x="700386" y="1051084"/>
            <a:ext cx="2286000" cy="430887"/>
          </a:xfrm>
          <a:prstGeom prst="rect">
            <a:avLst/>
          </a:prstGeom>
          <a:solidFill>
            <a:schemeClr val="bg1"/>
          </a:solidFill>
          <a:ln>
            <a:solidFill>
              <a:schemeClr val="bg1">
                <a:lumMod val="50000"/>
              </a:schemeClr>
            </a:solidFill>
          </a:ln>
        </p:spPr>
        <p:txBody>
          <a:bodyPr wrap="square" rtlCol="0">
            <a:spAutoFit/>
          </a:bodyPr>
          <a:lstStyle/>
          <a:p>
            <a:pPr algn="l"/>
            <a:r>
              <a:rPr lang="en-US" sz="2200" smtClean="0">
                <a:solidFill>
                  <a:srgbClr val="A50021"/>
                </a:solidFill>
              </a:rPr>
              <a:t> We know</a:t>
            </a:r>
            <a:endParaRPr lang="en-US" sz="2200">
              <a:solidFill>
                <a:srgbClr val="A50021"/>
              </a:solidFill>
            </a:endParaRPr>
          </a:p>
        </p:txBody>
      </p:sp>
      <p:sp>
        <p:nvSpPr>
          <p:cNvPr id="101" name="Textfeld 100"/>
          <p:cNvSpPr txBox="1"/>
          <p:nvPr/>
        </p:nvSpPr>
        <p:spPr>
          <a:xfrm>
            <a:off x="700386" y="2718382"/>
            <a:ext cx="2286000" cy="430887"/>
          </a:xfrm>
          <a:prstGeom prst="rect">
            <a:avLst/>
          </a:prstGeom>
          <a:solidFill>
            <a:schemeClr val="bg1"/>
          </a:solidFill>
          <a:ln>
            <a:solidFill>
              <a:schemeClr val="bg1">
                <a:lumMod val="50000"/>
              </a:schemeClr>
            </a:solidFill>
          </a:ln>
        </p:spPr>
        <p:txBody>
          <a:bodyPr wrap="square" rtlCol="0">
            <a:spAutoFit/>
          </a:bodyPr>
          <a:lstStyle/>
          <a:p>
            <a:pPr algn="l"/>
            <a:r>
              <a:rPr lang="en-US" sz="2200" smtClean="0">
                <a:solidFill>
                  <a:srgbClr val="A50021"/>
                </a:solidFill>
              </a:rPr>
              <a:t> We presume</a:t>
            </a:r>
            <a:endParaRPr lang="en-US" sz="2200">
              <a:solidFill>
                <a:srgbClr val="A50021"/>
              </a:solidFill>
            </a:endParaRPr>
          </a:p>
        </p:txBody>
      </p:sp>
      <p:sp>
        <p:nvSpPr>
          <p:cNvPr id="98" name="Textfeld 97"/>
          <p:cNvSpPr txBox="1"/>
          <p:nvPr/>
        </p:nvSpPr>
        <p:spPr>
          <a:xfrm>
            <a:off x="991336" y="3009332"/>
            <a:ext cx="2286000" cy="430887"/>
          </a:xfrm>
          <a:prstGeom prst="rect">
            <a:avLst/>
          </a:prstGeom>
          <a:solidFill>
            <a:srgbClr val="FFFF00"/>
          </a:solidFill>
          <a:ln>
            <a:solidFill>
              <a:schemeClr val="bg1">
                <a:lumMod val="50000"/>
              </a:schemeClr>
            </a:solidFill>
          </a:ln>
        </p:spPr>
        <p:txBody>
          <a:bodyPr wrap="square" rtlCol="0">
            <a:spAutoFit/>
          </a:bodyPr>
          <a:lstStyle/>
          <a:p>
            <a:pPr algn="l"/>
            <a:r>
              <a:rPr lang="en-US" sz="2200" smtClean="0">
                <a:solidFill>
                  <a:srgbClr val="A50021"/>
                </a:solidFill>
              </a:rPr>
              <a:t> We know</a:t>
            </a:r>
            <a:endParaRPr lang="en-US" sz="2200">
              <a:solidFill>
                <a:srgbClr val="A50021"/>
              </a:solidFill>
            </a:endParaRPr>
          </a:p>
        </p:txBody>
      </p:sp>
      <p:sp>
        <p:nvSpPr>
          <p:cNvPr id="99" name="Rechteck 98"/>
          <p:cNvSpPr/>
          <p:nvPr/>
        </p:nvSpPr>
        <p:spPr>
          <a:xfrm>
            <a:off x="7273844" y="6000114"/>
            <a:ext cx="1234633" cy="353943"/>
          </a:xfrm>
          <a:prstGeom prst="rect">
            <a:avLst/>
          </a:prstGeom>
        </p:spPr>
        <p:txBody>
          <a:bodyPr wrap="none">
            <a:spAutoFit/>
          </a:bodyPr>
          <a:lstStyle/>
          <a:p>
            <a:pPr marL="342900" lvl="0" indent="-342900">
              <a:spcBef>
                <a:spcPts val="0"/>
              </a:spcBef>
            </a:pPr>
            <a:r>
              <a:rPr lang="de-DE" sz="1700" smtClean="0">
                <a:solidFill>
                  <a:srgbClr val="000000"/>
                </a:solidFill>
              </a:rPr>
              <a:t>and more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Potential of the Strong Interaction</a:t>
            </a:r>
            <a:endParaRPr lang="en-US"/>
          </a:p>
        </p:txBody>
      </p:sp>
      <p:grpSp>
        <p:nvGrpSpPr>
          <p:cNvPr id="3" name="Group 19"/>
          <p:cNvGrpSpPr>
            <a:grpSpLocks/>
          </p:cNvGrpSpPr>
          <p:nvPr/>
        </p:nvGrpSpPr>
        <p:grpSpPr bwMode="auto">
          <a:xfrm>
            <a:off x="4248990" y="1753344"/>
            <a:ext cx="4666409" cy="3763888"/>
            <a:chOff x="1768" y="1220"/>
            <a:chExt cx="2600" cy="2064"/>
          </a:xfrm>
        </p:grpSpPr>
        <p:pic>
          <p:nvPicPr>
            <p:cNvPr id="4" name="Picture 2"/>
            <p:cNvPicPr>
              <a:picLocks noChangeAspect="1" noChangeArrowheads="1"/>
            </p:cNvPicPr>
            <p:nvPr/>
          </p:nvPicPr>
          <p:blipFill>
            <a:blip r:embed="rId3" cstate="print"/>
            <a:srcRect l="1515" t="4543" b="2319"/>
            <a:stretch>
              <a:fillRect/>
            </a:stretch>
          </p:blipFill>
          <p:spPr bwMode="auto">
            <a:xfrm>
              <a:off x="1768" y="1220"/>
              <a:ext cx="2600" cy="2064"/>
            </a:xfrm>
            <a:prstGeom prst="rect">
              <a:avLst/>
            </a:prstGeom>
            <a:noFill/>
            <a:ln w="9525">
              <a:noFill/>
              <a:round/>
              <a:headEnd/>
              <a:tailEnd/>
            </a:ln>
          </p:spPr>
        </p:pic>
        <p:sp>
          <p:nvSpPr>
            <p:cNvPr id="5" name="Line 9"/>
            <p:cNvSpPr>
              <a:spLocks noChangeShapeType="1"/>
            </p:cNvSpPr>
            <p:nvPr/>
          </p:nvSpPr>
          <p:spPr bwMode="auto">
            <a:xfrm>
              <a:off x="3160" y="2122"/>
              <a:ext cx="576" cy="0"/>
            </a:xfrm>
            <a:prstGeom prst="line">
              <a:avLst/>
            </a:prstGeom>
            <a:noFill/>
            <a:ln w="38100">
              <a:solidFill>
                <a:srgbClr val="CC0000"/>
              </a:solidFill>
              <a:round/>
              <a:headEnd type="triangle" w="med" len="med"/>
              <a:tailEnd/>
            </a:ln>
            <a:effectLst/>
          </p:spPr>
          <p:txBody>
            <a:bodyPr anchor="ctr">
              <a:spAutoFit/>
            </a:bodyPr>
            <a:lstStyle/>
            <a:p>
              <a:endParaRPr lang="en-US"/>
            </a:p>
          </p:txBody>
        </p:sp>
        <p:sp>
          <p:nvSpPr>
            <p:cNvPr id="6" name="Line 10"/>
            <p:cNvSpPr>
              <a:spLocks noChangeShapeType="1"/>
            </p:cNvSpPr>
            <p:nvPr/>
          </p:nvSpPr>
          <p:spPr bwMode="auto">
            <a:xfrm>
              <a:off x="2449" y="2154"/>
              <a:ext cx="0" cy="144"/>
            </a:xfrm>
            <a:prstGeom prst="line">
              <a:avLst/>
            </a:prstGeom>
            <a:noFill/>
            <a:ln w="12700">
              <a:solidFill>
                <a:srgbClr val="CC0000"/>
              </a:solidFill>
              <a:round/>
              <a:headEnd/>
              <a:tailEnd type="triangle" w="sm" len="sm"/>
            </a:ln>
            <a:effectLst/>
          </p:spPr>
          <p:txBody>
            <a:bodyPr anchor="ctr">
              <a:spAutoFit/>
            </a:bodyPr>
            <a:lstStyle/>
            <a:p>
              <a:endParaRPr lang="en-US"/>
            </a:p>
          </p:txBody>
        </p:sp>
        <p:sp>
          <p:nvSpPr>
            <p:cNvPr id="7" name="Line 11"/>
            <p:cNvSpPr>
              <a:spLocks noChangeShapeType="1"/>
            </p:cNvSpPr>
            <p:nvPr/>
          </p:nvSpPr>
          <p:spPr bwMode="auto">
            <a:xfrm>
              <a:off x="2475" y="2154"/>
              <a:ext cx="0" cy="144"/>
            </a:xfrm>
            <a:prstGeom prst="line">
              <a:avLst/>
            </a:prstGeom>
            <a:noFill/>
            <a:ln w="12700">
              <a:solidFill>
                <a:srgbClr val="CC0000"/>
              </a:solidFill>
              <a:round/>
              <a:headEnd/>
              <a:tailEnd type="triangle" w="sm" len="sm"/>
            </a:ln>
            <a:effectLst/>
          </p:spPr>
          <p:txBody>
            <a:bodyPr anchor="ctr">
              <a:spAutoFit/>
            </a:bodyPr>
            <a:lstStyle/>
            <a:p>
              <a:endParaRPr lang="en-US"/>
            </a:p>
          </p:txBody>
        </p:sp>
        <p:sp>
          <p:nvSpPr>
            <p:cNvPr id="8" name="Line 12"/>
            <p:cNvSpPr>
              <a:spLocks noChangeShapeType="1"/>
            </p:cNvSpPr>
            <p:nvPr/>
          </p:nvSpPr>
          <p:spPr bwMode="auto">
            <a:xfrm>
              <a:off x="2642" y="2154"/>
              <a:ext cx="0" cy="144"/>
            </a:xfrm>
            <a:prstGeom prst="line">
              <a:avLst/>
            </a:prstGeom>
            <a:noFill/>
            <a:ln w="12700">
              <a:solidFill>
                <a:srgbClr val="CC0000"/>
              </a:solidFill>
              <a:round/>
              <a:headEnd/>
              <a:tailEnd type="triangle" w="sm" len="sm"/>
            </a:ln>
            <a:effectLst/>
          </p:spPr>
          <p:txBody>
            <a:bodyPr anchor="ctr">
              <a:spAutoFit/>
            </a:bodyPr>
            <a:lstStyle/>
            <a:p>
              <a:endParaRPr lang="en-US"/>
            </a:p>
          </p:txBody>
        </p:sp>
        <p:sp>
          <p:nvSpPr>
            <p:cNvPr id="9" name="Line 13"/>
            <p:cNvSpPr>
              <a:spLocks noChangeShapeType="1"/>
            </p:cNvSpPr>
            <p:nvPr/>
          </p:nvSpPr>
          <p:spPr bwMode="auto">
            <a:xfrm>
              <a:off x="2745" y="2156"/>
              <a:ext cx="0" cy="144"/>
            </a:xfrm>
            <a:prstGeom prst="line">
              <a:avLst/>
            </a:prstGeom>
            <a:noFill/>
            <a:ln w="12700">
              <a:solidFill>
                <a:srgbClr val="CC0000"/>
              </a:solidFill>
              <a:round/>
              <a:headEnd/>
              <a:tailEnd type="triangle" w="sm" len="sm"/>
            </a:ln>
            <a:effectLst/>
          </p:spPr>
          <p:txBody>
            <a:bodyPr anchor="ctr">
              <a:spAutoFit/>
            </a:bodyPr>
            <a:lstStyle/>
            <a:p>
              <a:endParaRPr lang="en-US"/>
            </a:p>
          </p:txBody>
        </p:sp>
        <p:sp>
          <p:nvSpPr>
            <p:cNvPr id="10" name="Line 14"/>
            <p:cNvSpPr>
              <a:spLocks noChangeShapeType="1"/>
            </p:cNvSpPr>
            <p:nvPr/>
          </p:nvSpPr>
          <p:spPr bwMode="auto">
            <a:xfrm>
              <a:off x="2992" y="2154"/>
              <a:ext cx="0" cy="144"/>
            </a:xfrm>
            <a:prstGeom prst="line">
              <a:avLst/>
            </a:prstGeom>
            <a:noFill/>
            <a:ln w="12700">
              <a:solidFill>
                <a:srgbClr val="CC0000"/>
              </a:solidFill>
              <a:round/>
              <a:headEnd/>
              <a:tailEnd type="triangle" w="sm" len="sm"/>
            </a:ln>
            <a:effectLst/>
          </p:spPr>
          <p:txBody>
            <a:bodyPr anchor="ctr">
              <a:spAutoFit/>
            </a:bodyPr>
            <a:lstStyle/>
            <a:p>
              <a:endParaRPr lang="en-US"/>
            </a:p>
          </p:txBody>
        </p:sp>
      </p:grpSp>
      <p:sp>
        <p:nvSpPr>
          <p:cNvPr id="15" name="Rechteck 14"/>
          <p:cNvSpPr/>
          <p:nvPr/>
        </p:nvSpPr>
        <p:spPr bwMode="auto">
          <a:xfrm>
            <a:off x="4961467" y="2644997"/>
            <a:ext cx="644525" cy="2167466"/>
          </a:xfrm>
          <a:prstGeom prst="rect">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3" name="Text Box 5"/>
          <p:cNvSpPr txBox="1">
            <a:spLocks noChangeArrowheads="1"/>
          </p:cNvSpPr>
          <p:nvPr/>
        </p:nvSpPr>
        <p:spPr bwMode="auto">
          <a:xfrm>
            <a:off x="457200" y="1268760"/>
            <a:ext cx="6203032" cy="1794337"/>
          </a:xfrm>
          <a:prstGeom prst="rect">
            <a:avLst/>
          </a:prstGeom>
          <a:noFill/>
          <a:ln w="9525">
            <a:noFill/>
            <a:miter lim="800000"/>
            <a:headEnd/>
            <a:tailEnd/>
          </a:ln>
          <a:effectLst/>
        </p:spPr>
        <p:txBody>
          <a:bodyPr wrap="square">
            <a:spAutoFit/>
          </a:bodyPr>
          <a:lstStyle/>
          <a:p>
            <a:pPr algn="l">
              <a:lnSpc>
                <a:spcPct val="120000"/>
              </a:lnSpc>
              <a:spcBef>
                <a:spcPts val="1800"/>
              </a:spcBef>
              <a:spcAft>
                <a:spcPts val="0"/>
              </a:spcAft>
            </a:pPr>
            <a:r>
              <a:rPr lang="de-DE" sz="2000" smtClean="0">
                <a:solidFill>
                  <a:srgbClr val="0000FF"/>
                </a:solidFill>
              </a:rPr>
              <a:t>Perturbative QCD</a:t>
            </a:r>
            <a:endParaRPr lang="de-DE" sz="2000" smtClean="0"/>
          </a:p>
          <a:p>
            <a:pPr algn="l">
              <a:lnSpc>
                <a:spcPct val="120000"/>
              </a:lnSpc>
              <a:spcBef>
                <a:spcPts val="600"/>
              </a:spcBef>
              <a:spcAft>
                <a:spcPts val="0"/>
              </a:spcAft>
            </a:pPr>
            <a:r>
              <a:rPr lang="de-DE" sz="1700" smtClean="0"/>
              <a:t>small distances</a:t>
            </a:r>
            <a:br>
              <a:rPr lang="de-DE" sz="1700" smtClean="0"/>
            </a:br>
            <a:r>
              <a:rPr lang="de-DE" sz="1700" smtClean="0"/>
              <a:t>Coulomb-like potential</a:t>
            </a:r>
            <a:r>
              <a:rPr lang="en-US" sz="1700" baseline="-25000" smtClean="0"/>
              <a:t/>
            </a:r>
            <a:br>
              <a:rPr lang="en-US" sz="1700" baseline="-25000" smtClean="0"/>
            </a:br>
            <a:r>
              <a:rPr lang="de-DE" sz="1700" smtClean="0"/>
              <a:t>one gluon exchange</a:t>
            </a:r>
            <a:br>
              <a:rPr lang="de-DE" sz="1700" smtClean="0"/>
            </a:br>
            <a:r>
              <a:rPr lang="de-DE" sz="1700" smtClean="0"/>
              <a:t>asymptotic freedom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Potential of the Strong Interaction</a:t>
            </a:r>
            <a:endParaRPr lang="en-US"/>
          </a:p>
        </p:txBody>
      </p:sp>
      <p:grpSp>
        <p:nvGrpSpPr>
          <p:cNvPr id="3" name="Group 19"/>
          <p:cNvGrpSpPr>
            <a:grpSpLocks/>
          </p:cNvGrpSpPr>
          <p:nvPr/>
        </p:nvGrpSpPr>
        <p:grpSpPr bwMode="auto">
          <a:xfrm>
            <a:off x="4248990" y="1753344"/>
            <a:ext cx="4666409" cy="3763888"/>
            <a:chOff x="1768" y="1220"/>
            <a:chExt cx="2600" cy="2064"/>
          </a:xfrm>
        </p:grpSpPr>
        <p:pic>
          <p:nvPicPr>
            <p:cNvPr id="4" name="Picture 2"/>
            <p:cNvPicPr>
              <a:picLocks noChangeAspect="1" noChangeArrowheads="1"/>
            </p:cNvPicPr>
            <p:nvPr/>
          </p:nvPicPr>
          <p:blipFill>
            <a:blip r:embed="rId3" cstate="print"/>
            <a:srcRect l="1515" t="4543" b="2319"/>
            <a:stretch>
              <a:fillRect/>
            </a:stretch>
          </p:blipFill>
          <p:spPr bwMode="auto">
            <a:xfrm>
              <a:off x="1768" y="1220"/>
              <a:ext cx="2600" cy="2064"/>
            </a:xfrm>
            <a:prstGeom prst="rect">
              <a:avLst/>
            </a:prstGeom>
            <a:noFill/>
            <a:ln w="9525">
              <a:noFill/>
              <a:round/>
              <a:headEnd/>
              <a:tailEnd/>
            </a:ln>
          </p:spPr>
        </p:pic>
        <p:sp>
          <p:nvSpPr>
            <p:cNvPr id="5" name="Line 9"/>
            <p:cNvSpPr>
              <a:spLocks noChangeShapeType="1"/>
            </p:cNvSpPr>
            <p:nvPr/>
          </p:nvSpPr>
          <p:spPr bwMode="auto">
            <a:xfrm>
              <a:off x="3160" y="2122"/>
              <a:ext cx="576" cy="0"/>
            </a:xfrm>
            <a:prstGeom prst="line">
              <a:avLst/>
            </a:prstGeom>
            <a:noFill/>
            <a:ln w="38100">
              <a:solidFill>
                <a:srgbClr val="CC0000"/>
              </a:solidFill>
              <a:round/>
              <a:headEnd type="triangle" w="med" len="med"/>
              <a:tailEnd/>
            </a:ln>
            <a:effectLst/>
          </p:spPr>
          <p:txBody>
            <a:bodyPr anchor="ctr">
              <a:spAutoFit/>
            </a:bodyPr>
            <a:lstStyle/>
            <a:p>
              <a:endParaRPr lang="en-US"/>
            </a:p>
          </p:txBody>
        </p:sp>
        <p:sp>
          <p:nvSpPr>
            <p:cNvPr id="6" name="Line 10"/>
            <p:cNvSpPr>
              <a:spLocks noChangeShapeType="1"/>
            </p:cNvSpPr>
            <p:nvPr/>
          </p:nvSpPr>
          <p:spPr bwMode="auto">
            <a:xfrm>
              <a:off x="2449" y="2154"/>
              <a:ext cx="0" cy="144"/>
            </a:xfrm>
            <a:prstGeom prst="line">
              <a:avLst/>
            </a:prstGeom>
            <a:noFill/>
            <a:ln w="12700">
              <a:solidFill>
                <a:srgbClr val="CC0000"/>
              </a:solidFill>
              <a:round/>
              <a:headEnd/>
              <a:tailEnd type="triangle" w="sm" len="sm"/>
            </a:ln>
            <a:effectLst/>
          </p:spPr>
          <p:txBody>
            <a:bodyPr anchor="ctr">
              <a:spAutoFit/>
            </a:bodyPr>
            <a:lstStyle/>
            <a:p>
              <a:endParaRPr lang="en-US"/>
            </a:p>
          </p:txBody>
        </p:sp>
        <p:sp>
          <p:nvSpPr>
            <p:cNvPr id="7" name="Line 11"/>
            <p:cNvSpPr>
              <a:spLocks noChangeShapeType="1"/>
            </p:cNvSpPr>
            <p:nvPr/>
          </p:nvSpPr>
          <p:spPr bwMode="auto">
            <a:xfrm>
              <a:off x="2475" y="2154"/>
              <a:ext cx="0" cy="144"/>
            </a:xfrm>
            <a:prstGeom prst="line">
              <a:avLst/>
            </a:prstGeom>
            <a:noFill/>
            <a:ln w="12700">
              <a:solidFill>
                <a:srgbClr val="CC0000"/>
              </a:solidFill>
              <a:round/>
              <a:headEnd/>
              <a:tailEnd type="triangle" w="sm" len="sm"/>
            </a:ln>
            <a:effectLst/>
          </p:spPr>
          <p:txBody>
            <a:bodyPr anchor="ctr">
              <a:spAutoFit/>
            </a:bodyPr>
            <a:lstStyle/>
            <a:p>
              <a:endParaRPr lang="en-US"/>
            </a:p>
          </p:txBody>
        </p:sp>
        <p:sp>
          <p:nvSpPr>
            <p:cNvPr id="8" name="Line 12"/>
            <p:cNvSpPr>
              <a:spLocks noChangeShapeType="1"/>
            </p:cNvSpPr>
            <p:nvPr/>
          </p:nvSpPr>
          <p:spPr bwMode="auto">
            <a:xfrm>
              <a:off x="2642" y="2154"/>
              <a:ext cx="0" cy="144"/>
            </a:xfrm>
            <a:prstGeom prst="line">
              <a:avLst/>
            </a:prstGeom>
            <a:noFill/>
            <a:ln w="12700">
              <a:solidFill>
                <a:srgbClr val="CC0000"/>
              </a:solidFill>
              <a:round/>
              <a:headEnd/>
              <a:tailEnd type="triangle" w="sm" len="sm"/>
            </a:ln>
            <a:effectLst/>
          </p:spPr>
          <p:txBody>
            <a:bodyPr anchor="ctr">
              <a:spAutoFit/>
            </a:bodyPr>
            <a:lstStyle/>
            <a:p>
              <a:endParaRPr lang="en-US"/>
            </a:p>
          </p:txBody>
        </p:sp>
        <p:sp>
          <p:nvSpPr>
            <p:cNvPr id="9" name="Line 13"/>
            <p:cNvSpPr>
              <a:spLocks noChangeShapeType="1"/>
            </p:cNvSpPr>
            <p:nvPr/>
          </p:nvSpPr>
          <p:spPr bwMode="auto">
            <a:xfrm>
              <a:off x="2745" y="2156"/>
              <a:ext cx="0" cy="144"/>
            </a:xfrm>
            <a:prstGeom prst="line">
              <a:avLst/>
            </a:prstGeom>
            <a:noFill/>
            <a:ln w="12700">
              <a:solidFill>
                <a:srgbClr val="CC0000"/>
              </a:solidFill>
              <a:round/>
              <a:headEnd/>
              <a:tailEnd type="triangle" w="sm" len="sm"/>
            </a:ln>
            <a:effectLst/>
          </p:spPr>
          <p:txBody>
            <a:bodyPr anchor="ctr">
              <a:spAutoFit/>
            </a:bodyPr>
            <a:lstStyle/>
            <a:p>
              <a:endParaRPr lang="en-US"/>
            </a:p>
          </p:txBody>
        </p:sp>
        <p:sp>
          <p:nvSpPr>
            <p:cNvPr id="10" name="Line 14"/>
            <p:cNvSpPr>
              <a:spLocks noChangeShapeType="1"/>
            </p:cNvSpPr>
            <p:nvPr/>
          </p:nvSpPr>
          <p:spPr bwMode="auto">
            <a:xfrm>
              <a:off x="2992" y="2154"/>
              <a:ext cx="0" cy="144"/>
            </a:xfrm>
            <a:prstGeom prst="line">
              <a:avLst/>
            </a:prstGeom>
            <a:noFill/>
            <a:ln w="12700">
              <a:solidFill>
                <a:srgbClr val="CC0000"/>
              </a:solidFill>
              <a:round/>
              <a:headEnd/>
              <a:tailEnd type="triangle" w="sm" len="sm"/>
            </a:ln>
            <a:effectLst/>
          </p:spPr>
          <p:txBody>
            <a:bodyPr anchor="ctr">
              <a:spAutoFit/>
            </a:bodyPr>
            <a:lstStyle/>
            <a:p>
              <a:endParaRPr lang="en-US"/>
            </a:p>
          </p:txBody>
        </p:sp>
      </p:grpSp>
      <p:sp>
        <p:nvSpPr>
          <p:cNvPr id="15" name="Rechteck 14"/>
          <p:cNvSpPr/>
          <p:nvPr/>
        </p:nvSpPr>
        <p:spPr bwMode="auto">
          <a:xfrm>
            <a:off x="4961467" y="2644997"/>
            <a:ext cx="644525" cy="2167466"/>
          </a:xfrm>
          <a:prstGeom prst="rect">
            <a:avLst/>
          </a:prstGeom>
          <a:noFill/>
          <a:ln w="28575" cap="flat" cmpd="sng" algn="ctr">
            <a:solidFill>
              <a:srgbClr val="66CC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6" name="Rechteck 15"/>
          <p:cNvSpPr/>
          <p:nvPr/>
        </p:nvSpPr>
        <p:spPr bwMode="auto">
          <a:xfrm>
            <a:off x="6383841" y="2644997"/>
            <a:ext cx="1920240" cy="2167466"/>
          </a:xfrm>
          <a:prstGeom prst="rect">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7" name="Text Box 5"/>
          <p:cNvSpPr txBox="1">
            <a:spLocks noChangeArrowheads="1"/>
          </p:cNvSpPr>
          <p:nvPr/>
        </p:nvSpPr>
        <p:spPr bwMode="auto">
          <a:xfrm>
            <a:off x="457200" y="1268760"/>
            <a:ext cx="6203032" cy="3413242"/>
          </a:xfrm>
          <a:prstGeom prst="rect">
            <a:avLst/>
          </a:prstGeom>
          <a:noFill/>
          <a:ln w="9525">
            <a:noFill/>
            <a:miter lim="800000"/>
            <a:headEnd/>
            <a:tailEnd/>
          </a:ln>
          <a:effectLst/>
        </p:spPr>
        <p:txBody>
          <a:bodyPr wrap="square">
            <a:spAutoFit/>
          </a:bodyPr>
          <a:lstStyle/>
          <a:p>
            <a:pPr algn="l">
              <a:lnSpc>
                <a:spcPct val="120000"/>
              </a:lnSpc>
              <a:spcBef>
                <a:spcPts val="1800"/>
              </a:spcBef>
              <a:spcAft>
                <a:spcPts val="0"/>
              </a:spcAft>
            </a:pPr>
            <a:r>
              <a:rPr lang="de-DE" sz="2000" smtClean="0">
                <a:solidFill>
                  <a:srgbClr val="0000FF"/>
                </a:solidFill>
              </a:rPr>
              <a:t>Perturbative QCD</a:t>
            </a:r>
            <a:endParaRPr lang="de-DE" sz="2000" smtClean="0"/>
          </a:p>
          <a:p>
            <a:pPr algn="l">
              <a:lnSpc>
                <a:spcPct val="120000"/>
              </a:lnSpc>
              <a:spcBef>
                <a:spcPts val="600"/>
              </a:spcBef>
              <a:spcAft>
                <a:spcPts val="0"/>
              </a:spcAft>
            </a:pPr>
            <a:r>
              <a:rPr lang="de-DE" sz="1700" smtClean="0"/>
              <a:t>small distances</a:t>
            </a:r>
            <a:br>
              <a:rPr lang="de-DE" sz="1700" smtClean="0"/>
            </a:br>
            <a:r>
              <a:rPr lang="de-DE" sz="1700" smtClean="0"/>
              <a:t>Coulomb-like potential</a:t>
            </a:r>
            <a:r>
              <a:rPr lang="en-US" sz="1700" baseline="-25000" smtClean="0"/>
              <a:t/>
            </a:r>
            <a:br>
              <a:rPr lang="en-US" sz="1700" baseline="-25000" smtClean="0"/>
            </a:br>
            <a:r>
              <a:rPr lang="de-DE" sz="1700" smtClean="0"/>
              <a:t>one gluon exchange</a:t>
            </a:r>
            <a:br>
              <a:rPr lang="de-DE" sz="1700" smtClean="0"/>
            </a:br>
            <a:r>
              <a:rPr lang="de-DE" sz="1700" smtClean="0"/>
              <a:t>asymptotic freedom</a:t>
            </a:r>
          </a:p>
          <a:p>
            <a:pPr algn="l">
              <a:lnSpc>
                <a:spcPct val="120000"/>
              </a:lnSpc>
              <a:spcBef>
                <a:spcPts val="1800"/>
              </a:spcBef>
              <a:spcAft>
                <a:spcPts val="0"/>
              </a:spcAft>
            </a:pPr>
            <a:r>
              <a:rPr lang="en-US" sz="2000" smtClean="0">
                <a:solidFill>
                  <a:srgbClr val="0000FF"/>
                </a:solidFill>
              </a:rPr>
              <a:t>Non-perturbative QCD</a:t>
            </a:r>
          </a:p>
          <a:p>
            <a:pPr algn="l">
              <a:lnSpc>
                <a:spcPct val="120000"/>
              </a:lnSpc>
              <a:spcBef>
                <a:spcPts val="600"/>
              </a:spcBef>
              <a:spcAft>
                <a:spcPts val="0"/>
              </a:spcAft>
            </a:pPr>
            <a:r>
              <a:rPr lang="en-US" sz="1700" smtClean="0">
                <a:latin typeface="+mn-lt"/>
              </a:rPr>
              <a:t>large distances</a:t>
            </a:r>
            <a:br>
              <a:rPr lang="en-US" sz="1700" smtClean="0">
                <a:latin typeface="+mn-lt"/>
              </a:rPr>
            </a:br>
            <a:r>
              <a:rPr lang="en-US" sz="1700" smtClean="0">
                <a:latin typeface="+mn-lt"/>
              </a:rPr>
              <a:t>linear potential</a:t>
            </a:r>
            <a:r>
              <a:rPr lang="de-DE" sz="1700" smtClean="0">
                <a:latin typeface="+mn-lt"/>
              </a:rPr>
              <a:t/>
            </a:r>
            <a:br>
              <a:rPr lang="de-DE" sz="1700" smtClean="0">
                <a:latin typeface="+mn-lt"/>
              </a:rPr>
            </a:br>
            <a:r>
              <a:rPr lang="de-DE" sz="1700" smtClean="0">
                <a:latin typeface="+mn-lt"/>
              </a:rPr>
              <a:t>confinement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Potential of the Strong Interaction</a:t>
            </a:r>
            <a:endParaRPr lang="en-US"/>
          </a:p>
        </p:txBody>
      </p:sp>
      <p:grpSp>
        <p:nvGrpSpPr>
          <p:cNvPr id="3" name="Group 19"/>
          <p:cNvGrpSpPr>
            <a:grpSpLocks/>
          </p:cNvGrpSpPr>
          <p:nvPr/>
        </p:nvGrpSpPr>
        <p:grpSpPr bwMode="auto">
          <a:xfrm>
            <a:off x="4248990" y="1753344"/>
            <a:ext cx="4666409" cy="3763888"/>
            <a:chOff x="1768" y="1220"/>
            <a:chExt cx="2600" cy="2064"/>
          </a:xfrm>
        </p:grpSpPr>
        <p:pic>
          <p:nvPicPr>
            <p:cNvPr id="4" name="Picture 2"/>
            <p:cNvPicPr>
              <a:picLocks noChangeAspect="1" noChangeArrowheads="1"/>
            </p:cNvPicPr>
            <p:nvPr/>
          </p:nvPicPr>
          <p:blipFill>
            <a:blip r:embed="rId3" cstate="print"/>
            <a:srcRect l="1515" t="4543" b="2319"/>
            <a:stretch>
              <a:fillRect/>
            </a:stretch>
          </p:blipFill>
          <p:spPr bwMode="auto">
            <a:xfrm>
              <a:off x="1768" y="1220"/>
              <a:ext cx="2600" cy="2064"/>
            </a:xfrm>
            <a:prstGeom prst="rect">
              <a:avLst/>
            </a:prstGeom>
            <a:noFill/>
            <a:ln w="9525">
              <a:noFill/>
              <a:round/>
              <a:headEnd/>
              <a:tailEnd/>
            </a:ln>
          </p:spPr>
        </p:pic>
        <p:sp>
          <p:nvSpPr>
            <p:cNvPr id="5" name="Line 9"/>
            <p:cNvSpPr>
              <a:spLocks noChangeShapeType="1"/>
            </p:cNvSpPr>
            <p:nvPr/>
          </p:nvSpPr>
          <p:spPr bwMode="auto">
            <a:xfrm>
              <a:off x="3160" y="2122"/>
              <a:ext cx="576" cy="0"/>
            </a:xfrm>
            <a:prstGeom prst="line">
              <a:avLst/>
            </a:prstGeom>
            <a:noFill/>
            <a:ln w="38100">
              <a:solidFill>
                <a:srgbClr val="CC0000"/>
              </a:solidFill>
              <a:round/>
              <a:headEnd type="triangle" w="med" len="med"/>
              <a:tailEnd/>
            </a:ln>
            <a:effectLst/>
          </p:spPr>
          <p:txBody>
            <a:bodyPr anchor="ctr">
              <a:spAutoFit/>
            </a:bodyPr>
            <a:lstStyle/>
            <a:p>
              <a:endParaRPr lang="en-US"/>
            </a:p>
          </p:txBody>
        </p:sp>
        <p:sp>
          <p:nvSpPr>
            <p:cNvPr id="6" name="Line 10"/>
            <p:cNvSpPr>
              <a:spLocks noChangeShapeType="1"/>
            </p:cNvSpPr>
            <p:nvPr/>
          </p:nvSpPr>
          <p:spPr bwMode="auto">
            <a:xfrm>
              <a:off x="2449" y="2154"/>
              <a:ext cx="0" cy="144"/>
            </a:xfrm>
            <a:prstGeom prst="line">
              <a:avLst/>
            </a:prstGeom>
            <a:noFill/>
            <a:ln w="12700">
              <a:solidFill>
                <a:srgbClr val="CC0000"/>
              </a:solidFill>
              <a:round/>
              <a:headEnd/>
              <a:tailEnd type="triangle" w="sm" len="sm"/>
            </a:ln>
            <a:effectLst/>
          </p:spPr>
          <p:txBody>
            <a:bodyPr anchor="ctr">
              <a:spAutoFit/>
            </a:bodyPr>
            <a:lstStyle/>
            <a:p>
              <a:endParaRPr lang="en-US"/>
            </a:p>
          </p:txBody>
        </p:sp>
        <p:sp>
          <p:nvSpPr>
            <p:cNvPr id="7" name="Line 11"/>
            <p:cNvSpPr>
              <a:spLocks noChangeShapeType="1"/>
            </p:cNvSpPr>
            <p:nvPr/>
          </p:nvSpPr>
          <p:spPr bwMode="auto">
            <a:xfrm>
              <a:off x="2475" y="2154"/>
              <a:ext cx="0" cy="144"/>
            </a:xfrm>
            <a:prstGeom prst="line">
              <a:avLst/>
            </a:prstGeom>
            <a:noFill/>
            <a:ln w="12700">
              <a:solidFill>
                <a:srgbClr val="CC0000"/>
              </a:solidFill>
              <a:round/>
              <a:headEnd/>
              <a:tailEnd type="triangle" w="sm" len="sm"/>
            </a:ln>
            <a:effectLst/>
          </p:spPr>
          <p:txBody>
            <a:bodyPr anchor="ctr">
              <a:spAutoFit/>
            </a:bodyPr>
            <a:lstStyle/>
            <a:p>
              <a:endParaRPr lang="en-US"/>
            </a:p>
          </p:txBody>
        </p:sp>
        <p:sp>
          <p:nvSpPr>
            <p:cNvPr id="8" name="Line 12"/>
            <p:cNvSpPr>
              <a:spLocks noChangeShapeType="1"/>
            </p:cNvSpPr>
            <p:nvPr/>
          </p:nvSpPr>
          <p:spPr bwMode="auto">
            <a:xfrm>
              <a:off x="2642" y="2154"/>
              <a:ext cx="0" cy="144"/>
            </a:xfrm>
            <a:prstGeom prst="line">
              <a:avLst/>
            </a:prstGeom>
            <a:noFill/>
            <a:ln w="12700">
              <a:solidFill>
                <a:srgbClr val="CC0000"/>
              </a:solidFill>
              <a:round/>
              <a:headEnd/>
              <a:tailEnd type="triangle" w="sm" len="sm"/>
            </a:ln>
            <a:effectLst/>
          </p:spPr>
          <p:txBody>
            <a:bodyPr anchor="ctr">
              <a:spAutoFit/>
            </a:bodyPr>
            <a:lstStyle/>
            <a:p>
              <a:endParaRPr lang="en-US"/>
            </a:p>
          </p:txBody>
        </p:sp>
        <p:sp>
          <p:nvSpPr>
            <p:cNvPr id="9" name="Line 13"/>
            <p:cNvSpPr>
              <a:spLocks noChangeShapeType="1"/>
            </p:cNvSpPr>
            <p:nvPr/>
          </p:nvSpPr>
          <p:spPr bwMode="auto">
            <a:xfrm>
              <a:off x="2745" y="2156"/>
              <a:ext cx="0" cy="144"/>
            </a:xfrm>
            <a:prstGeom prst="line">
              <a:avLst/>
            </a:prstGeom>
            <a:noFill/>
            <a:ln w="12700">
              <a:solidFill>
                <a:srgbClr val="CC0000"/>
              </a:solidFill>
              <a:round/>
              <a:headEnd/>
              <a:tailEnd type="triangle" w="sm" len="sm"/>
            </a:ln>
            <a:effectLst/>
          </p:spPr>
          <p:txBody>
            <a:bodyPr anchor="ctr">
              <a:spAutoFit/>
            </a:bodyPr>
            <a:lstStyle/>
            <a:p>
              <a:endParaRPr lang="en-US"/>
            </a:p>
          </p:txBody>
        </p:sp>
        <p:sp>
          <p:nvSpPr>
            <p:cNvPr id="10" name="Line 14"/>
            <p:cNvSpPr>
              <a:spLocks noChangeShapeType="1"/>
            </p:cNvSpPr>
            <p:nvPr/>
          </p:nvSpPr>
          <p:spPr bwMode="auto">
            <a:xfrm>
              <a:off x="2992" y="2154"/>
              <a:ext cx="0" cy="144"/>
            </a:xfrm>
            <a:prstGeom prst="line">
              <a:avLst/>
            </a:prstGeom>
            <a:noFill/>
            <a:ln w="12700">
              <a:solidFill>
                <a:srgbClr val="CC0000"/>
              </a:solidFill>
              <a:round/>
              <a:headEnd/>
              <a:tailEnd type="triangle" w="sm" len="sm"/>
            </a:ln>
            <a:effectLst/>
          </p:spPr>
          <p:txBody>
            <a:bodyPr anchor="ctr">
              <a:spAutoFit/>
            </a:bodyPr>
            <a:lstStyle/>
            <a:p>
              <a:endParaRPr lang="en-US"/>
            </a:p>
          </p:txBody>
        </p:sp>
      </p:grpSp>
      <p:sp>
        <p:nvSpPr>
          <p:cNvPr id="11" name="Text Box 5"/>
          <p:cNvSpPr txBox="1">
            <a:spLocks noChangeArrowheads="1"/>
          </p:cNvSpPr>
          <p:nvPr/>
        </p:nvSpPr>
        <p:spPr bwMode="auto">
          <a:xfrm>
            <a:off x="457200" y="1268760"/>
            <a:ext cx="6203032" cy="4371005"/>
          </a:xfrm>
          <a:prstGeom prst="rect">
            <a:avLst/>
          </a:prstGeom>
          <a:noFill/>
          <a:ln w="9525">
            <a:noFill/>
            <a:miter lim="800000"/>
            <a:headEnd/>
            <a:tailEnd/>
          </a:ln>
          <a:effectLst/>
        </p:spPr>
        <p:txBody>
          <a:bodyPr wrap="square">
            <a:spAutoFit/>
          </a:bodyPr>
          <a:lstStyle/>
          <a:p>
            <a:pPr algn="l">
              <a:lnSpc>
                <a:spcPct val="120000"/>
              </a:lnSpc>
              <a:spcBef>
                <a:spcPts val="1800"/>
              </a:spcBef>
              <a:spcAft>
                <a:spcPts val="0"/>
              </a:spcAft>
            </a:pPr>
            <a:r>
              <a:rPr lang="de-DE" sz="2000" smtClean="0">
                <a:solidFill>
                  <a:srgbClr val="0000FF"/>
                </a:solidFill>
              </a:rPr>
              <a:t>Perturbative QCD</a:t>
            </a:r>
            <a:endParaRPr lang="de-DE" sz="2000" smtClean="0"/>
          </a:p>
          <a:p>
            <a:pPr algn="l">
              <a:lnSpc>
                <a:spcPct val="120000"/>
              </a:lnSpc>
              <a:spcBef>
                <a:spcPts val="600"/>
              </a:spcBef>
              <a:spcAft>
                <a:spcPts val="0"/>
              </a:spcAft>
            </a:pPr>
            <a:r>
              <a:rPr lang="de-DE" sz="1700" smtClean="0"/>
              <a:t>small distances</a:t>
            </a:r>
            <a:br>
              <a:rPr lang="de-DE" sz="1700" smtClean="0"/>
            </a:br>
            <a:r>
              <a:rPr lang="de-DE" sz="1700" smtClean="0"/>
              <a:t>Coulomb-like potential</a:t>
            </a:r>
            <a:r>
              <a:rPr lang="en-US" sz="1700" baseline="-25000" smtClean="0"/>
              <a:t/>
            </a:r>
            <a:br>
              <a:rPr lang="en-US" sz="1700" baseline="-25000" smtClean="0"/>
            </a:br>
            <a:r>
              <a:rPr lang="de-DE" sz="1700" smtClean="0"/>
              <a:t>one gluon exchange</a:t>
            </a:r>
            <a:br>
              <a:rPr lang="de-DE" sz="1700" smtClean="0"/>
            </a:br>
            <a:r>
              <a:rPr lang="de-DE" sz="1700" smtClean="0"/>
              <a:t>asymptotic freedom</a:t>
            </a:r>
          </a:p>
          <a:p>
            <a:pPr algn="l">
              <a:lnSpc>
                <a:spcPct val="120000"/>
              </a:lnSpc>
              <a:spcBef>
                <a:spcPts val="1800"/>
              </a:spcBef>
              <a:spcAft>
                <a:spcPts val="0"/>
              </a:spcAft>
            </a:pPr>
            <a:r>
              <a:rPr lang="en-US" sz="2000" smtClean="0">
                <a:solidFill>
                  <a:srgbClr val="0000FF"/>
                </a:solidFill>
              </a:rPr>
              <a:t>Non-perturbative QCD</a:t>
            </a:r>
          </a:p>
          <a:p>
            <a:pPr algn="l">
              <a:lnSpc>
                <a:spcPct val="120000"/>
              </a:lnSpc>
              <a:spcBef>
                <a:spcPts val="600"/>
              </a:spcBef>
              <a:spcAft>
                <a:spcPts val="0"/>
              </a:spcAft>
            </a:pPr>
            <a:r>
              <a:rPr lang="en-US" sz="1700" smtClean="0">
                <a:latin typeface="+mn-lt"/>
              </a:rPr>
              <a:t>large distances</a:t>
            </a:r>
            <a:br>
              <a:rPr lang="en-US" sz="1700" smtClean="0">
                <a:latin typeface="+mn-lt"/>
              </a:rPr>
            </a:br>
            <a:r>
              <a:rPr lang="en-US" sz="1700" smtClean="0">
                <a:latin typeface="+mn-lt"/>
              </a:rPr>
              <a:t>linear potential</a:t>
            </a:r>
            <a:r>
              <a:rPr lang="de-DE" sz="1700" smtClean="0">
                <a:latin typeface="+mn-lt"/>
              </a:rPr>
              <a:t/>
            </a:r>
            <a:br>
              <a:rPr lang="de-DE" sz="1700" smtClean="0">
                <a:latin typeface="+mn-lt"/>
              </a:rPr>
            </a:br>
            <a:r>
              <a:rPr lang="de-DE" sz="1700" smtClean="0">
                <a:latin typeface="+mn-lt"/>
              </a:rPr>
              <a:t>confinement</a:t>
            </a:r>
          </a:p>
          <a:p>
            <a:pPr algn="l">
              <a:lnSpc>
                <a:spcPct val="120000"/>
              </a:lnSpc>
              <a:spcBef>
                <a:spcPts val="1800"/>
              </a:spcBef>
              <a:spcAft>
                <a:spcPts val="0"/>
              </a:spcAft>
            </a:pPr>
            <a:r>
              <a:rPr lang="de-DE" sz="2000" smtClean="0">
                <a:solidFill>
                  <a:srgbClr val="0000FF"/>
                </a:solidFill>
              </a:rPr>
              <a:t>Charmonium Spectroscopy</a:t>
            </a:r>
          </a:p>
          <a:p>
            <a:pPr algn="l">
              <a:lnSpc>
                <a:spcPct val="120000"/>
              </a:lnSpc>
              <a:spcBef>
                <a:spcPts val="600"/>
              </a:spcBef>
              <a:spcAft>
                <a:spcPts val="0"/>
              </a:spcAft>
            </a:pPr>
            <a:r>
              <a:rPr lang="en-US" sz="1700" smtClean="0"/>
              <a:t>transition region</a:t>
            </a:r>
            <a:endParaRPr lang="de-DE" sz="1800" smtClean="0"/>
          </a:p>
        </p:txBody>
      </p:sp>
      <p:sp>
        <p:nvSpPr>
          <p:cNvPr id="15" name="Rechteck 14"/>
          <p:cNvSpPr/>
          <p:nvPr/>
        </p:nvSpPr>
        <p:spPr bwMode="auto">
          <a:xfrm>
            <a:off x="4961467" y="2644997"/>
            <a:ext cx="644525" cy="2167466"/>
          </a:xfrm>
          <a:prstGeom prst="rect">
            <a:avLst/>
          </a:prstGeom>
          <a:noFill/>
          <a:ln w="28575" cap="flat" cmpd="sng" algn="ctr">
            <a:solidFill>
              <a:srgbClr val="66CC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6" name="Rechteck 15"/>
          <p:cNvSpPr/>
          <p:nvPr/>
        </p:nvSpPr>
        <p:spPr bwMode="auto">
          <a:xfrm>
            <a:off x="6383841" y="2644997"/>
            <a:ext cx="1920240" cy="2167466"/>
          </a:xfrm>
          <a:prstGeom prst="rect">
            <a:avLst/>
          </a:prstGeom>
          <a:noFill/>
          <a:ln w="28575" cap="flat" cmpd="sng" algn="ctr">
            <a:solidFill>
              <a:srgbClr val="66CC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7" name="Rechteck 16"/>
          <p:cNvSpPr/>
          <p:nvPr/>
        </p:nvSpPr>
        <p:spPr bwMode="auto">
          <a:xfrm>
            <a:off x="5367864" y="2540010"/>
            <a:ext cx="1280160" cy="2377440"/>
          </a:xfrm>
          <a:prstGeom prst="rect">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5" name="Rectangle 7"/>
          <p:cNvSpPr>
            <a:spLocks noGrp="1" noChangeArrowheads="1"/>
          </p:cNvSpPr>
          <p:nvPr>
            <p:ph type="title"/>
          </p:nvPr>
        </p:nvSpPr>
        <p:spPr/>
        <p:txBody>
          <a:bodyPr/>
          <a:lstStyle/>
          <a:p>
            <a:r>
              <a:rPr lang="en-US" smtClean="0"/>
              <a:t>Charmonium Spectrum (c</a:t>
            </a:r>
            <a:r>
              <a:rPr lang="en-US" smtClean="0">
                <a:latin typeface="VerdanaBar" pitchFamily="34" charset="0"/>
              </a:rPr>
              <a:t>c</a:t>
            </a:r>
            <a:r>
              <a:rPr lang="en-US" smtClean="0"/>
              <a:t>-Mesons)</a:t>
            </a:r>
            <a:endParaRPr lang="de-DE"/>
          </a:p>
        </p:txBody>
      </p:sp>
      <p:sp>
        <p:nvSpPr>
          <p:cNvPr id="293892" name="Rectangle 4"/>
          <p:cNvSpPr>
            <a:spLocks noChangeArrowheads="1"/>
          </p:cNvSpPr>
          <p:nvPr/>
        </p:nvSpPr>
        <p:spPr bwMode="auto">
          <a:xfrm>
            <a:off x="2328413" y="1279121"/>
            <a:ext cx="4572000" cy="304800"/>
          </a:xfrm>
          <a:prstGeom prst="rect">
            <a:avLst/>
          </a:prstGeom>
          <a:noFill/>
          <a:ln w="9525">
            <a:noFill/>
            <a:miter lim="800000"/>
            <a:headEnd/>
            <a:tailEnd/>
          </a:ln>
          <a:effectLst/>
        </p:spPr>
        <p:txBody>
          <a:bodyPr>
            <a:spAutoFit/>
          </a:bodyPr>
          <a:lstStyle/>
          <a:p>
            <a:pPr algn="r"/>
            <a:r>
              <a:rPr lang="en-US" sz="1400"/>
              <a:t>S.Godfrey and N.Isgur (</a:t>
            </a:r>
            <a:r>
              <a:rPr lang="ru-RU" sz="1400"/>
              <a:t>1985</a:t>
            </a:r>
            <a:r>
              <a:rPr lang="en-US" sz="1400"/>
              <a:t>)</a:t>
            </a:r>
          </a:p>
        </p:txBody>
      </p:sp>
      <p:grpSp>
        <p:nvGrpSpPr>
          <p:cNvPr id="3" name="Gruppieren 293"/>
          <p:cNvGrpSpPr/>
          <p:nvPr/>
        </p:nvGrpSpPr>
        <p:grpSpPr>
          <a:xfrm>
            <a:off x="838200" y="1508105"/>
            <a:ext cx="6228275" cy="4359295"/>
            <a:chOff x="77634" y="1425736"/>
            <a:chExt cx="6228275" cy="4359295"/>
          </a:xfrm>
        </p:grpSpPr>
        <p:sp>
          <p:nvSpPr>
            <p:cNvPr id="295" name="Rechteck 294"/>
            <p:cNvSpPr/>
            <p:nvPr/>
          </p:nvSpPr>
          <p:spPr bwMode="auto">
            <a:xfrm>
              <a:off x="5525356" y="3307862"/>
              <a:ext cx="502920" cy="146304"/>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296" name="Text Box 5"/>
            <p:cNvSpPr txBox="1">
              <a:spLocks noChangeArrowheads="1"/>
            </p:cNvSpPr>
            <p:nvPr/>
          </p:nvSpPr>
          <p:spPr bwMode="auto">
            <a:xfrm>
              <a:off x="5592856" y="3568601"/>
              <a:ext cx="498475" cy="336550"/>
            </a:xfrm>
            <a:prstGeom prst="rect">
              <a:avLst/>
            </a:prstGeom>
            <a:noFill/>
            <a:ln w="9525">
              <a:noFill/>
              <a:miter lim="800000"/>
              <a:headEnd/>
              <a:tailEnd/>
            </a:ln>
            <a:effectLst/>
          </p:spPr>
          <p:txBody>
            <a:bodyPr wrap="none">
              <a:spAutoFit/>
            </a:bodyPr>
            <a:lstStyle/>
            <a:p>
              <a:pPr>
                <a:spcBef>
                  <a:spcPct val="0"/>
                </a:spcBef>
              </a:pPr>
              <a:r>
                <a:rPr lang="en-US" sz="1600">
                  <a:solidFill>
                    <a:srgbClr val="FF0000"/>
                  </a:solidFill>
                </a:rPr>
                <a:t>D</a:t>
              </a:r>
              <a:r>
                <a:rPr lang="en-US" sz="1600">
                  <a:solidFill>
                    <a:srgbClr val="FF0000"/>
                  </a:solidFill>
                  <a:latin typeface="VerdanaBar" pitchFamily="34" charset="0"/>
                </a:rPr>
                <a:t>D</a:t>
              </a:r>
            </a:p>
          </p:txBody>
        </p:sp>
        <p:sp>
          <p:nvSpPr>
            <p:cNvPr id="297" name="Line 11"/>
            <p:cNvSpPr>
              <a:spLocks noChangeShapeType="1"/>
            </p:cNvSpPr>
            <p:nvPr/>
          </p:nvSpPr>
          <p:spPr bwMode="auto">
            <a:xfrm>
              <a:off x="812800" y="5333480"/>
              <a:ext cx="1066800" cy="0"/>
            </a:xfrm>
            <a:prstGeom prst="line">
              <a:avLst/>
            </a:prstGeom>
            <a:noFill/>
            <a:ln w="38100">
              <a:solidFill>
                <a:srgbClr val="FF0000"/>
              </a:solidFill>
              <a:round/>
              <a:headEnd/>
              <a:tailEnd/>
            </a:ln>
            <a:effectLst/>
          </p:spPr>
          <p:txBody>
            <a:bodyPr>
              <a:spAutoFit/>
            </a:bodyPr>
            <a:lstStyle/>
            <a:p>
              <a:endParaRPr lang="en-US"/>
            </a:p>
          </p:txBody>
        </p:sp>
        <p:sp>
          <p:nvSpPr>
            <p:cNvPr id="298" name="Line 13"/>
            <p:cNvSpPr>
              <a:spLocks noChangeShapeType="1"/>
            </p:cNvSpPr>
            <p:nvPr/>
          </p:nvSpPr>
          <p:spPr bwMode="auto">
            <a:xfrm>
              <a:off x="1870075" y="5333480"/>
              <a:ext cx="1066800" cy="0"/>
            </a:xfrm>
            <a:prstGeom prst="line">
              <a:avLst/>
            </a:prstGeom>
            <a:noFill/>
            <a:ln w="38100">
              <a:solidFill>
                <a:srgbClr val="0000FF"/>
              </a:solidFill>
              <a:round/>
              <a:headEnd/>
              <a:tailEnd/>
            </a:ln>
            <a:effectLst/>
          </p:spPr>
          <p:txBody>
            <a:bodyPr>
              <a:spAutoFit/>
            </a:bodyPr>
            <a:lstStyle/>
            <a:p>
              <a:endParaRPr lang="en-US"/>
            </a:p>
          </p:txBody>
        </p:sp>
        <p:sp>
          <p:nvSpPr>
            <p:cNvPr id="299" name="Line 14"/>
            <p:cNvSpPr>
              <a:spLocks noChangeShapeType="1"/>
            </p:cNvSpPr>
            <p:nvPr/>
          </p:nvSpPr>
          <p:spPr bwMode="auto">
            <a:xfrm>
              <a:off x="2898775" y="5333480"/>
              <a:ext cx="1066800" cy="0"/>
            </a:xfrm>
            <a:prstGeom prst="line">
              <a:avLst/>
            </a:prstGeom>
            <a:noFill/>
            <a:ln w="38100">
              <a:solidFill>
                <a:srgbClr val="0000FF"/>
              </a:solidFill>
              <a:round/>
              <a:headEnd/>
              <a:tailEnd/>
            </a:ln>
            <a:effectLst/>
          </p:spPr>
          <p:txBody>
            <a:bodyPr>
              <a:spAutoFit/>
            </a:bodyPr>
            <a:lstStyle/>
            <a:p>
              <a:endParaRPr lang="en-US"/>
            </a:p>
          </p:txBody>
        </p:sp>
        <p:sp>
          <p:nvSpPr>
            <p:cNvPr id="300" name="Line 15"/>
            <p:cNvSpPr>
              <a:spLocks noChangeShapeType="1"/>
            </p:cNvSpPr>
            <p:nvPr/>
          </p:nvSpPr>
          <p:spPr bwMode="auto">
            <a:xfrm>
              <a:off x="3962400" y="5333480"/>
              <a:ext cx="1066800" cy="0"/>
            </a:xfrm>
            <a:prstGeom prst="line">
              <a:avLst/>
            </a:prstGeom>
            <a:noFill/>
            <a:ln w="38100">
              <a:solidFill>
                <a:srgbClr val="FF0000"/>
              </a:solidFill>
              <a:round/>
              <a:headEnd/>
              <a:tailEnd/>
            </a:ln>
            <a:effectLst/>
          </p:spPr>
          <p:txBody>
            <a:bodyPr>
              <a:spAutoFit/>
            </a:bodyPr>
            <a:lstStyle/>
            <a:p>
              <a:endParaRPr lang="en-US"/>
            </a:p>
          </p:txBody>
        </p:sp>
        <p:sp>
          <p:nvSpPr>
            <p:cNvPr id="301" name="Line 16"/>
            <p:cNvSpPr>
              <a:spLocks noChangeShapeType="1"/>
            </p:cNvSpPr>
            <p:nvPr/>
          </p:nvSpPr>
          <p:spPr bwMode="auto">
            <a:xfrm>
              <a:off x="4997450" y="5333480"/>
              <a:ext cx="1042416" cy="0"/>
            </a:xfrm>
            <a:prstGeom prst="line">
              <a:avLst/>
            </a:prstGeom>
            <a:noFill/>
            <a:ln w="38100">
              <a:solidFill>
                <a:srgbClr val="FF0000"/>
              </a:solidFill>
              <a:round/>
              <a:headEnd/>
              <a:tailEnd/>
            </a:ln>
            <a:effectLst/>
          </p:spPr>
          <p:txBody>
            <a:bodyPr>
              <a:spAutoFit/>
            </a:bodyPr>
            <a:lstStyle/>
            <a:p>
              <a:endParaRPr lang="en-US"/>
            </a:p>
          </p:txBody>
        </p:sp>
        <p:sp>
          <p:nvSpPr>
            <p:cNvPr id="302" name="Text Box 17"/>
            <p:cNvSpPr txBox="1">
              <a:spLocks noChangeArrowheads="1"/>
            </p:cNvSpPr>
            <p:nvPr/>
          </p:nvSpPr>
          <p:spPr bwMode="auto">
            <a:xfrm>
              <a:off x="4390480" y="5477254"/>
              <a:ext cx="1219200" cy="307777"/>
            </a:xfrm>
            <a:prstGeom prst="rect">
              <a:avLst/>
            </a:prstGeom>
            <a:noFill/>
            <a:ln w="19050">
              <a:noFill/>
              <a:miter lim="800000"/>
              <a:headEnd/>
              <a:tailEnd/>
            </a:ln>
            <a:effectLst/>
          </p:spPr>
          <p:txBody>
            <a:bodyPr>
              <a:spAutoFit/>
            </a:bodyPr>
            <a:lstStyle/>
            <a:p>
              <a:pPr algn="ctr"/>
              <a:r>
                <a:rPr lang="en-US" sz="1400" smtClean="0">
                  <a:solidFill>
                    <a:srgbClr val="FF0000"/>
                  </a:solidFill>
                </a:rPr>
                <a:t>L=2</a:t>
              </a:r>
              <a:endParaRPr lang="de-DE" sz="1400">
                <a:solidFill>
                  <a:srgbClr val="FF0000"/>
                </a:solidFill>
              </a:endParaRPr>
            </a:p>
          </p:txBody>
        </p:sp>
        <p:sp>
          <p:nvSpPr>
            <p:cNvPr id="303" name="Text Box 18"/>
            <p:cNvSpPr txBox="1">
              <a:spLocks noChangeArrowheads="1"/>
            </p:cNvSpPr>
            <p:nvPr/>
          </p:nvSpPr>
          <p:spPr bwMode="auto">
            <a:xfrm>
              <a:off x="726698" y="5477254"/>
              <a:ext cx="1219200" cy="307777"/>
            </a:xfrm>
            <a:prstGeom prst="rect">
              <a:avLst/>
            </a:prstGeom>
            <a:noFill/>
            <a:ln w="19050">
              <a:noFill/>
              <a:miter lim="800000"/>
              <a:headEnd/>
              <a:tailEnd/>
            </a:ln>
            <a:effectLst/>
          </p:spPr>
          <p:txBody>
            <a:bodyPr>
              <a:spAutoFit/>
            </a:bodyPr>
            <a:lstStyle/>
            <a:p>
              <a:pPr algn="ctr"/>
              <a:r>
                <a:rPr lang="en-US" sz="1400" smtClean="0">
                  <a:solidFill>
                    <a:srgbClr val="FF0000"/>
                  </a:solidFill>
                </a:rPr>
                <a:t>L=0</a:t>
              </a:r>
              <a:endParaRPr lang="de-DE" sz="1400">
                <a:solidFill>
                  <a:srgbClr val="FF0000"/>
                </a:solidFill>
              </a:endParaRPr>
            </a:p>
          </p:txBody>
        </p:sp>
        <p:sp>
          <p:nvSpPr>
            <p:cNvPr id="304" name="Text Box 19"/>
            <p:cNvSpPr txBox="1">
              <a:spLocks noChangeArrowheads="1"/>
            </p:cNvSpPr>
            <p:nvPr/>
          </p:nvSpPr>
          <p:spPr bwMode="auto">
            <a:xfrm>
              <a:off x="2302248" y="5477254"/>
              <a:ext cx="1219200" cy="307777"/>
            </a:xfrm>
            <a:prstGeom prst="rect">
              <a:avLst/>
            </a:prstGeom>
            <a:noFill/>
            <a:ln w="19050">
              <a:noFill/>
              <a:miter lim="800000"/>
              <a:headEnd/>
              <a:tailEnd/>
            </a:ln>
            <a:effectLst/>
          </p:spPr>
          <p:txBody>
            <a:bodyPr>
              <a:spAutoFit/>
            </a:bodyPr>
            <a:lstStyle/>
            <a:p>
              <a:pPr algn="ctr"/>
              <a:r>
                <a:rPr lang="en-US" sz="1400" smtClean="0">
                  <a:solidFill>
                    <a:srgbClr val="0000FF"/>
                  </a:solidFill>
                </a:rPr>
                <a:t>L=1</a:t>
              </a:r>
              <a:endParaRPr lang="de-DE" sz="1400">
                <a:solidFill>
                  <a:srgbClr val="0000FF"/>
                </a:solidFill>
              </a:endParaRPr>
            </a:p>
          </p:txBody>
        </p:sp>
        <p:sp>
          <p:nvSpPr>
            <p:cNvPr id="305" name="Rechteck 304"/>
            <p:cNvSpPr/>
            <p:nvPr/>
          </p:nvSpPr>
          <p:spPr bwMode="auto">
            <a:xfrm>
              <a:off x="818958" y="1764190"/>
              <a:ext cx="5212080" cy="360040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06" name="Rechteck 305"/>
            <p:cNvSpPr/>
            <p:nvPr/>
          </p:nvSpPr>
          <p:spPr bwMode="auto">
            <a:xfrm>
              <a:off x="827584" y="2285498"/>
              <a:ext cx="502920" cy="118872"/>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07" name="Rechteck 306"/>
            <p:cNvSpPr/>
            <p:nvPr/>
          </p:nvSpPr>
          <p:spPr bwMode="auto">
            <a:xfrm>
              <a:off x="1343788" y="2780928"/>
              <a:ext cx="502920" cy="182880"/>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08" name="Rechteck 307"/>
            <p:cNvSpPr/>
            <p:nvPr/>
          </p:nvSpPr>
          <p:spPr bwMode="auto">
            <a:xfrm>
              <a:off x="1861574" y="3126590"/>
              <a:ext cx="502920" cy="91440"/>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09" name="Rechteck 308"/>
            <p:cNvSpPr/>
            <p:nvPr/>
          </p:nvSpPr>
          <p:spPr bwMode="auto">
            <a:xfrm>
              <a:off x="2391508" y="3215976"/>
              <a:ext cx="502920" cy="155448"/>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10" name="Rechteck 309"/>
            <p:cNvSpPr/>
            <p:nvPr/>
          </p:nvSpPr>
          <p:spPr bwMode="auto">
            <a:xfrm>
              <a:off x="2907190" y="3117964"/>
              <a:ext cx="502920" cy="109728"/>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11" name="Rechteck 310"/>
            <p:cNvSpPr/>
            <p:nvPr/>
          </p:nvSpPr>
          <p:spPr bwMode="auto">
            <a:xfrm>
              <a:off x="4482740" y="2023344"/>
              <a:ext cx="504056" cy="137160"/>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12" name="Rechteck 311"/>
            <p:cNvSpPr/>
            <p:nvPr/>
          </p:nvSpPr>
          <p:spPr bwMode="auto">
            <a:xfrm>
              <a:off x="4482740" y="2688668"/>
              <a:ext cx="502920" cy="164592"/>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13" name="Rechteck 312"/>
            <p:cNvSpPr/>
            <p:nvPr/>
          </p:nvSpPr>
          <p:spPr bwMode="auto">
            <a:xfrm>
              <a:off x="3437124" y="3057582"/>
              <a:ext cx="502920" cy="82296"/>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14" name="Rechteck 313"/>
            <p:cNvSpPr/>
            <p:nvPr/>
          </p:nvSpPr>
          <p:spPr bwMode="auto">
            <a:xfrm>
              <a:off x="3949806" y="3328114"/>
              <a:ext cx="502920" cy="137160"/>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15" name="Rechteck 314"/>
            <p:cNvSpPr/>
            <p:nvPr/>
          </p:nvSpPr>
          <p:spPr bwMode="auto">
            <a:xfrm>
              <a:off x="4482740" y="3388496"/>
              <a:ext cx="502920" cy="91440"/>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16" name="Rechteck 315"/>
            <p:cNvSpPr/>
            <p:nvPr/>
          </p:nvSpPr>
          <p:spPr bwMode="auto">
            <a:xfrm>
              <a:off x="5004048" y="3328114"/>
              <a:ext cx="502920" cy="137160"/>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17" name="Rechteck 316"/>
            <p:cNvSpPr/>
            <p:nvPr/>
          </p:nvSpPr>
          <p:spPr bwMode="auto">
            <a:xfrm>
              <a:off x="827584" y="2863186"/>
              <a:ext cx="502920" cy="246888"/>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18" name="Rechteck 317"/>
            <p:cNvSpPr/>
            <p:nvPr/>
          </p:nvSpPr>
          <p:spPr bwMode="auto">
            <a:xfrm>
              <a:off x="827584" y="3688154"/>
              <a:ext cx="502920" cy="164592"/>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19" name="Rechteck 318"/>
            <p:cNvSpPr/>
            <p:nvPr/>
          </p:nvSpPr>
          <p:spPr bwMode="auto">
            <a:xfrm>
              <a:off x="1343788" y="2239368"/>
              <a:ext cx="502920" cy="146304"/>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20" name="Rechteck 319"/>
            <p:cNvSpPr/>
            <p:nvPr/>
          </p:nvSpPr>
          <p:spPr bwMode="auto">
            <a:xfrm>
              <a:off x="1343788" y="3573016"/>
              <a:ext cx="502920" cy="118872"/>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21" name="Rechteck 320"/>
            <p:cNvSpPr/>
            <p:nvPr/>
          </p:nvSpPr>
          <p:spPr bwMode="auto">
            <a:xfrm>
              <a:off x="1861574" y="3938682"/>
              <a:ext cx="502920" cy="54864"/>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22" name="Rechteck 321"/>
            <p:cNvSpPr/>
            <p:nvPr/>
          </p:nvSpPr>
          <p:spPr bwMode="auto">
            <a:xfrm>
              <a:off x="2391508" y="4091324"/>
              <a:ext cx="502920" cy="82296"/>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23" name="Rechteck 322"/>
            <p:cNvSpPr/>
            <p:nvPr/>
          </p:nvSpPr>
          <p:spPr bwMode="auto">
            <a:xfrm>
              <a:off x="2907190" y="3964560"/>
              <a:ext cx="502920" cy="45720"/>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24" name="Rechteck 323"/>
            <p:cNvSpPr/>
            <p:nvPr/>
          </p:nvSpPr>
          <p:spPr bwMode="auto">
            <a:xfrm>
              <a:off x="3437124" y="3892552"/>
              <a:ext cx="502920" cy="82296"/>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25" name="Rechteck 324"/>
            <p:cNvSpPr/>
            <p:nvPr/>
          </p:nvSpPr>
          <p:spPr bwMode="auto">
            <a:xfrm>
              <a:off x="1343788" y="4696266"/>
              <a:ext cx="502920" cy="27432"/>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26" name="Rechteck 325"/>
            <p:cNvSpPr/>
            <p:nvPr/>
          </p:nvSpPr>
          <p:spPr bwMode="auto">
            <a:xfrm>
              <a:off x="827584" y="4883412"/>
              <a:ext cx="502920" cy="45720"/>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cxnSp>
          <p:nvCxnSpPr>
            <p:cNvPr id="327" name="Gerade Verbindung 326"/>
            <p:cNvCxnSpPr/>
            <p:nvPr/>
          </p:nvCxnSpPr>
          <p:spPr bwMode="auto">
            <a:xfrm>
              <a:off x="816633" y="4899779"/>
              <a:ext cx="109728" cy="0"/>
            </a:xfrm>
            <a:prstGeom prst="line">
              <a:avLst/>
            </a:prstGeom>
            <a:solidFill>
              <a:schemeClr val="bg1"/>
            </a:solidFill>
            <a:ln w="19050" cap="flat" cmpd="sng" algn="ctr">
              <a:solidFill>
                <a:schemeClr val="tx1"/>
              </a:solidFill>
              <a:prstDash val="solid"/>
              <a:round/>
              <a:headEnd type="none" w="med" len="med"/>
              <a:tailEnd type="none" w="med" len="med"/>
            </a:ln>
            <a:effectLst/>
          </p:spPr>
        </p:cxnSp>
        <p:cxnSp>
          <p:nvCxnSpPr>
            <p:cNvPr id="328" name="Gerade Verbindung 327"/>
            <p:cNvCxnSpPr/>
            <p:nvPr/>
          </p:nvCxnSpPr>
          <p:spPr bwMode="auto">
            <a:xfrm>
              <a:off x="816633" y="4448814"/>
              <a:ext cx="109728" cy="0"/>
            </a:xfrm>
            <a:prstGeom prst="line">
              <a:avLst/>
            </a:prstGeom>
            <a:solidFill>
              <a:schemeClr val="bg1"/>
            </a:solidFill>
            <a:ln w="19050" cap="flat" cmpd="sng" algn="ctr">
              <a:solidFill>
                <a:schemeClr val="tx1"/>
              </a:solidFill>
              <a:prstDash val="solid"/>
              <a:round/>
              <a:headEnd type="none" w="med" len="med"/>
              <a:tailEnd type="none" w="med" len="med"/>
            </a:ln>
            <a:effectLst/>
          </p:spPr>
        </p:cxnSp>
        <p:cxnSp>
          <p:nvCxnSpPr>
            <p:cNvPr id="329" name="Gerade Verbindung 328"/>
            <p:cNvCxnSpPr/>
            <p:nvPr/>
          </p:nvCxnSpPr>
          <p:spPr bwMode="auto">
            <a:xfrm>
              <a:off x="816633" y="2193984"/>
              <a:ext cx="109728" cy="0"/>
            </a:xfrm>
            <a:prstGeom prst="line">
              <a:avLst/>
            </a:prstGeom>
            <a:solidFill>
              <a:schemeClr val="bg1"/>
            </a:solidFill>
            <a:ln w="19050" cap="flat" cmpd="sng" algn="ctr">
              <a:solidFill>
                <a:schemeClr val="tx1"/>
              </a:solidFill>
              <a:prstDash val="solid"/>
              <a:round/>
              <a:headEnd type="none" w="med" len="med"/>
              <a:tailEnd type="none" w="med" len="med"/>
            </a:ln>
            <a:effectLst/>
          </p:spPr>
        </p:cxnSp>
        <p:cxnSp>
          <p:nvCxnSpPr>
            <p:cNvPr id="330" name="Gerade Verbindung 329"/>
            <p:cNvCxnSpPr/>
            <p:nvPr/>
          </p:nvCxnSpPr>
          <p:spPr bwMode="auto">
            <a:xfrm>
              <a:off x="816633" y="2644950"/>
              <a:ext cx="109728" cy="0"/>
            </a:xfrm>
            <a:prstGeom prst="line">
              <a:avLst/>
            </a:prstGeom>
            <a:solidFill>
              <a:schemeClr val="bg1"/>
            </a:solidFill>
            <a:ln w="19050" cap="flat" cmpd="sng" algn="ctr">
              <a:solidFill>
                <a:schemeClr val="tx1"/>
              </a:solidFill>
              <a:prstDash val="solid"/>
              <a:round/>
              <a:headEnd type="none" w="med" len="med"/>
              <a:tailEnd type="none" w="med" len="med"/>
            </a:ln>
            <a:effectLst/>
          </p:spPr>
        </p:cxnSp>
        <p:cxnSp>
          <p:nvCxnSpPr>
            <p:cNvPr id="331" name="Gerade Verbindung 330"/>
            <p:cNvCxnSpPr/>
            <p:nvPr/>
          </p:nvCxnSpPr>
          <p:spPr bwMode="auto">
            <a:xfrm>
              <a:off x="816633" y="3997848"/>
              <a:ext cx="109728" cy="0"/>
            </a:xfrm>
            <a:prstGeom prst="line">
              <a:avLst/>
            </a:prstGeom>
            <a:solidFill>
              <a:schemeClr val="bg1"/>
            </a:solidFill>
            <a:ln w="19050" cap="flat" cmpd="sng" algn="ctr">
              <a:solidFill>
                <a:schemeClr val="tx1"/>
              </a:solidFill>
              <a:prstDash val="solid"/>
              <a:round/>
              <a:headEnd type="none" w="med" len="med"/>
              <a:tailEnd type="none" w="med" len="med"/>
            </a:ln>
            <a:effectLst/>
          </p:spPr>
        </p:cxnSp>
        <p:cxnSp>
          <p:nvCxnSpPr>
            <p:cNvPr id="332" name="Gerade Verbindung 331"/>
            <p:cNvCxnSpPr/>
            <p:nvPr/>
          </p:nvCxnSpPr>
          <p:spPr bwMode="auto">
            <a:xfrm>
              <a:off x="816633" y="3546882"/>
              <a:ext cx="109728" cy="0"/>
            </a:xfrm>
            <a:prstGeom prst="line">
              <a:avLst/>
            </a:prstGeom>
            <a:solidFill>
              <a:schemeClr val="bg1"/>
            </a:solidFill>
            <a:ln w="19050" cap="flat" cmpd="sng" algn="ctr">
              <a:solidFill>
                <a:schemeClr val="tx1"/>
              </a:solidFill>
              <a:prstDash val="solid"/>
              <a:round/>
              <a:headEnd type="none" w="med" len="med"/>
              <a:tailEnd type="none" w="med" len="med"/>
            </a:ln>
            <a:effectLst/>
          </p:spPr>
        </p:cxnSp>
        <p:cxnSp>
          <p:nvCxnSpPr>
            <p:cNvPr id="333" name="Gerade Verbindung 332"/>
            <p:cNvCxnSpPr/>
            <p:nvPr/>
          </p:nvCxnSpPr>
          <p:spPr bwMode="auto">
            <a:xfrm>
              <a:off x="816633" y="3095916"/>
              <a:ext cx="109728" cy="0"/>
            </a:xfrm>
            <a:prstGeom prst="line">
              <a:avLst/>
            </a:prstGeom>
            <a:solidFill>
              <a:schemeClr val="bg1"/>
            </a:solidFill>
            <a:ln w="19050" cap="flat" cmpd="sng" algn="ctr">
              <a:solidFill>
                <a:schemeClr val="tx1"/>
              </a:solidFill>
              <a:prstDash val="solid"/>
              <a:round/>
              <a:headEnd type="none" w="med" len="med"/>
              <a:tailEnd type="none" w="med" len="med"/>
            </a:ln>
            <a:effectLst/>
          </p:spPr>
        </p:cxnSp>
        <p:cxnSp>
          <p:nvCxnSpPr>
            <p:cNvPr id="334" name="Gerade Verbindung 333"/>
            <p:cNvCxnSpPr/>
            <p:nvPr/>
          </p:nvCxnSpPr>
          <p:spPr bwMode="auto">
            <a:xfrm rot="5400000" flipH="1" flipV="1">
              <a:off x="5474399" y="5296848"/>
              <a:ext cx="109728" cy="0"/>
            </a:xfrm>
            <a:prstGeom prst="line">
              <a:avLst/>
            </a:prstGeom>
            <a:solidFill>
              <a:schemeClr val="bg1"/>
            </a:solidFill>
            <a:ln w="19050" cap="flat" cmpd="sng" algn="ctr">
              <a:solidFill>
                <a:schemeClr val="tx1"/>
              </a:solidFill>
              <a:prstDash val="solid"/>
              <a:round/>
              <a:headEnd type="none" w="med" len="med"/>
              <a:tailEnd type="none" w="med" len="med"/>
            </a:ln>
            <a:effectLst/>
          </p:spPr>
        </p:cxnSp>
        <p:cxnSp>
          <p:nvCxnSpPr>
            <p:cNvPr id="335" name="Gerade Verbindung 334"/>
            <p:cNvCxnSpPr/>
            <p:nvPr/>
          </p:nvCxnSpPr>
          <p:spPr bwMode="auto">
            <a:xfrm rot="5400000" flipH="1" flipV="1">
              <a:off x="4950735" y="5296848"/>
              <a:ext cx="109728" cy="0"/>
            </a:xfrm>
            <a:prstGeom prst="line">
              <a:avLst/>
            </a:prstGeom>
            <a:solidFill>
              <a:schemeClr val="bg1"/>
            </a:solidFill>
            <a:ln w="19050" cap="flat" cmpd="sng" algn="ctr">
              <a:solidFill>
                <a:schemeClr val="tx1"/>
              </a:solidFill>
              <a:prstDash val="solid"/>
              <a:round/>
              <a:headEnd type="none" w="med" len="med"/>
              <a:tailEnd type="none" w="med" len="med"/>
            </a:ln>
            <a:effectLst/>
          </p:spPr>
        </p:cxnSp>
        <p:cxnSp>
          <p:nvCxnSpPr>
            <p:cNvPr id="336" name="Gerade Verbindung 335"/>
            <p:cNvCxnSpPr/>
            <p:nvPr/>
          </p:nvCxnSpPr>
          <p:spPr bwMode="auto">
            <a:xfrm rot="5400000" flipH="1" flipV="1">
              <a:off x="4427074" y="5296848"/>
              <a:ext cx="109728" cy="0"/>
            </a:xfrm>
            <a:prstGeom prst="line">
              <a:avLst/>
            </a:prstGeom>
            <a:solidFill>
              <a:schemeClr val="bg1"/>
            </a:solidFill>
            <a:ln w="19050" cap="flat" cmpd="sng" algn="ctr">
              <a:solidFill>
                <a:schemeClr val="tx1"/>
              </a:solidFill>
              <a:prstDash val="solid"/>
              <a:round/>
              <a:headEnd type="none" w="med" len="med"/>
              <a:tailEnd type="none" w="med" len="med"/>
            </a:ln>
            <a:effectLst/>
          </p:spPr>
        </p:cxnSp>
        <p:cxnSp>
          <p:nvCxnSpPr>
            <p:cNvPr id="337" name="Gerade Verbindung 336"/>
            <p:cNvCxnSpPr/>
            <p:nvPr/>
          </p:nvCxnSpPr>
          <p:spPr bwMode="auto">
            <a:xfrm rot="5400000" flipH="1" flipV="1">
              <a:off x="3903413" y="5296848"/>
              <a:ext cx="109728" cy="0"/>
            </a:xfrm>
            <a:prstGeom prst="line">
              <a:avLst/>
            </a:prstGeom>
            <a:solidFill>
              <a:schemeClr val="bg1"/>
            </a:solidFill>
            <a:ln w="19050" cap="flat" cmpd="sng" algn="ctr">
              <a:solidFill>
                <a:schemeClr val="tx1"/>
              </a:solidFill>
              <a:prstDash val="solid"/>
              <a:round/>
              <a:headEnd type="none" w="med" len="med"/>
              <a:tailEnd type="none" w="med" len="med"/>
            </a:ln>
            <a:effectLst/>
          </p:spPr>
        </p:cxnSp>
        <p:cxnSp>
          <p:nvCxnSpPr>
            <p:cNvPr id="338" name="Gerade Verbindung 337"/>
            <p:cNvCxnSpPr/>
            <p:nvPr/>
          </p:nvCxnSpPr>
          <p:spPr bwMode="auto">
            <a:xfrm rot="5400000" flipH="1" flipV="1">
              <a:off x="1808769" y="5296848"/>
              <a:ext cx="109728" cy="0"/>
            </a:xfrm>
            <a:prstGeom prst="line">
              <a:avLst/>
            </a:prstGeom>
            <a:solidFill>
              <a:schemeClr val="bg1"/>
            </a:solidFill>
            <a:ln w="19050" cap="flat" cmpd="sng" algn="ctr">
              <a:solidFill>
                <a:schemeClr val="tx1"/>
              </a:solidFill>
              <a:prstDash val="solid"/>
              <a:round/>
              <a:headEnd type="none" w="med" len="med"/>
              <a:tailEnd type="none" w="med" len="med"/>
            </a:ln>
            <a:effectLst/>
          </p:spPr>
        </p:cxnSp>
        <p:cxnSp>
          <p:nvCxnSpPr>
            <p:cNvPr id="339" name="Gerade Verbindung 338"/>
            <p:cNvCxnSpPr/>
            <p:nvPr/>
          </p:nvCxnSpPr>
          <p:spPr bwMode="auto">
            <a:xfrm rot="5400000" flipH="1" flipV="1">
              <a:off x="1285108" y="5296848"/>
              <a:ext cx="109728" cy="0"/>
            </a:xfrm>
            <a:prstGeom prst="line">
              <a:avLst/>
            </a:prstGeom>
            <a:solidFill>
              <a:schemeClr val="bg1"/>
            </a:solidFill>
            <a:ln w="19050" cap="flat" cmpd="sng" algn="ctr">
              <a:solidFill>
                <a:schemeClr val="tx1"/>
              </a:solidFill>
              <a:prstDash val="solid"/>
              <a:round/>
              <a:headEnd type="none" w="med" len="med"/>
              <a:tailEnd type="none" w="med" len="med"/>
            </a:ln>
            <a:effectLst/>
          </p:spPr>
        </p:cxnSp>
        <p:cxnSp>
          <p:nvCxnSpPr>
            <p:cNvPr id="340" name="Gerade Verbindung 339"/>
            <p:cNvCxnSpPr/>
            <p:nvPr/>
          </p:nvCxnSpPr>
          <p:spPr bwMode="auto">
            <a:xfrm rot="5400000" flipH="1" flipV="1">
              <a:off x="2332430" y="5296848"/>
              <a:ext cx="109728" cy="0"/>
            </a:xfrm>
            <a:prstGeom prst="line">
              <a:avLst/>
            </a:prstGeom>
            <a:solidFill>
              <a:schemeClr val="bg1"/>
            </a:solidFill>
            <a:ln w="19050" cap="flat" cmpd="sng" algn="ctr">
              <a:solidFill>
                <a:schemeClr val="tx1"/>
              </a:solidFill>
              <a:prstDash val="solid"/>
              <a:round/>
              <a:headEnd type="none" w="med" len="med"/>
              <a:tailEnd type="none" w="med" len="med"/>
            </a:ln>
            <a:effectLst/>
          </p:spPr>
        </p:cxnSp>
        <p:cxnSp>
          <p:nvCxnSpPr>
            <p:cNvPr id="341" name="Gerade Verbindung 340"/>
            <p:cNvCxnSpPr/>
            <p:nvPr/>
          </p:nvCxnSpPr>
          <p:spPr bwMode="auto">
            <a:xfrm rot="5400000" flipH="1" flipV="1">
              <a:off x="2856091" y="5296848"/>
              <a:ext cx="109728" cy="0"/>
            </a:xfrm>
            <a:prstGeom prst="line">
              <a:avLst/>
            </a:prstGeom>
            <a:solidFill>
              <a:schemeClr val="bg1"/>
            </a:solidFill>
            <a:ln w="19050" cap="flat" cmpd="sng" algn="ctr">
              <a:solidFill>
                <a:schemeClr val="tx1"/>
              </a:solidFill>
              <a:prstDash val="solid"/>
              <a:round/>
              <a:headEnd type="none" w="med" len="med"/>
              <a:tailEnd type="none" w="med" len="med"/>
            </a:ln>
            <a:effectLst/>
          </p:spPr>
        </p:cxnSp>
        <p:cxnSp>
          <p:nvCxnSpPr>
            <p:cNvPr id="342" name="Gerade Verbindung 341"/>
            <p:cNvCxnSpPr/>
            <p:nvPr/>
          </p:nvCxnSpPr>
          <p:spPr bwMode="auto">
            <a:xfrm rot="5400000" flipH="1" flipV="1">
              <a:off x="3379752" y="5296848"/>
              <a:ext cx="109728" cy="0"/>
            </a:xfrm>
            <a:prstGeom prst="line">
              <a:avLst/>
            </a:prstGeom>
            <a:solidFill>
              <a:schemeClr val="bg1"/>
            </a:solidFill>
            <a:ln w="19050" cap="flat" cmpd="sng" algn="ctr">
              <a:solidFill>
                <a:schemeClr val="tx1"/>
              </a:solidFill>
              <a:prstDash val="solid"/>
              <a:round/>
              <a:headEnd type="none" w="med" len="med"/>
              <a:tailEnd type="none" w="med" len="med"/>
            </a:ln>
            <a:effectLst/>
          </p:spPr>
        </p:cxnSp>
        <p:sp>
          <p:nvSpPr>
            <p:cNvPr id="343" name="Text Box 17"/>
            <p:cNvSpPr txBox="1">
              <a:spLocks noChangeArrowheads="1"/>
            </p:cNvSpPr>
            <p:nvPr/>
          </p:nvSpPr>
          <p:spPr bwMode="auto">
            <a:xfrm>
              <a:off x="5529263" y="5474386"/>
              <a:ext cx="776646" cy="307777"/>
            </a:xfrm>
            <a:prstGeom prst="rect">
              <a:avLst/>
            </a:prstGeom>
            <a:noFill/>
            <a:ln w="19050">
              <a:noFill/>
              <a:miter lim="800000"/>
              <a:headEnd/>
              <a:tailEnd/>
            </a:ln>
            <a:effectLst/>
          </p:spPr>
          <p:txBody>
            <a:bodyPr wrap="square">
              <a:spAutoFit/>
            </a:bodyPr>
            <a:lstStyle/>
            <a:p>
              <a:pPr algn="ctr"/>
              <a:r>
                <a:rPr lang="en-US" sz="1400" smtClean="0"/>
                <a:t>J</a:t>
              </a:r>
              <a:r>
                <a:rPr lang="en-US" sz="1400" baseline="30000" smtClean="0"/>
                <a:t>PC</a:t>
              </a:r>
              <a:endParaRPr lang="de-DE" sz="1400" baseline="30000"/>
            </a:p>
          </p:txBody>
        </p:sp>
        <p:sp>
          <p:nvSpPr>
            <p:cNvPr id="344" name="Text Box 17"/>
            <p:cNvSpPr txBox="1">
              <a:spLocks noChangeArrowheads="1"/>
            </p:cNvSpPr>
            <p:nvPr/>
          </p:nvSpPr>
          <p:spPr bwMode="auto">
            <a:xfrm rot="16200000">
              <a:off x="-287817" y="2121439"/>
              <a:ext cx="1219469" cy="307777"/>
            </a:xfrm>
            <a:prstGeom prst="rect">
              <a:avLst/>
            </a:prstGeom>
            <a:noFill/>
            <a:ln w="19050">
              <a:noFill/>
              <a:miter lim="800000"/>
              <a:headEnd/>
              <a:tailEnd/>
            </a:ln>
            <a:effectLst/>
          </p:spPr>
          <p:txBody>
            <a:bodyPr wrap="square">
              <a:spAutoFit/>
            </a:bodyPr>
            <a:lstStyle/>
            <a:p>
              <a:pPr algn="r"/>
              <a:r>
                <a:rPr lang="en-US" sz="1400" smtClean="0"/>
                <a:t>M (GeV/c</a:t>
              </a:r>
              <a:r>
                <a:rPr lang="en-US" sz="1400" baseline="30000" smtClean="0"/>
                <a:t>2</a:t>
              </a:r>
              <a:r>
                <a:rPr lang="en-US" sz="1400" smtClean="0"/>
                <a:t>)</a:t>
              </a:r>
            </a:p>
          </p:txBody>
        </p:sp>
        <p:sp>
          <p:nvSpPr>
            <p:cNvPr id="345" name="Text Box 17"/>
            <p:cNvSpPr txBox="1">
              <a:spLocks noChangeArrowheads="1"/>
            </p:cNvSpPr>
            <p:nvPr/>
          </p:nvSpPr>
          <p:spPr bwMode="auto">
            <a:xfrm>
              <a:off x="77634" y="1425736"/>
              <a:ext cx="776646" cy="3663695"/>
            </a:xfrm>
            <a:prstGeom prst="rect">
              <a:avLst/>
            </a:prstGeom>
            <a:noFill/>
            <a:ln w="19050">
              <a:noFill/>
              <a:miter lim="800000"/>
              <a:headEnd/>
              <a:tailEnd/>
            </a:ln>
            <a:effectLst/>
          </p:spPr>
          <p:txBody>
            <a:bodyPr wrap="square">
              <a:spAutoFit/>
            </a:bodyPr>
            <a:lstStyle/>
            <a:p>
              <a:pPr algn="r">
                <a:lnSpc>
                  <a:spcPct val="267000"/>
                </a:lnSpc>
              </a:pPr>
              <a:r>
                <a:rPr lang="en-US" sz="1100" smtClean="0"/>
                <a:t>4.75</a:t>
              </a:r>
            </a:p>
            <a:p>
              <a:pPr algn="r">
                <a:lnSpc>
                  <a:spcPct val="267000"/>
                </a:lnSpc>
              </a:pPr>
              <a:r>
                <a:rPr lang="en-US" sz="1100" smtClean="0"/>
                <a:t>4.50</a:t>
              </a:r>
            </a:p>
            <a:p>
              <a:pPr algn="r">
                <a:lnSpc>
                  <a:spcPct val="267000"/>
                </a:lnSpc>
              </a:pPr>
              <a:r>
                <a:rPr lang="en-US" sz="1100" smtClean="0"/>
                <a:t>4.25</a:t>
              </a:r>
            </a:p>
            <a:p>
              <a:pPr algn="r">
                <a:lnSpc>
                  <a:spcPct val="267000"/>
                </a:lnSpc>
              </a:pPr>
              <a:r>
                <a:rPr lang="en-US" sz="1100" smtClean="0"/>
                <a:t>4.00</a:t>
              </a:r>
            </a:p>
            <a:p>
              <a:pPr algn="r">
                <a:lnSpc>
                  <a:spcPct val="267000"/>
                </a:lnSpc>
              </a:pPr>
              <a:r>
                <a:rPr lang="en-US" sz="1100" smtClean="0"/>
                <a:t>3.75</a:t>
              </a:r>
            </a:p>
            <a:p>
              <a:pPr algn="r">
                <a:lnSpc>
                  <a:spcPct val="267000"/>
                </a:lnSpc>
              </a:pPr>
              <a:r>
                <a:rPr lang="en-US" sz="1100" smtClean="0"/>
                <a:t>3.50</a:t>
              </a:r>
            </a:p>
            <a:p>
              <a:pPr algn="r">
                <a:lnSpc>
                  <a:spcPct val="267000"/>
                </a:lnSpc>
              </a:pPr>
              <a:r>
                <a:rPr lang="en-US" sz="1100" smtClean="0"/>
                <a:t>3.25</a:t>
              </a:r>
            </a:p>
            <a:p>
              <a:pPr algn="r">
                <a:lnSpc>
                  <a:spcPct val="267000"/>
                </a:lnSpc>
              </a:pPr>
              <a:r>
                <a:rPr lang="en-US" sz="1100" smtClean="0"/>
                <a:t>3.00</a:t>
              </a:r>
              <a:endParaRPr lang="de-DE" sz="1100" baseline="30000"/>
            </a:p>
          </p:txBody>
        </p:sp>
        <p:sp>
          <p:nvSpPr>
            <p:cNvPr id="346" name="Textfeld 345"/>
            <p:cNvSpPr txBox="1"/>
            <p:nvPr/>
          </p:nvSpPr>
          <p:spPr>
            <a:xfrm>
              <a:off x="871270" y="5322501"/>
              <a:ext cx="439946" cy="261610"/>
            </a:xfrm>
            <a:prstGeom prst="rect">
              <a:avLst/>
            </a:prstGeom>
            <a:noFill/>
          </p:spPr>
          <p:txBody>
            <a:bodyPr wrap="square" rtlCol="0">
              <a:spAutoFit/>
            </a:bodyPr>
            <a:lstStyle/>
            <a:p>
              <a:r>
                <a:rPr lang="en-US" sz="1100" smtClean="0">
                  <a:latin typeface="VerdanaEqn" pitchFamily="34" charset="0"/>
                </a:rPr>
                <a:t>0</a:t>
              </a:r>
              <a:r>
                <a:rPr lang="en-US" sz="1100" baseline="30000" smtClean="0">
                  <a:latin typeface="VerdanaEqn" pitchFamily="34" charset="0"/>
                </a:rPr>
                <a:t>-+</a:t>
              </a:r>
              <a:endParaRPr lang="en-US" sz="1100" baseline="30000">
                <a:latin typeface="VerdanaEqn" pitchFamily="34" charset="0"/>
              </a:endParaRPr>
            </a:p>
          </p:txBody>
        </p:sp>
        <p:sp>
          <p:nvSpPr>
            <p:cNvPr id="347" name="Textfeld 346"/>
            <p:cNvSpPr txBox="1"/>
            <p:nvPr/>
          </p:nvSpPr>
          <p:spPr>
            <a:xfrm>
              <a:off x="1394575" y="5322501"/>
              <a:ext cx="439946" cy="261610"/>
            </a:xfrm>
            <a:prstGeom prst="rect">
              <a:avLst/>
            </a:prstGeom>
            <a:noFill/>
          </p:spPr>
          <p:txBody>
            <a:bodyPr wrap="square" rtlCol="0">
              <a:spAutoFit/>
            </a:bodyPr>
            <a:lstStyle/>
            <a:p>
              <a:r>
                <a:rPr lang="en-US" sz="1100" smtClean="0">
                  <a:latin typeface="VerdanaEqn" pitchFamily="34" charset="0"/>
                </a:rPr>
                <a:t>1</a:t>
              </a:r>
              <a:r>
                <a:rPr lang="en-US" sz="1100" baseline="30000" smtClean="0">
                  <a:latin typeface="VerdanaEqn" pitchFamily="34" charset="0"/>
                </a:rPr>
                <a:t>--</a:t>
              </a:r>
              <a:endParaRPr lang="en-US" sz="1100" baseline="30000">
                <a:latin typeface="VerdanaEqn" pitchFamily="34" charset="0"/>
              </a:endParaRPr>
            </a:p>
          </p:txBody>
        </p:sp>
        <p:sp>
          <p:nvSpPr>
            <p:cNvPr id="348" name="Textfeld 347"/>
            <p:cNvSpPr txBox="1"/>
            <p:nvPr/>
          </p:nvSpPr>
          <p:spPr>
            <a:xfrm>
              <a:off x="1917880" y="5322501"/>
              <a:ext cx="439946" cy="261610"/>
            </a:xfrm>
            <a:prstGeom prst="rect">
              <a:avLst/>
            </a:prstGeom>
            <a:noFill/>
          </p:spPr>
          <p:txBody>
            <a:bodyPr wrap="square" rtlCol="0">
              <a:spAutoFit/>
            </a:bodyPr>
            <a:lstStyle/>
            <a:p>
              <a:r>
                <a:rPr lang="en-US" sz="1100" smtClean="0">
                  <a:latin typeface="VerdanaEqn" pitchFamily="34" charset="0"/>
                </a:rPr>
                <a:t>1</a:t>
              </a:r>
              <a:r>
                <a:rPr lang="en-US" sz="1100" baseline="30000" smtClean="0">
                  <a:latin typeface="VerdanaEqn" pitchFamily="34" charset="0"/>
                </a:rPr>
                <a:t>+-</a:t>
              </a:r>
              <a:endParaRPr lang="en-US" sz="1100" baseline="30000">
                <a:latin typeface="VerdanaEqn" pitchFamily="34" charset="0"/>
              </a:endParaRPr>
            </a:p>
          </p:txBody>
        </p:sp>
        <p:sp>
          <p:nvSpPr>
            <p:cNvPr id="349" name="Textfeld 348"/>
            <p:cNvSpPr txBox="1"/>
            <p:nvPr/>
          </p:nvSpPr>
          <p:spPr>
            <a:xfrm>
              <a:off x="2441185" y="5322501"/>
              <a:ext cx="439946" cy="261610"/>
            </a:xfrm>
            <a:prstGeom prst="rect">
              <a:avLst/>
            </a:prstGeom>
            <a:noFill/>
          </p:spPr>
          <p:txBody>
            <a:bodyPr wrap="square" rtlCol="0">
              <a:spAutoFit/>
            </a:bodyPr>
            <a:lstStyle/>
            <a:p>
              <a:r>
                <a:rPr lang="en-US" sz="1100" smtClean="0">
                  <a:latin typeface="VerdanaEqn" pitchFamily="34" charset="0"/>
                </a:rPr>
                <a:t>0</a:t>
              </a:r>
              <a:r>
                <a:rPr lang="en-US" sz="1100" baseline="30000" smtClean="0">
                  <a:latin typeface="VerdanaEqn" pitchFamily="34" charset="0"/>
                </a:rPr>
                <a:t>++</a:t>
              </a:r>
              <a:endParaRPr lang="en-US" sz="1100" baseline="30000">
                <a:latin typeface="VerdanaEqn" pitchFamily="34" charset="0"/>
              </a:endParaRPr>
            </a:p>
          </p:txBody>
        </p:sp>
        <p:sp>
          <p:nvSpPr>
            <p:cNvPr id="350" name="Textfeld 349"/>
            <p:cNvSpPr txBox="1"/>
            <p:nvPr/>
          </p:nvSpPr>
          <p:spPr>
            <a:xfrm>
              <a:off x="2964490" y="5322501"/>
              <a:ext cx="439946" cy="261610"/>
            </a:xfrm>
            <a:prstGeom prst="rect">
              <a:avLst/>
            </a:prstGeom>
            <a:noFill/>
          </p:spPr>
          <p:txBody>
            <a:bodyPr wrap="square" rtlCol="0">
              <a:spAutoFit/>
            </a:bodyPr>
            <a:lstStyle/>
            <a:p>
              <a:r>
                <a:rPr lang="en-US" sz="1100" smtClean="0">
                  <a:latin typeface="VerdanaEqn" pitchFamily="34" charset="0"/>
                </a:rPr>
                <a:t>1</a:t>
              </a:r>
              <a:r>
                <a:rPr lang="en-US" sz="1100" baseline="30000" smtClean="0">
                  <a:latin typeface="VerdanaEqn" pitchFamily="34" charset="0"/>
                </a:rPr>
                <a:t>++</a:t>
              </a:r>
              <a:endParaRPr lang="en-US" sz="1100" baseline="30000">
                <a:latin typeface="VerdanaEqn" pitchFamily="34" charset="0"/>
              </a:endParaRPr>
            </a:p>
          </p:txBody>
        </p:sp>
        <p:sp>
          <p:nvSpPr>
            <p:cNvPr id="351" name="Textfeld 350"/>
            <p:cNvSpPr txBox="1"/>
            <p:nvPr/>
          </p:nvSpPr>
          <p:spPr>
            <a:xfrm>
              <a:off x="3487795" y="5322501"/>
              <a:ext cx="439946" cy="261610"/>
            </a:xfrm>
            <a:prstGeom prst="rect">
              <a:avLst/>
            </a:prstGeom>
            <a:noFill/>
          </p:spPr>
          <p:txBody>
            <a:bodyPr wrap="square" rtlCol="0">
              <a:spAutoFit/>
            </a:bodyPr>
            <a:lstStyle/>
            <a:p>
              <a:r>
                <a:rPr lang="en-US" sz="1100" smtClean="0">
                  <a:latin typeface="VerdanaEqn" pitchFamily="34" charset="0"/>
                </a:rPr>
                <a:t>2</a:t>
              </a:r>
              <a:r>
                <a:rPr lang="en-US" sz="1100" baseline="30000" smtClean="0">
                  <a:latin typeface="VerdanaEqn" pitchFamily="34" charset="0"/>
                </a:rPr>
                <a:t>++</a:t>
              </a:r>
              <a:endParaRPr lang="en-US" sz="1100" baseline="30000">
                <a:latin typeface="VerdanaEqn" pitchFamily="34" charset="0"/>
              </a:endParaRPr>
            </a:p>
          </p:txBody>
        </p:sp>
        <p:sp>
          <p:nvSpPr>
            <p:cNvPr id="352" name="Textfeld 351"/>
            <p:cNvSpPr txBox="1"/>
            <p:nvPr/>
          </p:nvSpPr>
          <p:spPr>
            <a:xfrm>
              <a:off x="4011100" y="5322501"/>
              <a:ext cx="439946" cy="261610"/>
            </a:xfrm>
            <a:prstGeom prst="rect">
              <a:avLst/>
            </a:prstGeom>
            <a:noFill/>
          </p:spPr>
          <p:txBody>
            <a:bodyPr wrap="square" rtlCol="0">
              <a:spAutoFit/>
            </a:bodyPr>
            <a:lstStyle/>
            <a:p>
              <a:r>
                <a:rPr lang="en-US" sz="1100" smtClean="0">
                  <a:latin typeface="VerdanaEqn" pitchFamily="34" charset="0"/>
                </a:rPr>
                <a:t>2</a:t>
              </a:r>
              <a:r>
                <a:rPr lang="en-US" sz="1100" baseline="30000" smtClean="0">
                  <a:latin typeface="VerdanaEqn" pitchFamily="34" charset="0"/>
                </a:rPr>
                <a:t>-+</a:t>
              </a:r>
              <a:endParaRPr lang="en-US" sz="1100" baseline="30000">
                <a:latin typeface="VerdanaEqn" pitchFamily="34" charset="0"/>
              </a:endParaRPr>
            </a:p>
          </p:txBody>
        </p:sp>
        <p:sp>
          <p:nvSpPr>
            <p:cNvPr id="353" name="Textfeld 352"/>
            <p:cNvSpPr txBox="1"/>
            <p:nvPr/>
          </p:nvSpPr>
          <p:spPr>
            <a:xfrm>
              <a:off x="4534405" y="5322501"/>
              <a:ext cx="439946" cy="261610"/>
            </a:xfrm>
            <a:prstGeom prst="rect">
              <a:avLst/>
            </a:prstGeom>
            <a:noFill/>
          </p:spPr>
          <p:txBody>
            <a:bodyPr wrap="square" rtlCol="0">
              <a:spAutoFit/>
            </a:bodyPr>
            <a:lstStyle/>
            <a:p>
              <a:r>
                <a:rPr lang="en-US" sz="1100" smtClean="0">
                  <a:latin typeface="VerdanaEqn" pitchFamily="34" charset="0"/>
                </a:rPr>
                <a:t>1</a:t>
              </a:r>
              <a:r>
                <a:rPr lang="en-US" sz="1100" baseline="30000" smtClean="0">
                  <a:latin typeface="VerdanaEqn" pitchFamily="34" charset="0"/>
                </a:rPr>
                <a:t>--</a:t>
              </a:r>
              <a:endParaRPr lang="en-US" sz="1100" baseline="30000">
                <a:latin typeface="VerdanaEqn" pitchFamily="34" charset="0"/>
              </a:endParaRPr>
            </a:p>
          </p:txBody>
        </p:sp>
        <p:sp>
          <p:nvSpPr>
            <p:cNvPr id="354" name="Textfeld 353"/>
            <p:cNvSpPr txBox="1"/>
            <p:nvPr/>
          </p:nvSpPr>
          <p:spPr>
            <a:xfrm>
              <a:off x="5057710" y="5322501"/>
              <a:ext cx="439946" cy="261610"/>
            </a:xfrm>
            <a:prstGeom prst="rect">
              <a:avLst/>
            </a:prstGeom>
            <a:noFill/>
          </p:spPr>
          <p:txBody>
            <a:bodyPr wrap="square" rtlCol="0">
              <a:spAutoFit/>
            </a:bodyPr>
            <a:lstStyle/>
            <a:p>
              <a:r>
                <a:rPr lang="en-US" sz="1100" smtClean="0">
                  <a:latin typeface="VerdanaEqn" pitchFamily="34" charset="0"/>
                </a:rPr>
                <a:t>2</a:t>
              </a:r>
              <a:r>
                <a:rPr lang="en-US" sz="1100" baseline="30000" smtClean="0">
                  <a:latin typeface="VerdanaEqn" pitchFamily="34" charset="0"/>
                </a:rPr>
                <a:t>--</a:t>
              </a:r>
              <a:endParaRPr lang="en-US" sz="1100" baseline="30000">
                <a:latin typeface="VerdanaEqn" pitchFamily="34" charset="0"/>
              </a:endParaRPr>
            </a:p>
          </p:txBody>
        </p:sp>
        <p:sp>
          <p:nvSpPr>
            <p:cNvPr id="355" name="Textfeld 354"/>
            <p:cNvSpPr txBox="1"/>
            <p:nvPr/>
          </p:nvSpPr>
          <p:spPr>
            <a:xfrm>
              <a:off x="5581019" y="5322501"/>
              <a:ext cx="439946" cy="261610"/>
            </a:xfrm>
            <a:prstGeom prst="rect">
              <a:avLst/>
            </a:prstGeom>
            <a:noFill/>
          </p:spPr>
          <p:txBody>
            <a:bodyPr wrap="square" rtlCol="0">
              <a:spAutoFit/>
            </a:bodyPr>
            <a:lstStyle/>
            <a:p>
              <a:r>
                <a:rPr lang="en-US" sz="1100" smtClean="0">
                  <a:latin typeface="VerdanaEqn" pitchFamily="34" charset="0"/>
                </a:rPr>
                <a:t>3</a:t>
              </a:r>
              <a:r>
                <a:rPr lang="en-US" sz="1100" baseline="30000" smtClean="0">
                  <a:latin typeface="VerdanaEqn" pitchFamily="34" charset="0"/>
                </a:rPr>
                <a:t>--</a:t>
              </a:r>
              <a:endParaRPr lang="en-US" sz="1100" baseline="30000">
                <a:latin typeface="VerdanaEqn" pitchFamily="34" charset="0"/>
              </a:endParaRPr>
            </a:p>
          </p:txBody>
        </p:sp>
        <p:cxnSp>
          <p:nvCxnSpPr>
            <p:cNvPr id="356" name="Gerade Verbindung 355"/>
            <p:cNvCxnSpPr/>
            <p:nvPr/>
          </p:nvCxnSpPr>
          <p:spPr bwMode="auto">
            <a:xfrm rot="10800000" flipH="1" flipV="1">
              <a:off x="836209" y="3588587"/>
              <a:ext cx="5219533" cy="0"/>
            </a:xfrm>
            <a:prstGeom prst="line">
              <a:avLst/>
            </a:prstGeom>
            <a:solidFill>
              <a:schemeClr val="bg1"/>
            </a:solidFill>
            <a:ln w="19050" cap="flat" cmpd="sng" algn="ctr">
              <a:solidFill>
                <a:schemeClr val="tx1"/>
              </a:solidFill>
              <a:prstDash val="dash"/>
              <a:round/>
              <a:headEnd type="none" w="med" len="med"/>
              <a:tailEnd type="none" w="med" len="med"/>
            </a:ln>
            <a:effectLst/>
          </p:spPr>
        </p:cxnSp>
        <p:sp>
          <p:nvSpPr>
            <p:cNvPr id="357" name="Textfeld 356"/>
            <p:cNvSpPr txBox="1"/>
            <p:nvPr/>
          </p:nvSpPr>
          <p:spPr>
            <a:xfrm>
              <a:off x="4206823" y="2850558"/>
              <a:ext cx="1061049" cy="230832"/>
            </a:xfrm>
            <a:prstGeom prst="rect">
              <a:avLst/>
            </a:prstGeom>
            <a:noFill/>
          </p:spPr>
          <p:txBody>
            <a:bodyPr wrap="square" rtlCol="0">
              <a:spAutoFit/>
            </a:bodyPr>
            <a:lstStyle/>
            <a:p>
              <a:pPr algn="ctr"/>
              <a:r>
                <a:rPr lang="el-GR" sz="900" smtClean="0"/>
                <a:t>ψ</a:t>
              </a:r>
              <a:r>
                <a:rPr lang="en-US" sz="900" smtClean="0"/>
                <a:t>(4160)</a:t>
              </a:r>
              <a:endParaRPr lang="en-US" sz="900"/>
            </a:p>
          </p:txBody>
        </p:sp>
        <p:sp>
          <p:nvSpPr>
            <p:cNvPr id="358" name="Textfeld 357"/>
            <p:cNvSpPr txBox="1"/>
            <p:nvPr/>
          </p:nvSpPr>
          <p:spPr>
            <a:xfrm>
              <a:off x="4206823" y="3555022"/>
              <a:ext cx="1061049" cy="230832"/>
            </a:xfrm>
            <a:prstGeom prst="rect">
              <a:avLst/>
            </a:prstGeom>
            <a:noFill/>
          </p:spPr>
          <p:txBody>
            <a:bodyPr wrap="square" rtlCol="0">
              <a:spAutoFit/>
            </a:bodyPr>
            <a:lstStyle/>
            <a:p>
              <a:pPr algn="ctr"/>
              <a:r>
                <a:rPr lang="el-GR" sz="900" smtClean="0"/>
                <a:t>ψ</a:t>
              </a:r>
              <a:r>
                <a:rPr lang="en-US" sz="900" smtClean="0"/>
                <a:t>(3770)</a:t>
              </a:r>
              <a:endParaRPr lang="en-US" sz="900"/>
            </a:p>
          </p:txBody>
        </p:sp>
        <p:sp>
          <p:nvSpPr>
            <p:cNvPr id="359" name="Textfeld 358"/>
            <p:cNvSpPr txBox="1"/>
            <p:nvPr/>
          </p:nvSpPr>
          <p:spPr>
            <a:xfrm>
              <a:off x="1062486" y="2363642"/>
              <a:ext cx="1061049" cy="230832"/>
            </a:xfrm>
            <a:prstGeom prst="rect">
              <a:avLst/>
            </a:prstGeom>
            <a:noFill/>
          </p:spPr>
          <p:txBody>
            <a:bodyPr wrap="square" rtlCol="0">
              <a:spAutoFit/>
            </a:bodyPr>
            <a:lstStyle/>
            <a:p>
              <a:pPr algn="ctr"/>
              <a:r>
                <a:rPr lang="el-GR" sz="900" smtClean="0"/>
                <a:t>ψ</a:t>
              </a:r>
              <a:r>
                <a:rPr lang="en-US" sz="900" smtClean="0"/>
                <a:t>(4415)</a:t>
              </a:r>
              <a:endParaRPr lang="en-US" sz="900"/>
            </a:p>
          </p:txBody>
        </p:sp>
        <p:sp>
          <p:nvSpPr>
            <p:cNvPr id="360" name="Textfeld 359"/>
            <p:cNvSpPr txBox="1"/>
            <p:nvPr/>
          </p:nvSpPr>
          <p:spPr>
            <a:xfrm>
              <a:off x="1062486" y="3040330"/>
              <a:ext cx="1061049" cy="230832"/>
            </a:xfrm>
            <a:prstGeom prst="rect">
              <a:avLst/>
            </a:prstGeom>
            <a:noFill/>
          </p:spPr>
          <p:txBody>
            <a:bodyPr wrap="square" rtlCol="0">
              <a:spAutoFit/>
            </a:bodyPr>
            <a:lstStyle/>
            <a:p>
              <a:pPr algn="ctr"/>
              <a:r>
                <a:rPr lang="el-GR" sz="900" smtClean="0"/>
                <a:t>ψ</a:t>
              </a:r>
              <a:r>
                <a:rPr lang="en-US" sz="900" smtClean="0"/>
                <a:t>(4040)</a:t>
              </a:r>
              <a:endParaRPr lang="en-US" sz="900"/>
            </a:p>
          </p:txBody>
        </p:sp>
        <p:sp>
          <p:nvSpPr>
            <p:cNvPr id="361" name="Textfeld 360"/>
            <p:cNvSpPr txBox="1"/>
            <p:nvPr/>
          </p:nvSpPr>
          <p:spPr>
            <a:xfrm>
              <a:off x="1062486" y="3669102"/>
              <a:ext cx="1061049" cy="230832"/>
            </a:xfrm>
            <a:prstGeom prst="rect">
              <a:avLst/>
            </a:prstGeom>
            <a:noFill/>
          </p:spPr>
          <p:txBody>
            <a:bodyPr wrap="square" rtlCol="0">
              <a:spAutoFit/>
            </a:bodyPr>
            <a:lstStyle/>
            <a:p>
              <a:pPr algn="ctr"/>
              <a:r>
                <a:rPr lang="el-GR" sz="900" smtClean="0"/>
                <a:t>ψ</a:t>
              </a:r>
              <a:r>
                <a:rPr lang="en-US" sz="900" smtClean="0"/>
                <a:t>(2S)</a:t>
              </a:r>
              <a:endParaRPr lang="en-US" sz="900"/>
            </a:p>
          </p:txBody>
        </p:sp>
        <p:sp>
          <p:nvSpPr>
            <p:cNvPr id="362" name="Textfeld 361"/>
            <p:cNvSpPr txBox="1"/>
            <p:nvPr/>
          </p:nvSpPr>
          <p:spPr>
            <a:xfrm>
              <a:off x="1062486" y="4740696"/>
              <a:ext cx="1061049" cy="230832"/>
            </a:xfrm>
            <a:prstGeom prst="rect">
              <a:avLst/>
            </a:prstGeom>
            <a:noFill/>
          </p:spPr>
          <p:txBody>
            <a:bodyPr wrap="square" rtlCol="0">
              <a:spAutoFit/>
            </a:bodyPr>
            <a:lstStyle/>
            <a:p>
              <a:pPr algn="ctr"/>
              <a:r>
                <a:rPr lang="en-US" sz="900" smtClean="0"/>
                <a:t>J/</a:t>
              </a:r>
              <a:r>
                <a:rPr lang="el-GR" sz="900" smtClean="0"/>
                <a:t>ψ</a:t>
              </a:r>
              <a:endParaRPr lang="en-US" sz="900"/>
            </a:p>
          </p:txBody>
        </p:sp>
        <p:sp>
          <p:nvSpPr>
            <p:cNvPr id="363" name="Textfeld 362"/>
            <p:cNvSpPr txBox="1"/>
            <p:nvPr/>
          </p:nvSpPr>
          <p:spPr>
            <a:xfrm>
              <a:off x="1587263" y="3985418"/>
              <a:ext cx="1061049" cy="230832"/>
            </a:xfrm>
            <a:prstGeom prst="rect">
              <a:avLst/>
            </a:prstGeom>
            <a:noFill/>
          </p:spPr>
          <p:txBody>
            <a:bodyPr wrap="square" rtlCol="0">
              <a:spAutoFit/>
            </a:bodyPr>
            <a:lstStyle/>
            <a:p>
              <a:pPr algn="ctr"/>
              <a:r>
                <a:rPr lang="en-US" sz="900" smtClean="0"/>
                <a:t>h</a:t>
              </a:r>
              <a:r>
                <a:rPr lang="en-US" sz="900" baseline="-25000" smtClean="0"/>
                <a:t>c</a:t>
              </a:r>
              <a:endParaRPr lang="en-US" sz="900" baseline="-25000"/>
            </a:p>
          </p:txBody>
        </p:sp>
        <p:sp>
          <p:nvSpPr>
            <p:cNvPr id="364" name="Textfeld 363"/>
            <p:cNvSpPr txBox="1"/>
            <p:nvPr/>
          </p:nvSpPr>
          <p:spPr>
            <a:xfrm>
              <a:off x="2113469" y="4166563"/>
              <a:ext cx="1061049" cy="230832"/>
            </a:xfrm>
            <a:prstGeom prst="rect">
              <a:avLst/>
            </a:prstGeom>
            <a:noFill/>
          </p:spPr>
          <p:txBody>
            <a:bodyPr wrap="square" rtlCol="0">
              <a:spAutoFit/>
            </a:bodyPr>
            <a:lstStyle/>
            <a:p>
              <a:pPr algn="ctr"/>
              <a:r>
                <a:rPr lang="el-GR" sz="900" smtClean="0">
                  <a:latin typeface="VerdanaEqn" pitchFamily="34" charset="0"/>
                </a:rPr>
                <a:t>χ</a:t>
              </a:r>
              <a:r>
                <a:rPr lang="en-US" sz="900" baseline="-25000" smtClean="0">
                  <a:latin typeface="VerdanaEqn" pitchFamily="34" charset="0"/>
                </a:rPr>
                <a:t>c0</a:t>
              </a:r>
              <a:endParaRPr lang="en-US" sz="900" baseline="-25000">
                <a:latin typeface="VerdanaEqn" pitchFamily="34" charset="0"/>
              </a:endParaRPr>
            </a:p>
          </p:txBody>
        </p:sp>
        <p:sp>
          <p:nvSpPr>
            <p:cNvPr id="365" name="Textfeld 364"/>
            <p:cNvSpPr txBox="1"/>
            <p:nvPr/>
          </p:nvSpPr>
          <p:spPr>
            <a:xfrm>
              <a:off x="2636806" y="3982533"/>
              <a:ext cx="1061049" cy="230832"/>
            </a:xfrm>
            <a:prstGeom prst="rect">
              <a:avLst/>
            </a:prstGeom>
            <a:noFill/>
          </p:spPr>
          <p:txBody>
            <a:bodyPr wrap="square" rtlCol="0">
              <a:spAutoFit/>
            </a:bodyPr>
            <a:lstStyle/>
            <a:p>
              <a:pPr algn="ctr"/>
              <a:r>
                <a:rPr lang="el-GR" sz="900" smtClean="0">
                  <a:latin typeface="VerdanaEqn" pitchFamily="34" charset="0"/>
                </a:rPr>
                <a:t>χ</a:t>
              </a:r>
              <a:r>
                <a:rPr lang="en-US" sz="900" baseline="-25000" smtClean="0">
                  <a:latin typeface="VerdanaEqn" pitchFamily="34" charset="0"/>
                </a:rPr>
                <a:t>c1</a:t>
              </a:r>
              <a:endParaRPr lang="en-US" sz="900" baseline="-25000">
                <a:latin typeface="VerdanaEqn" pitchFamily="34" charset="0"/>
              </a:endParaRPr>
            </a:p>
          </p:txBody>
        </p:sp>
        <p:sp>
          <p:nvSpPr>
            <p:cNvPr id="366" name="Textfeld 365"/>
            <p:cNvSpPr txBox="1"/>
            <p:nvPr/>
          </p:nvSpPr>
          <p:spPr>
            <a:xfrm>
              <a:off x="3154393" y="3229156"/>
              <a:ext cx="1061049" cy="230832"/>
            </a:xfrm>
            <a:prstGeom prst="rect">
              <a:avLst/>
            </a:prstGeom>
            <a:noFill/>
          </p:spPr>
          <p:txBody>
            <a:bodyPr wrap="square" rtlCol="0">
              <a:spAutoFit/>
            </a:bodyPr>
            <a:lstStyle/>
            <a:p>
              <a:pPr algn="ctr"/>
              <a:r>
                <a:rPr lang="el-GR" sz="900" smtClean="0">
                  <a:latin typeface="VerdanaEqn" pitchFamily="34" charset="0"/>
                </a:rPr>
                <a:t>χ</a:t>
              </a:r>
              <a:r>
                <a:rPr lang="en-US" sz="900" baseline="-25000" smtClean="0">
                  <a:latin typeface="VerdanaEqn" pitchFamily="34" charset="0"/>
                </a:rPr>
                <a:t>c2</a:t>
              </a:r>
              <a:r>
                <a:rPr lang="en-US" sz="900" smtClean="0">
                  <a:latin typeface="VerdanaEqn" pitchFamily="34" charset="0"/>
                </a:rPr>
                <a:t>(2P)</a:t>
              </a:r>
              <a:endParaRPr lang="en-US" sz="900" baseline="-25000">
                <a:latin typeface="VerdanaEqn" pitchFamily="34" charset="0"/>
              </a:endParaRPr>
            </a:p>
          </p:txBody>
        </p:sp>
        <p:sp>
          <p:nvSpPr>
            <p:cNvPr id="367" name="Textfeld 366"/>
            <p:cNvSpPr txBox="1"/>
            <p:nvPr/>
          </p:nvSpPr>
          <p:spPr>
            <a:xfrm>
              <a:off x="3154393" y="3933649"/>
              <a:ext cx="1061049" cy="230832"/>
            </a:xfrm>
            <a:prstGeom prst="rect">
              <a:avLst/>
            </a:prstGeom>
            <a:noFill/>
          </p:spPr>
          <p:txBody>
            <a:bodyPr wrap="square" rtlCol="0">
              <a:spAutoFit/>
            </a:bodyPr>
            <a:lstStyle/>
            <a:p>
              <a:pPr algn="ctr"/>
              <a:r>
                <a:rPr lang="el-GR" sz="900" smtClean="0">
                  <a:latin typeface="VerdanaEqn" pitchFamily="34" charset="0"/>
                </a:rPr>
                <a:t>χ</a:t>
              </a:r>
              <a:r>
                <a:rPr lang="en-US" sz="900" baseline="-25000" smtClean="0">
                  <a:latin typeface="VerdanaEqn" pitchFamily="34" charset="0"/>
                </a:rPr>
                <a:t>c2</a:t>
              </a:r>
              <a:endParaRPr lang="en-US" sz="900" baseline="-25000">
                <a:latin typeface="VerdanaEqn" pitchFamily="34" charset="0"/>
              </a:endParaRPr>
            </a:p>
          </p:txBody>
        </p:sp>
        <p:sp>
          <p:nvSpPr>
            <p:cNvPr id="368" name="Textfeld 367"/>
            <p:cNvSpPr txBox="1"/>
            <p:nvPr/>
          </p:nvSpPr>
          <p:spPr>
            <a:xfrm>
              <a:off x="537716" y="4934312"/>
              <a:ext cx="1061049" cy="230832"/>
            </a:xfrm>
            <a:prstGeom prst="rect">
              <a:avLst/>
            </a:prstGeom>
            <a:noFill/>
          </p:spPr>
          <p:txBody>
            <a:bodyPr wrap="square" rtlCol="0">
              <a:spAutoFit/>
            </a:bodyPr>
            <a:lstStyle/>
            <a:p>
              <a:pPr algn="ctr"/>
              <a:r>
                <a:rPr lang="el-GR" sz="900" smtClean="0">
                  <a:latin typeface="VerdanaEqn" pitchFamily="34" charset="0"/>
                </a:rPr>
                <a:t>η</a:t>
              </a:r>
              <a:r>
                <a:rPr lang="en-US" sz="900" baseline="-25000" smtClean="0">
                  <a:latin typeface="VerdanaEqn" pitchFamily="34" charset="0"/>
                </a:rPr>
                <a:t>c</a:t>
              </a:r>
              <a:endParaRPr lang="en-US" sz="900" baseline="-25000">
                <a:latin typeface="VerdanaEqn" pitchFamily="34" charset="0"/>
              </a:endParaRPr>
            </a:p>
          </p:txBody>
        </p:sp>
        <p:sp>
          <p:nvSpPr>
            <p:cNvPr id="369" name="Textfeld 368"/>
            <p:cNvSpPr txBox="1"/>
            <p:nvPr/>
          </p:nvSpPr>
          <p:spPr>
            <a:xfrm>
              <a:off x="615350" y="3818626"/>
              <a:ext cx="1061049" cy="230832"/>
            </a:xfrm>
            <a:prstGeom prst="rect">
              <a:avLst/>
            </a:prstGeom>
            <a:noFill/>
          </p:spPr>
          <p:txBody>
            <a:bodyPr wrap="square" rtlCol="0">
              <a:spAutoFit/>
            </a:bodyPr>
            <a:lstStyle/>
            <a:p>
              <a:pPr algn="ctr"/>
              <a:r>
                <a:rPr lang="el-GR" sz="900" smtClean="0">
                  <a:latin typeface="VerdanaEqn" pitchFamily="34" charset="0"/>
                </a:rPr>
                <a:t>η</a:t>
              </a:r>
              <a:r>
                <a:rPr lang="en-US" sz="900" baseline="-25000" smtClean="0">
                  <a:latin typeface="VerdanaEqn" pitchFamily="34" charset="0"/>
                </a:rPr>
                <a:t>c</a:t>
              </a:r>
              <a:r>
                <a:rPr lang="en-US" sz="900" smtClean="0">
                  <a:latin typeface="VerdanaEqn" pitchFamily="34" charset="0"/>
                </a:rPr>
                <a:t>(2S)</a:t>
              </a:r>
              <a:endParaRPr lang="en-US" sz="900">
                <a:latin typeface="VerdanaEqn" pitchFamily="34" charset="0"/>
              </a:endParaRPr>
            </a:p>
          </p:txBody>
        </p:sp>
        <p:sp>
          <p:nvSpPr>
            <p:cNvPr id="370" name="Rechteck 369"/>
            <p:cNvSpPr/>
            <p:nvPr/>
          </p:nvSpPr>
          <p:spPr bwMode="auto">
            <a:xfrm>
              <a:off x="3437124" y="3881058"/>
              <a:ext cx="502920" cy="2743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71" name="Rechteck 370"/>
            <p:cNvSpPr/>
            <p:nvPr/>
          </p:nvSpPr>
          <p:spPr bwMode="auto">
            <a:xfrm>
              <a:off x="3437124" y="3213949"/>
              <a:ext cx="502920" cy="2743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72" name="Rechteck 371"/>
            <p:cNvSpPr/>
            <p:nvPr/>
          </p:nvSpPr>
          <p:spPr bwMode="auto">
            <a:xfrm>
              <a:off x="4482740" y="3504371"/>
              <a:ext cx="502920" cy="2743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73" name="Rechteck 372"/>
            <p:cNvSpPr/>
            <p:nvPr/>
          </p:nvSpPr>
          <p:spPr bwMode="auto">
            <a:xfrm>
              <a:off x="4482740" y="2820008"/>
              <a:ext cx="502920" cy="2743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74" name="Rechteck 373"/>
            <p:cNvSpPr/>
            <p:nvPr/>
          </p:nvSpPr>
          <p:spPr bwMode="auto">
            <a:xfrm>
              <a:off x="2907190" y="3955820"/>
              <a:ext cx="502920" cy="2743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75" name="Rechteck 374"/>
            <p:cNvSpPr/>
            <p:nvPr/>
          </p:nvSpPr>
          <p:spPr bwMode="auto">
            <a:xfrm>
              <a:off x="2391508" y="4142725"/>
              <a:ext cx="502920" cy="2743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76" name="Rechteck 375"/>
            <p:cNvSpPr/>
            <p:nvPr/>
          </p:nvSpPr>
          <p:spPr bwMode="auto">
            <a:xfrm>
              <a:off x="1861574" y="3941442"/>
              <a:ext cx="502920" cy="2743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77" name="Rechteck 376"/>
            <p:cNvSpPr/>
            <p:nvPr/>
          </p:nvSpPr>
          <p:spPr bwMode="auto">
            <a:xfrm>
              <a:off x="1343788" y="3648144"/>
              <a:ext cx="502920" cy="2743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78" name="Rechteck 377"/>
            <p:cNvSpPr/>
            <p:nvPr/>
          </p:nvSpPr>
          <p:spPr bwMode="auto">
            <a:xfrm>
              <a:off x="1343788" y="4697692"/>
              <a:ext cx="502920" cy="2743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79" name="Rechteck 378"/>
            <p:cNvSpPr/>
            <p:nvPr/>
          </p:nvSpPr>
          <p:spPr bwMode="auto">
            <a:xfrm>
              <a:off x="827584" y="4910476"/>
              <a:ext cx="502920" cy="2743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80" name="Rechteck 379"/>
            <p:cNvSpPr/>
            <p:nvPr/>
          </p:nvSpPr>
          <p:spPr bwMode="auto">
            <a:xfrm>
              <a:off x="827584" y="3734409"/>
              <a:ext cx="502920" cy="2743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81" name="Rechteck 380"/>
            <p:cNvSpPr/>
            <p:nvPr/>
          </p:nvSpPr>
          <p:spPr bwMode="auto">
            <a:xfrm>
              <a:off x="1343788" y="2336929"/>
              <a:ext cx="502920" cy="2743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82" name="Rechteck 381"/>
            <p:cNvSpPr/>
            <p:nvPr/>
          </p:nvSpPr>
          <p:spPr bwMode="auto">
            <a:xfrm>
              <a:off x="1343788" y="3014452"/>
              <a:ext cx="502920" cy="2743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grpSp>
      <p:sp>
        <p:nvSpPr>
          <p:cNvPr id="157" name="Text Box 17"/>
          <p:cNvSpPr txBox="1">
            <a:spLocks noChangeArrowheads="1"/>
          </p:cNvSpPr>
          <p:nvPr/>
        </p:nvSpPr>
        <p:spPr bwMode="auto">
          <a:xfrm>
            <a:off x="6289829" y="5556755"/>
            <a:ext cx="776646" cy="307777"/>
          </a:xfrm>
          <a:prstGeom prst="rect">
            <a:avLst/>
          </a:prstGeom>
          <a:noFill/>
          <a:ln w="19050">
            <a:noFill/>
            <a:miter lim="800000"/>
            <a:headEnd/>
            <a:tailEnd/>
          </a:ln>
          <a:effectLst/>
        </p:spPr>
        <p:txBody>
          <a:bodyPr wrap="square">
            <a:spAutoFit/>
          </a:bodyPr>
          <a:lstStyle/>
          <a:p>
            <a:pPr algn="ctr"/>
            <a:r>
              <a:rPr lang="en-US" sz="1400" smtClean="0"/>
              <a:t>J</a:t>
            </a:r>
            <a:r>
              <a:rPr lang="en-US" sz="1400" baseline="30000" smtClean="0"/>
              <a:t>PC</a:t>
            </a:r>
            <a:endParaRPr lang="de-DE" sz="1400" baseline="300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5" name="Rectangle 7"/>
          <p:cNvSpPr>
            <a:spLocks noGrp="1" noChangeArrowheads="1"/>
          </p:cNvSpPr>
          <p:nvPr>
            <p:ph type="title"/>
          </p:nvPr>
        </p:nvSpPr>
        <p:spPr/>
        <p:txBody>
          <a:bodyPr/>
          <a:lstStyle/>
          <a:p>
            <a:r>
              <a:rPr lang="en-US" smtClean="0"/>
              <a:t>Charmonium Spectrum (c</a:t>
            </a:r>
            <a:r>
              <a:rPr lang="en-US" smtClean="0">
                <a:latin typeface="VerdanaBar" pitchFamily="34" charset="0"/>
              </a:rPr>
              <a:t>c</a:t>
            </a:r>
            <a:r>
              <a:rPr lang="en-US" smtClean="0"/>
              <a:t>-Mesons)</a:t>
            </a:r>
            <a:endParaRPr lang="de-DE"/>
          </a:p>
        </p:txBody>
      </p:sp>
      <p:grpSp>
        <p:nvGrpSpPr>
          <p:cNvPr id="2" name="Gruppieren 113"/>
          <p:cNvGrpSpPr/>
          <p:nvPr/>
        </p:nvGrpSpPr>
        <p:grpSpPr>
          <a:xfrm>
            <a:off x="838200" y="1279121"/>
            <a:ext cx="6525854" cy="4588279"/>
            <a:chOff x="77634" y="1196752"/>
            <a:chExt cx="6525854" cy="4588279"/>
          </a:xfrm>
        </p:grpSpPr>
        <p:sp>
          <p:nvSpPr>
            <p:cNvPr id="293892" name="Rectangle 4"/>
            <p:cNvSpPr>
              <a:spLocks noChangeArrowheads="1"/>
            </p:cNvSpPr>
            <p:nvPr/>
          </p:nvSpPr>
          <p:spPr bwMode="auto">
            <a:xfrm>
              <a:off x="1567847" y="1196752"/>
              <a:ext cx="4572000" cy="304800"/>
            </a:xfrm>
            <a:prstGeom prst="rect">
              <a:avLst/>
            </a:prstGeom>
            <a:noFill/>
            <a:ln w="9525">
              <a:noFill/>
              <a:miter lim="800000"/>
              <a:headEnd/>
              <a:tailEnd/>
            </a:ln>
            <a:effectLst/>
          </p:spPr>
          <p:txBody>
            <a:bodyPr>
              <a:spAutoFit/>
            </a:bodyPr>
            <a:lstStyle/>
            <a:p>
              <a:pPr algn="r"/>
              <a:r>
                <a:rPr lang="en-US" sz="1400"/>
                <a:t>S.Godfrey and N.Isgur (</a:t>
              </a:r>
              <a:r>
                <a:rPr lang="ru-RU" sz="1400"/>
                <a:t>1985</a:t>
              </a:r>
              <a:r>
                <a:rPr lang="en-US" sz="1400"/>
                <a:t>)</a:t>
              </a:r>
            </a:p>
          </p:txBody>
        </p:sp>
        <p:grpSp>
          <p:nvGrpSpPr>
            <p:cNvPr id="3" name="Gruppieren 293"/>
            <p:cNvGrpSpPr/>
            <p:nvPr/>
          </p:nvGrpSpPr>
          <p:grpSpPr>
            <a:xfrm>
              <a:off x="77634" y="1425736"/>
              <a:ext cx="6228275" cy="4359295"/>
              <a:chOff x="77634" y="1425736"/>
              <a:chExt cx="6228275" cy="4359295"/>
            </a:xfrm>
          </p:grpSpPr>
          <p:sp>
            <p:nvSpPr>
              <p:cNvPr id="295" name="Rechteck 294"/>
              <p:cNvSpPr/>
              <p:nvPr/>
            </p:nvSpPr>
            <p:spPr bwMode="auto">
              <a:xfrm>
                <a:off x="5525356" y="3307862"/>
                <a:ext cx="502920" cy="146304"/>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296" name="Text Box 5"/>
              <p:cNvSpPr txBox="1">
                <a:spLocks noChangeArrowheads="1"/>
              </p:cNvSpPr>
              <p:nvPr/>
            </p:nvSpPr>
            <p:spPr bwMode="auto">
              <a:xfrm>
                <a:off x="5592856" y="3568601"/>
                <a:ext cx="498475" cy="336550"/>
              </a:xfrm>
              <a:prstGeom prst="rect">
                <a:avLst/>
              </a:prstGeom>
              <a:noFill/>
              <a:ln w="9525">
                <a:noFill/>
                <a:miter lim="800000"/>
                <a:headEnd/>
                <a:tailEnd/>
              </a:ln>
              <a:effectLst/>
            </p:spPr>
            <p:txBody>
              <a:bodyPr wrap="none">
                <a:spAutoFit/>
              </a:bodyPr>
              <a:lstStyle/>
              <a:p>
                <a:pPr>
                  <a:spcBef>
                    <a:spcPct val="0"/>
                  </a:spcBef>
                </a:pPr>
                <a:r>
                  <a:rPr lang="en-US" sz="1600">
                    <a:solidFill>
                      <a:srgbClr val="FF0000"/>
                    </a:solidFill>
                  </a:rPr>
                  <a:t>D</a:t>
                </a:r>
                <a:r>
                  <a:rPr lang="en-US" sz="1600">
                    <a:solidFill>
                      <a:srgbClr val="FF0000"/>
                    </a:solidFill>
                    <a:latin typeface="VerdanaBar" pitchFamily="34" charset="0"/>
                  </a:rPr>
                  <a:t>D</a:t>
                </a:r>
              </a:p>
            </p:txBody>
          </p:sp>
          <p:sp>
            <p:nvSpPr>
              <p:cNvPr id="297" name="Line 11"/>
              <p:cNvSpPr>
                <a:spLocks noChangeShapeType="1"/>
              </p:cNvSpPr>
              <p:nvPr/>
            </p:nvSpPr>
            <p:spPr bwMode="auto">
              <a:xfrm>
                <a:off x="812800" y="5333480"/>
                <a:ext cx="1066800" cy="0"/>
              </a:xfrm>
              <a:prstGeom prst="line">
                <a:avLst/>
              </a:prstGeom>
              <a:noFill/>
              <a:ln w="38100">
                <a:solidFill>
                  <a:srgbClr val="FF0000"/>
                </a:solidFill>
                <a:round/>
                <a:headEnd/>
                <a:tailEnd/>
              </a:ln>
              <a:effectLst/>
            </p:spPr>
            <p:txBody>
              <a:bodyPr>
                <a:spAutoFit/>
              </a:bodyPr>
              <a:lstStyle/>
              <a:p>
                <a:endParaRPr lang="en-US"/>
              </a:p>
            </p:txBody>
          </p:sp>
          <p:sp>
            <p:nvSpPr>
              <p:cNvPr id="298" name="Line 13"/>
              <p:cNvSpPr>
                <a:spLocks noChangeShapeType="1"/>
              </p:cNvSpPr>
              <p:nvPr/>
            </p:nvSpPr>
            <p:spPr bwMode="auto">
              <a:xfrm>
                <a:off x="1870075" y="5333480"/>
                <a:ext cx="1066800" cy="0"/>
              </a:xfrm>
              <a:prstGeom prst="line">
                <a:avLst/>
              </a:prstGeom>
              <a:noFill/>
              <a:ln w="38100">
                <a:solidFill>
                  <a:srgbClr val="0000FF"/>
                </a:solidFill>
                <a:round/>
                <a:headEnd/>
                <a:tailEnd/>
              </a:ln>
              <a:effectLst/>
            </p:spPr>
            <p:txBody>
              <a:bodyPr>
                <a:spAutoFit/>
              </a:bodyPr>
              <a:lstStyle/>
              <a:p>
                <a:endParaRPr lang="en-US"/>
              </a:p>
            </p:txBody>
          </p:sp>
          <p:sp>
            <p:nvSpPr>
              <p:cNvPr id="299" name="Line 14"/>
              <p:cNvSpPr>
                <a:spLocks noChangeShapeType="1"/>
              </p:cNvSpPr>
              <p:nvPr/>
            </p:nvSpPr>
            <p:spPr bwMode="auto">
              <a:xfrm>
                <a:off x="2898775" y="5333480"/>
                <a:ext cx="1066800" cy="0"/>
              </a:xfrm>
              <a:prstGeom prst="line">
                <a:avLst/>
              </a:prstGeom>
              <a:noFill/>
              <a:ln w="38100">
                <a:solidFill>
                  <a:srgbClr val="0000FF"/>
                </a:solidFill>
                <a:round/>
                <a:headEnd/>
                <a:tailEnd/>
              </a:ln>
              <a:effectLst/>
            </p:spPr>
            <p:txBody>
              <a:bodyPr>
                <a:spAutoFit/>
              </a:bodyPr>
              <a:lstStyle/>
              <a:p>
                <a:endParaRPr lang="en-US"/>
              </a:p>
            </p:txBody>
          </p:sp>
          <p:sp>
            <p:nvSpPr>
              <p:cNvPr id="300" name="Line 15"/>
              <p:cNvSpPr>
                <a:spLocks noChangeShapeType="1"/>
              </p:cNvSpPr>
              <p:nvPr/>
            </p:nvSpPr>
            <p:spPr bwMode="auto">
              <a:xfrm>
                <a:off x="3962400" y="5333480"/>
                <a:ext cx="1066800" cy="0"/>
              </a:xfrm>
              <a:prstGeom prst="line">
                <a:avLst/>
              </a:prstGeom>
              <a:noFill/>
              <a:ln w="38100">
                <a:solidFill>
                  <a:srgbClr val="FF0000"/>
                </a:solidFill>
                <a:round/>
                <a:headEnd/>
                <a:tailEnd/>
              </a:ln>
              <a:effectLst/>
            </p:spPr>
            <p:txBody>
              <a:bodyPr>
                <a:spAutoFit/>
              </a:bodyPr>
              <a:lstStyle/>
              <a:p>
                <a:endParaRPr lang="en-US"/>
              </a:p>
            </p:txBody>
          </p:sp>
          <p:sp>
            <p:nvSpPr>
              <p:cNvPr id="301" name="Line 16"/>
              <p:cNvSpPr>
                <a:spLocks noChangeShapeType="1"/>
              </p:cNvSpPr>
              <p:nvPr/>
            </p:nvSpPr>
            <p:spPr bwMode="auto">
              <a:xfrm>
                <a:off x="4997450" y="5333480"/>
                <a:ext cx="1042416" cy="0"/>
              </a:xfrm>
              <a:prstGeom prst="line">
                <a:avLst/>
              </a:prstGeom>
              <a:noFill/>
              <a:ln w="38100">
                <a:solidFill>
                  <a:srgbClr val="FF0000"/>
                </a:solidFill>
                <a:round/>
                <a:headEnd/>
                <a:tailEnd/>
              </a:ln>
              <a:effectLst/>
            </p:spPr>
            <p:txBody>
              <a:bodyPr>
                <a:spAutoFit/>
              </a:bodyPr>
              <a:lstStyle/>
              <a:p>
                <a:endParaRPr lang="en-US"/>
              </a:p>
            </p:txBody>
          </p:sp>
          <p:sp>
            <p:nvSpPr>
              <p:cNvPr id="302" name="Text Box 17"/>
              <p:cNvSpPr txBox="1">
                <a:spLocks noChangeArrowheads="1"/>
              </p:cNvSpPr>
              <p:nvPr/>
            </p:nvSpPr>
            <p:spPr bwMode="auto">
              <a:xfrm>
                <a:off x="4390480" y="5477254"/>
                <a:ext cx="1219200" cy="307777"/>
              </a:xfrm>
              <a:prstGeom prst="rect">
                <a:avLst/>
              </a:prstGeom>
              <a:noFill/>
              <a:ln w="19050">
                <a:noFill/>
                <a:miter lim="800000"/>
                <a:headEnd/>
                <a:tailEnd/>
              </a:ln>
              <a:effectLst/>
            </p:spPr>
            <p:txBody>
              <a:bodyPr>
                <a:spAutoFit/>
              </a:bodyPr>
              <a:lstStyle/>
              <a:p>
                <a:pPr algn="ctr"/>
                <a:r>
                  <a:rPr lang="en-US" sz="1400" smtClean="0">
                    <a:solidFill>
                      <a:srgbClr val="FF0000"/>
                    </a:solidFill>
                  </a:rPr>
                  <a:t>L=2</a:t>
                </a:r>
                <a:endParaRPr lang="de-DE" sz="1400">
                  <a:solidFill>
                    <a:srgbClr val="FF0000"/>
                  </a:solidFill>
                </a:endParaRPr>
              </a:p>
            </p:txBody>
          </p:sp>
          <p:sp>
            <p:nvSpPr>
              <p:cNvPr id="303" name="Text Box 18"/>
              <p:cNvSpPr txBox="1">
                <a:spLocks noChangeArrowheads="1"/>
              </p:cNvSpPr>
              <p:nvPr/>
            </p:nvSpPr>
            <p:spPr bwMode="auto">
              <a:xfrm>
                <a:off x="726698" y="5477254"/>
                <a:ext cx="1219200" cy="307777"/>
              </a:xfrm>
              <a:prstGeom prst="rect">
                <a:avLst/>
              </a:prstGeom>
              <a:noFill/>
              <a:ln w="19050">
                <a:noFill/>
                <a:miter lim="800000"/>
                <a:headEnd/>
                <a:tailEnd/>
              </a:ln>
              <a:effectLst/>
            </p:spPr>
            <p:txBody>
              <a:bodyPr>
                <a:spAutoFit/>
              </a:bodyPr>
              <a:lstStyle/>
              <a:p>
                <a:pPr algn="ctr"/>
                <a:r>
                  <a:rPr lang="en-US" sz="1400" smtClean="0">
                    <a:solidFill>
                      <a:srgbClr val="FF0000"/>
                    </a:solidFill>
                  </a:rPr>
                  <a:t>L=0</a:t>
                </a:r>
                <a:endParaRPr lang="de-DE" sz="1400">
                  <a:solidFill>
                    <a:srgbClr val="FF0000"/>
                  </a:solidFill>
                </a:endParaRPr>
              </a:p>
            </p:txBody>
          </p:sp>
          <p:sp>
            <p:nvSpPr>
              <p:cNvPr id="304" name="Text Box 19"/>
              <p:cNvSpPr txBox="1">
                <a:spLocks noChangeArrowheads="1"/>
              </p:cNvSpPr>
              <p:nvPr/>
            </p:nvSpPr>
            <p:spPr bwMode="auto">
              <a:xfrm>
                <a:off x="2302248" y="5477254"/>
                <a:ext cx="1219200" cy="307777"/>
              </a:xfrm>
              <a:prstGeom prst="rect">
                <a:avLst/>
              </a:prstGeom>
              <a:noFill/>
              <a:ln w="19050">
                <a:noFill/>
                <a:miter lim="800000"/>
                <a:headEnd/>
                <a:tailEnd/>
              </a:ln>
              <a:effectLst/>
            </p:spPr>
            <p:txBody>
              <a:bodyPr>
                <a:spAutoFit/>
              </a:bodyPr>
              <a:lstStyle/>
              <a:p>
                <a:pPr algn="ctr"/>
                <a:r>
                  <a:rPr lang="en-US" sz="1400" smtClean="0">
                    <a:solidFill>
                      <a:srgbClr val="0000FF"/>
                    </a:solidFill>
                  </a:rPr>
                  <a:t>L=1</a:t>
                </a:r>
                <a:endParaRPr lang="de-DE" sz="1400">
                  <a:solidFill>
                    <a:srgbClr val="0000FF"/>
                  </a:solidFill>
                </a:endParaRPr>
              </a:p>
            </p:txBody>
          </p:sp>
          <p:sp>
            <p:nvSpPr>
              <p:cNvPr id="305" name="Rechteck 304"/>
              <p:cNvSpPr/>
              <p:nvPr/>
            </p:nvSpPr>
            <p:spPr bwMode="auto">
              <a:xfrm>
                <a:off x="818958" y="1764190"/>
                <a:ext cx="5212080" cy="360040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06" name="Rechteck 305"/>
              <p:cNvSpPr/>
              <p:nvPr/>
            </p:nvSpPr>
            <p:spPr bwMode="auto">
              <a:xfrm>
                <a:off x="827584" y="2285498"/>
                <a:ext cx="502920" cy="118872"/>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07" name="Rechteck 306"/>
              <p:cNvSpPr/>
              <p:nvPr/>
            </p:nvSpPr>
            <p:spPr bwMode="auto">
              <a:xfrm>
                <a:off x="1343788" y="2780928"/>
                <a:ext cx="502920" cy="182880"/>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08" name="Rechteck 307"/>
              <p:cNvSpPr/>
              <p:nvPr/>
            </p:nvSpPr>
            <p:spPr bwMode="auto">
              <a:xfrm>
                <a:off x="1861574" y="3126590"/>
                <a:ext cx="502920" cy="91440"/>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09" name="Rechteck 308"/>
              <p:cNvSpPr/>
              <p:nvPr/>
            </p:nvSpPr>
            <p:spPr bwMode="auto">
              <a:xfrm>
                <a:off x="2391508" y="3215976"/>
                <a:ext cx="502920" cy="155448"/>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10" name="Rechteck 309"/>
              <p:cNvSpPr/>
              <p:nvPr/>
            </p:nvSpPr>
            <p:spPr bwMode="auto">
              <a:xfrm>
                <a:off x="2907190" y="3117964"/>
                <a:ext cx="502920" cy="109728"/>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11" name="Rechteck 310"/>
              <p:cNvSpPr/>
              <p:nvPr/>
            </p:nvSpPr>
            <p:spPr bwMode="auto">
              <a:xfrm>
                <a:off x="4482740" y="2023344"/>
                <a:ext cx="504056" cy="137160"/>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12" name="Rechteck 311"/>
              <p:cNvSpPr/>
              <p:nvPr/>
            </p:nvSpPr>
            <p:spPr bwMode="auto">
              <a:xfrm>
                <a:off x="4482740" y="2688668"/>
                <a:ext cx="502920" cy="164592"/>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13" name="Rechteck 312"/>
              <p:cNvSpPr/>
              <p:nvPr/>
            </p:nvSpPr>
            <p:spPr bwMode="auto">
              <a:xfrm>
                <a:off x="3437124" y="3057582"/>
                <a:ext cx="502920" cy="82296"/>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14" name="Rechteck 313"/>
              <p:cNvSpPr/>
              <p:nvPr/>
            </p:nvSpPr>
            <p:spPr bwMode="auto">
              <a:xfrm>
                <a:off x="3949806" y="3328114"/>
                <a:ext cx="502920" cy="137160"/>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15" name="Rechteck 314"/>
              <p:cNvSpPr/>
              <p:nvPr/>
            </p:nvSpPr>
            <p:spPr bwMode="auto">
              <a:xfrm>
                <a:off x="4482740" y="3388496"/>
                <a:ext cx="502920" cy="91440"/>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16" name="Rechteck 315"/>
              <p:cNvSpPr/>
              <p:nvPr/>
            </p:nvSpPr>
            <p:spPr bwMode="auto">
              <a:xfrm>
                <a:off x="5004048" y="3328114"/>
                <a:ext cx="502920" cy="137160"/>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17" name="Rechteck 316"/>
              <p:cNvSpPr/>
              <p:nvPr/>
            </p:nvSpPr>
            <p:spPr bwMode="auto">
              <a:xfrm>
                <a:off x="827584" y="2863186"/>
                <a:ext cx="502920" cy="246888"/>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18" name="Rechteck 317"/>
              <p:cNvSpPr/>
              <p:nvPr/>
            </p:nvSpPr>
            <p:spPr bwMode="auto">
              <a:xfrm>
                <a:off x="827584" y="3688154"/>
                <a:ext cx="502920" cy="164592"/>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19" name="Rechteck 318"/>
              <p:cNvSpPr/>
              <p:nvPr/>
            </p:nvSpPr>
            <p:spPr bwMode="auto">
              <a:xfrm>
                <a:off x="1343788" y="2239368"/>
                <a:ext cx="502920" cy="146304"/>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20" name="Rechteck 319"/>
              <p:cNvSpPr/>
              <p:nvPr/>
            </p:nvSpPr>
            <p:spPr bwMode="auto">
              <a:xfrm>
                <a:off x="1343788" y="3573016"/>
                <a:ext cx="502920" cy="118872"/>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21" name="Rechteck 320"/>
              <p:cNvSpPr/>
              <p:nvPr/>
            </p:nvSpPr>
            <p:spPr bwMode="auto">
              <a:xfrm>
                <a:off x="1861574" y="3938682"/>
                <a:ext cx="502920" cy="54864"/>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22" name="Rechteck 321"/>
              <p:cNvSpPr/>
              <p:nvPr/>
            </p:nvSpPr>
            <p:spPr bwMode="auto">
              <a:xfrm>
                <a:off x="2391508" y="4091324"/>
                <a:ext cx="502920" cy="82296"/>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23" name="Rechteck 322"/>
              <p:cNvSpPr/>
              <p:nvPr/>
            </p:nvSpPr>
            <p:spPr bwMode="auto">
              <a:xfrm>
                <a:off x="2907190" y="3964560"/>
                <a:ext cx="502920" cy="45720"/>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24" name="Rechteck 323"/>
              <p:cNvSpPr/>
              <p:nvPr/>
            </p:nvSpPr>
            <p:spPr bwMode="auto">
              <a:xfrm>
                <a:off x="3437124" y="3892552"/>
                <a:ext cx="502920" cy="82296"/>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25" name="Rechteck 324"/>
              <p:cNvSpPr/>
              <p:nvPr/>
            </p:nvSpPr>
            <p:spPr bwMode="auto">
              <a:xfrm>
                <a:off x="1343788" y="4696266"/>
                <a:ext cx="502920" cy="27432"/>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26" name="Rechteck 325"/>
              <p:cNvSpPr/>
              <p:nvPr/>
            </p:nvSpPr>
            <p:spPr bwMode="auto">
              <a:xfrm>
                <a:off x="827584" y="4883412"/>
                <a:ext cx="502920" cy="45720"/>
              </a:xfrm>
              <a:prstGeom prst="rect">
                <a:avLst/>
              </a:prstGeom>
              <a:solidFill>
                <a:srgbClr val="A6A6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cxnSp>
            <p:nvCxnSpPr>
              <p:cNvPr id="327" name="Gerade Verbindung 326"/>
              <p:cNvCxnSpPr/>
              <p:nvPr/>
            </p:nvCxnSpPr>
            <p:spPr bwMode="auto">
              <a:xfrm>
                <a:off x="816633" y="4899779"/>
                <a:ext cx="109728" cy="0"/>
              </a:xfrm>
              <a:prstGeom prst="line">
                <a:avLst/>
              </a:prstGeom>
              <a:solidFill>
                <a:schemeClr val="bg1"/>
              </a:solidFill>
              <a:ln w="19050" cap="flat" cmpd="sng" algn="ctr">
                <a:solidFill>
                  <a:schemeClr val="tx1"/>
                </a:solidFill>
                <a:prstDash val="solid"/>
                <a:round/>
                <a:headEnd type="none" w="med" len="med"/>
                <a:tailEnd type="none" w="med" len="med"/>
              </a:ln>
              <a:effectLst/>
            </p:spPr>
          </p:cxnSp>
          <p:cxnSp>
            <p:nvCxnSpPr>
              <p:cNvPr id="328" name="Gerade Verbindung 327"/>
              <p:cNvCxnSpPr/>
              <p:nvPr/>
            </p:nvCxnSpPr>
            <p:spPr bwMode="auto">
              <a:xfrm>
                <a:off x="816633" y="4448814"/>
                <a:ext cx="109728" cy="0"/>
              </a:xfrm>
              <a:prstGeom prst="line">
                <a:avLst/>
              </a:prstGeom>
              <a:solidFill>
                <a:schemeClr val="bg1"/>
              </a:solidFill>
              <a:ln w="19050" cap="flat" cmpd="sng" algn="ctr">
                <a:solidFill>
                  <a:schemeClr val="tx1"/>
                </a:solidFill>
                <a:prstDash val="solid"/>
                <a:round/>
                <a:headEnd type="none" w="med" len="med"/>
                <a:tailEnd type="none" w="med" len="med"/>
              </a:ln>
              <a:effectLst/>
            </p:spPr>
          </p:cxnSp>
          <p:cxnSp>
            <p:nvCxnSpPr>
              <p:cNvPr id="329" name="Gerade Verbindung 328"/>
              <p:cNvCxnSpPr/>
              <p:nvPr/>
            </p:nvCxnSpPr>
            <p:spPr bwMode="auto">
              <a:xfrm>
                <a:off x="816633" y="2193984"/>
                <a:ext cx="109728" cy="0"/>
              </a:xfrm>
              <a:prstGeom prst="line">
                <a:avLst/>
              </a:prstGeom>
              <a:solidFill>
                <a:schemeClr val="bg1"/>
              </a:solidFill>
              <a:ln w="19050" cap="flat" cmpd="sng" algn="ctr">
                <a:solidFill>
                  <a:schemeClr val="tx1"/>
                </a:solidFill>
                <a:prstDash val="solid"/>
                <a:round/>
                <a:headEnd type="none" w="med" len="med"/>
                <a:tailEnd type="none" w="med" len="med"/>
              </a:ln>
              <a:effectLst/>
            </p:spPr>
          </p:cxnSp>
          <p:cxnSp>
            <p:nvCxnSpPr>
              <p:cNvPr id="330" name="Gerade Verbindung 329"/>
              <p:cNvCxnSpPr/>
              <p:nvPr/>
            </p:nvCxnSpPr>
            <p:spPr bwMode="auto">
              <a:xfrm>
                <a:off x="816633" y="2644950"/>
                <a:ext cx="109728" cy="0"/>
              </a:xfrm>
              <a:prstGeom prst="line">
                <a:avLst/>
              </a:prstGeom>
              <a:solidFill>
                <a:schemeClr val="bg1"/>
              </a:solidFill>
              <a:ln w="19050" cap="flat" cmpd="sng" algn="ctr">
                <a:solidFill>
                  <a:schemeClr val="tx1"/>
                </a:solidFill>
                <a:prstDash val="solid"/>
                <a:round/>
                <a:headEnd type="none" w="med" len="med"/>
                <a:tailEnd type="none" w="med" len="med"/>
              </a:ln>
              <a:effectLst/>
            </p:spPr>
          </p:cxnSp>
          <p:cxnSp>
            <p:nvCxnSpPr>
              <p:cNvPr id="331" name="Gerade Verbindung 330"/>
              <p:cNvCxnSpPr/>
              <p:nvPr/>
            </p:nvCxnSpPr>
            <p:spPr bwMode="auto">
              <a:xfrm>
                <a:off x="816633" y="3997848"/>
                <a:ext cx="109728" cy="0"/>
              </a:xfrm>
              <a:prstGeom prst="line">
                <a:avLst/>
              </a:prstGeom>
              <a:solidFill>
                <a:schemeClr val="bg1"/>
              </a:solidFill>
              <a:ln w="19050" cap="flat" cmpd="sng" algn="ctr">
                <a:solidFill>
                  <a:schemeClr val="tx1"/>
                </a:solidFill>
                <a:prstDash val="solid"/>
                <a:round/>
                <a:headEnd type="none" w="med" len="med"/>
                <a:tailEnd type="none" w="med" len="med"/>
              </a:ln>
              <a:effectLst/>
            </p:spPr>
          </p:cxnSp>
          <p:cxnSp>
            <p:nvCxnSpPr>
              <p:cNvPr id="332" name="Gerade Verbindung 331"/>
              <p:cNvCxnSpPr/>
              <p:nvPr/>
            </p:nvCxnSpPr>
            <p:spPr bwMode="auto">
              <a:xfrm>
                <a:off x="816633" y="3546882"/>
                <a:ext cx="109728" cy="0"/>
              </a:xfrm>
              <a:prstGeom prst="line">
                <a:avLst/>
              </a:prstGeom>
              <a:solidFill>
                <a:schemeClr val="bg1"/>
              </a:solidFill>
              <a:ln w="19050" cap="flat" cmpd="sng" algn="ctr">
                <a:solidFill>
                  <a:schemeClr val="tx1"/>
                </a:solidFill>
                <a:prstDash val="solid"/>
                <a:round/>
                <a:headEnd type="none" w="med" len="med"/>
                <a:tailEnd type="none" w="med" len="med"/>
              </a:ln>
              <a:effectLst/>
            </p:spPr>
          </p:cxnSp>
          <p:cxnSp>
            <p:nvCxnSpPr>
              <p:cNvPr id="333" name="Gerade Verbindung 332"/>
              <p:cNvCxnSpPr/>
              <p:nvPr/>
            </p:nvCxnSpPr>
            <p:spPr bwMode="auto">
              <a:xfrm>
                <a:off x="816633" y="3095916"/>
                <a:ext cx="109728" cy="0"/>
              </a:xfrm>
              <a:prstGeom prst="line">
                <a:avLst/>
              </a:prstGeom>
              <a:solidFill>
                <a:schemeClr val="bg1"/>
              </a:solidFill>
              <a:ln w="19050" cap="flat" cmpd="sng" algn="ctr">
                <a:solidFill>
                  <a:schemeClr val="tx1"/>
                </a:solidFill>
                <a:prstDash val="solid"/>
                <a:round/>
                <a:headEnd type="none" w="med" len="med"/>
                <a:tailEnd type="none" w="med" len="med"/>
              </a:ln>
              <a:effectLst/>
            </p:spPr>
          </p:cxnSp>
          <p:cxnSp>
            <p:nvCxnSpPr>
              <p:cNvPr id="334" name="Gerade Verbindung 333"/>
              <p:cNvCxnSpPr/>
              <p:nvPr/>
            </p:nvCxnSpPr>
            <p:spPr bwMode="auto">
              <a:xfrm rot="5400000" flipH="1" flipV="1">
                <a:off x="5474399" y="5296848"/>
                <a:ext cx="109728" cy="0"/>
              </a:xfrm>
              <a:prstGeom prst="line">
                <a:avLst/>
              </a:prstGeom>
              <a:solidFill>
                <a:schemeClr val="bg1"/>
              </a:solidFill>
              <a:ln w="19050" cap="flat" cmpd="sng" algn="ctr">
                <a:solidFill>
                  <a:schemeClr val="tx1"/>
                </a:solidFill>
                <a:prstDash val="solid"/>
                <a:round/>
                <a:headEnd type="none" w="med" len="med"/>
                <a:tailEnd type="none" w="med" len="med"/>
              </a:ln>
              <a:effectLst/>
            </p:spPr>
          </p:cxnSp>
          <p:cxnSp>
            <p:nvCxnSpPr>
              <p:cNvPr id="335" name="Gerade Verbindung 334"/>
              <p:cNvCxnSpPr/>
              <p:nvPr/>
            </p:nvCxnSpPr>
            <p:spPr bwMode="auto">
              <a:xfrm rot="5400000" flipH="1" flipV="1">
                <a:off x="4950735" y="5296848"/>
                <a:ext cx="109728" cy="0"/>
              </a:xfrm>
              <a:prstGeom prst="line">
                <a:avLst/>
              </a:prstGeom>
              <a:solidFill>
                <a:schemeClr val="bg1"/>
              </a:solidFill>
              <a:ln w="19050" cap="flat" cmpd="sng" algn="ctr">
                <a:solidFill>
                  <a:schemeClr val="tx1"/>
                </a:solidFill>
                <a:prstDash val="solid"/>
                <a:round/>
                <a:headEnd type="none" w="med" len="med"/>
                <a:tailEnd type="none" w="med" len="med"/>
              </a:ln>
              <a:effectLst/>
            </p:spPr>
          </p:cxnSp>
          <p:cxnSp>
            <p:nvCxnSpPr>
              <p:cNvPr id="336" name="Gerade Verbindung 335"/>
              <p:cNvCxnSpPr/>
              <p:nvPr/>
            </p:nvCxnSpPr>
            <p:spPr bwMode="auto">
              <a:xfrm rot="5400000" flipH="1" flipV="1">
                <a:off x="4427074" y="5296848"/>
                <a:ext cx="109728" cy="0"/>
              </a:xfrm>
              <a:prstGeom prst="line">
                <a:avLst/>
              </a:prstGeom>
              <a:solidFill>
                <a:schemeClr val="bg1"/>
              </a:solidFill>
              <a:ln w="19050" cap="flat" cmpd="sng" algn="ctr">
                <a:solidFill>
                  <a:schemeClr val="tx1"/>
                </a:solidFill>
                <a:prstDash val="solid"/>
                <a:round/>
                <a:headEnd type="none" w="med" len="med"/>
                <a:tailEnd type="none" w="med" len="med"/>
              </a:ln>
              <a:effectLst/>
            </p:spPr>
          </p:cxnSp>
          <p:cxnSp>
            <p:nvCxnSpPr>
              <p:cNvPr id="337" name="Gerade Verbindung 336"/>
              <p:cNvCxnSpPr/>
              <p:nvPr/>
            </p:nvCxnSpPr>
            <p:spPr bwMode="auto">
              <a:xfrm rot="5400000" flipH="1" flipV="1">
                <a:off x="3903413" y="5296848"/>
                <a:ext cx="109728" cy="0"/>
              </a:xfrm>
              <a:prstGeom prst="line">
                <a:avLst/>
              </a:prstGeom>
              <a:solidFill>
                <a:schemeClr val="bg1"/>
              </a:solidFill>
              <a:ln w="19050" cap="flat" cmpd="sng" algn="ctr">
                <a:solidFill>
                  <a:schemeClr val="tx1"/>
                </a:solidFill>
                <a:prstDash val="solid"/>
                <a:round/>
                <a:headEnd type="none" w="med" len="med"/>
                <a:tailEnd type="none" w="med" len="med"/>
              </a:ln>
              <a:effectLst/>
            </p:spPr>
          </p:cxnSp>
          <p:cxnSp>
            <p:nvCxnSpPr>
              <p:cNvPr id="338" name="Gerade Verbindung 337"/>
              <p:cNvCxnSpPr/>
              <p:nvPr/>
            </p:nvCxnSpPr>
            <p:spPr bwMode="auto">
              <a:xfrm rot="5400000" flipH="1" flipV="1">
                <a:off x="1808769" y="5296848"/>
                <a:ext cx="109728" cy="0"/>
              </a:xfrm>
              <a:prstGeom prst="line">
                <a:avLst/>
              </a:prstGeom>
              <a:solidFill>
                <a:schemeClr val="bg1"/>
              </a:solidFill>
              <a:ln w="19050" cap="flat" cmpd="sng" algn="ctr">
                <a:solidFill>
                  <a:schemeClr val="tx1"/>
                </a:solidFill>
                <a:prstDash val="solid"/>
                <a:round/>
                <a:headEnd type="none" w="med" len="med"/>
                <a:tailEnd type="none" w="med" len="med"/>
              </a:ln>
              <a:effectLst/>
            </p:spPr>
          </p:cxnSp>
          <p:cxnSp>
            <p:nvCxnSpPr>
              <p:cNvPr id="339" name="Gerade Verbindung 338"/>
              <p:cNvCxnSpPr/>
              <p:nvPr/>
            </p:nvCxnSpPr>
            <p:spPr bwMode="auto">
              <a:xfrm rot="5400000" flipH="1" flipV="1">
                <a:off x="1285108" y="5296848"/>
                <a:ext cx="109728" cy="0"/>
              </a:xfrm>
              <a:prstGeom prst="line">
                <a:avLst/>
              </a:prstGeom>
              <a:solidFill>
                <a:schemeClr val="bg1"/>
              </a:solidFill>
              <a:ln w="19050" cap="flat" cmpd="sng" algn="ctr">
                <a:solidFill>
                  <a:schemeClr val="tx1"/>
                </a:solidFill>
                <a:prstDash val="solid"/>
                <a:round/>
                <a:headEnd type="none" w="med" len="med"/>
                <a:tailEnd type="none" w="med" len="med"/>
              </a:ln>
              <a:effectLst/>
            </p:spPr>
          </p:cxnSp>
          <p:cxnSp>
            <p:nvCxnSpPr>
              <p:cNvPr id="340" name="Gerade Verbindung 339"/>
              <p:cNvCxnSpPr/>
              <p:nvPr/>
            </p:nvCxnSpPr>
            <p:spPr bwMode="auto">
              <a:xfrm rot="5400000" flipH="1" flipV="1">
                <a:off x="2332430" y="5296848"/>
                <a:ext cx="109728" cy="0"/>
              </a:xfrm>
              <a:prstGeom prst="line">
                <a:avLst/>
              </a:prstGeom>
              <a:solidFill>
                <a:schemeClr val="bg1"/>
              </a:solidFill>
              <a:ln w="19050" cap="flat" cmpd="sng" algn="ctr">
                <a:solidFill>
                  <a:schemeClr val="tx1"/>
                </a:solidFill>
                <a:prstDash val="solid"/>
                <a:round/>
                <a:headEnd type="none" w="med" len="med"/>
                <a:tailEnd type="none" w="med" len="med"/>
              </a:ln>
              <a:effectLst/>
            </p:spPr>
          </p:cxnSp>
          <p:cxnSp>
            <p:nvCxnSpPr>
              <p:cNvPr id="341" name="Gerade Verbindung 340"/>
              <p:cNvCxnSpPr/>
              <p:nvPr/>
            </p:nvCxnSpPr>
            <p:spPr bwMode="auto">
              <a:xfrm rot="5400000" flipH="1" flipV="1">
                <a:off x="2856091" y="5296848"/>
                <a:ext cx="109728" cy="0"/>
              </a:xfrm>
              <a:prstGeom prst="line">
                <a:avLst/>
              </a:prstGeom>
              <a:solidFill>
                <a:schemeClr val="bg1"/>
              </a:solidFill>
              <a:ln w="19050" cap="flat" cmpd="sng" algn="ctr">
                <a:solidFill>
                  <a:schemeClr val="tx1"/>
                </a:solidFill>
                <a:prstDash val="solid"/>
                <a:round/>
                <a:headEnd type="none" w="med" len="med"/>
                <a:tailEnd type="none" w="med" len="med"/>
              </a:ln>
              <a:effectLst/>
            </p:spPr>
          </p:cxnSp>
          <p:cxnSp>
            <p:nvCxnSpPr>
              <p:cNvPr id="342" name="Gerade Verbindung 341"/>
              <p:cNvCxnSpPr/>
              <p:nvPr/>
            </p:nvCxnSpPr>
            <p:spPr bwMode="auto">
              <a:xfrm rot="5400000" flipH="1" flipV="1">
                <a:off x="3379752" y="5296848"/>
                <a:ext cx="109728" cy="0"/>
              </a:xfrm>
              <a:prstGeom prst="line">
                <a:avLst/>
              </a:prstGeom>
              <a:solidFill>
                <a:schemeClr val="bg1"/>
              </a:solidFill>
              <a:ln w="19050" cap="flat" cmpd="sng" algn="ctr">
                <a:solidFill>
                  <a:schemeClr val="tx1"/>
                </a:solidFill>
                <a:prstDash val="solid"/>
                <a:round/>
                <a:headEnd type="none" w="med" len="med"/>
                <a:tailEnd type="none" w="med" len="med"/>
              </a:ln>
              <a:effectLst/>
            </p:spPr>
          </p:cxnSp>
          <p:sp>
            <p:nvSpPr>
              <p:cNvPr id="343" name="Text Box 17"/>
              <p:cNvSpPr txBox="1">
                <a:spLocks noChangeArrowheads="1"/>
              </p:cNvSpPr>
              <p:nvPr/>
            </p:nvSpPr>
            <p:spPr bwMode="auto">
              <a:xfrm>
                <a:off x="5529263" y="5474386"/>
                <a:ext cx="776646" cy="307777"/>
              </a:xfrm>
              <a:prstGeom prst="rect">
                <a:avLst/>
              </a:prstGeom>
              <a:noFill/>
              <a:ln w="19050">
                <a:noFill/>
                <a:miter lim="800000"/>
                <a:headEnd/>
                <a:tailEnd/>
              </a:ln>
              <a:effectLst/>
            </p:spPr>
            <p:txBody>
              <a:bodyPr wrap="square">
                <a:spAutoFit/>
              </a:bodyPr>
              <a:lstStyle/>
              <a:p>
                <a:pPr algn="ctr"/>
                <a:r>
                  <a:rPr lang="en-US" sz="1400" smtClean="0"/>
                  <a:t>J</a:t>
                </a:r>
                <a:r>
                  <a:rPr lang="en-US" sz="1400" baseline="30000" smtClean="0"/>
                  <a:t>PC</a:t>
                </a:r>
                <a:endParaRPr lang="de-DE" sz="1400" baseline="30000"/>
              </a:p>
            </p:txBody>
          </p:sp>
          <p:sp>
            <p:nvSpPr>
              <p:cNvPr id="344" name="Text Box 17"/>
              <p:cNvSpPr txBox="1">
                <a:spLocks noChangeArrowheads="1"/>
              </p:cNvSpPr>
              <p:nvPr/>
            </p:nvSpPr>
            <p:spPr bwMode="auto">
              <a:xfrm rot="16200000">
                <a:off x="-287817" y="2121439"/>
                <a:ext cx="1219469" cy="307777"/>
              </a:xfrm>
              <a:prstGeom prst="rect">
                <a:avLst/>
              </a:prstGeom>
              <a:noFill/>
              <a:ln w="19050">
                <a:noFill/>
                <a:miter lim="800000"/>
                <a:headEnd/>
                <a:tailEnd/>
              </a:ln>
              <a:effectLst/>
            </p:spPr>
            <p:txBody>
              <a:bodyPr wrap="square">
                <a:spAutoFit/>
              </a:bodyPr>
              <a:lstStyle/>
              <a:p>
                <a:pPr algn="r"/>
                <a:r>
                  <a:rPr lang="en-US" sz="1400" smtClean="0"/>
                  <a:t>M (GeV/c</a:t>
                </a:r>
                <a:r>
                  <a:rPr lang="en-US" sz="1400" baseline="30000" smtClean="0"/>
                  <a:t>2</a:t>
                </a:r>
                <a:r>
                  <a:rPr lang="en-US" sz="1400" smtClean="0"/>
                  <a:t>)</a:t>
                </a:r>
              </a:p>
            </p:txBody>
          </p:sp>
          <p:sp>
            <p:nvSpPr>
              <p:cNvPr id="345" name="Text Box 17"/>
              <p:cNvSpPr txBox="1">
                <a:spLocks noChangeArrowheads="1"/>
              </p:cNvSpPr>
              <p:nvPr/>
            </p:nvSpPr>
            <p:spPr bwMode="auto">
              <a:xfrm>
                <a:off x="77634" y="1425736"/>
                <a:ext cx="776646" cy="3663695"/>
              </a:xfrm>
              <a:prstGeom prst="rect">
                <a:avLst/>
              </a:prstGeom>
              <a:noFill/>
              <a:ln w="19050">
                <a:noFill/>
                <a:miter lim="800000"/>
                <a:headEnd/>
                <a:tailEnd/>
              </a:ln>
              <a:effectLst/>
            </p:spPr>
            <p:txBody>
              <a:bodyPr wrap="square">
                <a:spAutoFit/>
              </a:bodyPr>
              <a:lstStyle/>
              <a:p>
                <a:pPr algn="r">
                  <a:lnSpc>
                    <a:spcPct val="267000"/>
                  </a:lnSpc>
                </a:pPr>
                <a:r>
                  <a:rPr lang="en-US" sz="1100" smtClean="0"/>
                  <a:t>4.75</a:t>
                </a:r>
              </a:p>
              <a:p>
                <a:pPr algn="r">
                  <a:lnSpc>
                    <a:spcPct val="267000"/>
                  </a:lnSpc>
                </a:pPr>
                <a:r>
                  <a:rPr lang="en-US" sz="1100" smtClean="0"/>
                  <a:t>4.50</a:t>
                </a:r>
              </a:p>
              <a:p>
                <a:pPr algn="r">
                  <a:lnSpc>
                    <a:spcPct val="267000"/>
                  </a:lnSpc>
                </a:pPr>
                <a:r>
                  <a:rPr lang="en-US" sz="1100" smtClean="0"/>
                  <a:t>4.25</a:t>
                </a:r>
              </a:p>
              <a:p>
                <a:pPr algn="r">
                  <a:lnSpc>
                    <a:spcPct val="267000"/>
                  </a:lnSpc>
                </a:pPr>
                <a:r>
                  <a:rPr lang="en-US" sz="1100" smtClean="0"/>
                  <a:t>4.00</a:t>
                </a:r>
              </a:p>
              <a:p>
                <a:pPr algn="r">
                  <a:lnSpc>
                    <a:spcPct val="267000"/>
                  </a:lnSpc>
                </a:pPr>
                <a:r>
                  <a:rPr lang="en-US" sz="1100" smtClean="0"/>
                  <a:t>3.75</a:t>
                </a:r>
              </a:p>
              <a:p>
                <a:pPr algn="r">
                  <a:lnSpc>
                    <a:spcPct val="267000"/>
                  </a:lnSpc>
                </a:pPr>
                <a:r>
                  <a:rPr lang="en-US" sz="1100" smtClean="0"/>
                  <a:t>3.50</a:t>
                </a:r>
              </a:p>
              <a:p>
                <a:pPr algn="r">
                  <a:lnSpc>
                    <a:spcPct val="267000"/>
                  </a:lnSpc>
                </a:pPr>
                <a:r>
                  <a:rPr lang="en-US" sz="1100" smtClean="0"/>
                  <a:t>3.25</a:t>
                </a:r>
              </a:p>
              <a:p>
                <a:pPr algn="r">
                  <a:lnSpc>
                    <a:spcPct val="267000"/>
                  </a:lnSpc>
                </a:pPr>
                <a:r>
                  <a:rPr lang="en-US" sz="1100" smtClean="0"/>
                  <a:t>3.00</a:t>
                </a:r>
                <a:endParaRPr lang="de-DE" sz="1100" baseline="30000"/>
              </a:p>
            </p:txBody>
          </p:sp>
          <p:sp>
            <p:nvSpPr>
              <p:cNvPr id="346" name="Textfeld 345"/>
              <p:cNvSpPr txBox="1"/>
              <p:nvPr/>
            </p:nvSpPr>
            <p:spPr>
              <a:xfrm>
                <a:off x="871270" y="5322501"/>
                <a:ext cx="439946" cy="261610"/>
              </a:xfrm>
              <a:prstGeom prst="rect">
                <a:avLst/>
              </a:prstGeom>
              <a:noFill/>
            </p:spPr>
            <p:txBody>
              <a:bodyPr wrap="square" rtlCol="0">
                <a:spAutoFit/>
              </a:bodyPr>
              <a:lstStyle/>
              <a:p>
                <a:r>
                  <a:rPr lang="en-US" sz="1100" smtClean="0">
                    <a:latin typeface="VerdanaEqn" pitchFamily="34" charset="0"/>
                  </a:rPr>
                  <a:t>0</a:t>
                </a:r>
                <a:r>
                  <a:rPr lang="en-US" sz="1100" baseline="30000" smtClean="0">
                    <a:latin typeface="VerdanaEqn" pitchFamily="34" charset="0"/>
                  </a:rPr>
                  <a:t>-+</a:t>
                </a:r>
                <a:endParaRPr lang="en-US" sz="1100" baseline="30000">
                  <a:latin typeface="VerdanaEqn" pitchFamily="34" charset="0"/>
                </a:endParaRPr>
              </a:p>
            </p:txBody>
          </p:sp>
          <p:sp>
            <p:nvSpPr>
              <p:cNvPr id="347" name="Textfeld 346"/>
              <p:cNvSpPr txBox="1"/>
              <p:nvPr/>
            </p:nvSpPr>
            <p:spPr>
              <a:xfrm>
                <a:off x="1394575" y="5322501"/>
                <a:ext cx="439946" cy="261610"/>
              </a:xfrm>
              <a:prstGeom prst="rect">
                <a:avLst/>
              </a:prstGeom>
              <a:noFill/>
            </p:spPr>
            <p:txBody>
              <a:bodyPr wrap="square" rtlCol="0">
                <a:spAutoFit/>
              </a:bodyPr>
              <a:lstStyle/>
              <a:p>
                <a:r>
                  <a:rPr lang="en-US" sz="1100" smtClean="0">
                    <a:latin typeface="VerdanaEqn" pitchFamily="34" charset="0"/>
                  </a:rPr>
                  <a:t>1</a:t>
                </a:r>
                <a:r>
                  <a:rPr lang="en-US" sz="1100" baseline="30000" smtClean="0">
                    <a:latin typeface="VerdanaEqn" pitchFamily="34" charset="0"/>
                  </a:rPr>
                  <a:t>--</a:t>
                </a:r>
                <a:endParaRPr lang="en-US" sz="1100" baseline="30000">
                  <a:latin typeface="VerdanaEqn" pitchFamily="34" charset="0"/>
                </a:endParaRPr>
              </a:p>
            </p:txBody>
          </p:sp>
          <p:sp>
            <p:nvSpPr>
              <p:cNvPr id="348" name="Textfeld 347"/>
              <p:cNvSpPr txBox="1"/>
              <p:nvPr/>
            </p:nvSpPr>
            <p:spPr>
              <a:xfrm>
                <a:off x="1917880" y="5322501"/>
                <a:ext cx="439946" cy="261610"/>
              </a:xfrm>
              <a:prstGeom prst="rect">
                <a:avLst/>
              </a:prstGeom>
              <a:noFill/>
            </p:spPr>
            <p:txBody>
              <a:bodyPr wrap="square" rtlCol="0">
                <a:spAutoFit/>
              </a:bodyPr>
              <a:lstStyle/>
              <a:p>
                <a:r>
                  <a:rPr lang="en-US" sz="1100" smtClean="0">
                    <a:latin typeface="VerdanaEqn" pitchFamily="34" charset="0"/>
                  </a:rPr>
                  <a:t>1</a:t>
                </a:r>
                <a:r>
                  <a:rPr lang="en-US" sz="1100" baseline="30000" smtClean="0">
                    <a:latin typeface="VerdanaEqn" pitchFamily="34" charset="0"/>
                  </a:rPr>
                  <a:t>+-</a:t>
                </a:r>
                <a:endParaRPr lang="en-US" sz="1100" baseline="30000">
                  <a:latin typeface="VerdanaEqn" pitchFamily="34" charset="0"/>
                </a:endParaRPr>
              </a:p>
            </p:txBody>
          </p:sp>
          <p:sp>
            <p:nvSpPr>
              <p:cNvPr id="349" name="Textfeld 348"/>
              <p:cNvSpPr txBox="1"/>
              <p:nvPr/>
            </p:nvSpPr>
            <p:spPr>
              <a:xfrm>
                <a:off x="2441185" y="5322501"/>
                <a:ext cx="439946" cy="261610"/>
              </a:xfrm>
              <a:prstGeom prst="rect">
                <a:avLst/>
              </a:prstGeom>
              <a:noFill/>
            </p:spPr>
            <p:txBody>
              <a:bodyPr wrap="square" rtlCol="0">
                <a:spAutoFit/>
              </a:bodyPr>
              <a:lstStyle/>
              <a:p>
                <a:r>
                  <a:rPr lang="en-US" sz="1100" smtClean="0">
                    <a:latin typeface="VerdanaEqn" pitchFamily="34" charset="0"/>
                  </a:rPr>
                  <a:t>0</a:t>
                </a:r>
                <a:r>
                  <a:rPr lang="en-US" sz="1100" baseline="30000" smtClean="0">
                    <a:latin typeface="VerdanaEqn" pitchFamily="34" charset="0"/>
                  </a:rPr>
                  <a:t>++</a:t>
                </a:r>
                <a:endParaRPr lang="en-US" sz="1100" baseline="30000">
                  <a:latin typeface="VerdanaEqn" pitchFamily="34" charset="0"/>
                </a:endParaRPr>
              </a:p>
            </p:txBody>
          </p:sp>
          <p:sp>
            <p:nvSpPr>
              <p:cNvPr id="350" name="Textfeld 349"/>
              <p:cNvSpPr txBox="1"/>
              <p:nvPr/>
            </p:nvSpPr>
            <p:spPr>
              <a:xfrm>
                <a:off x="2964490" y="5322501"/>
                <a:ext cx="439946" cy="261610"/>
              </a:xfrm>
              <a:prstGeom prst="rect">
                <a:avLst/>
              </a:prstGeom>
              <a:noFill/>
            </p:spPr>
            <p:txBody>
              <a:bodyPr wrap="square" rtlCol="0">
                <a:spAutoFit/>
              </a:bodyPr>
              <a:lstStyle/>
              <a:p>
                <a:r>
                  <a:rPr lang="en-US" sz="1100" smtClean="0">
                    <a:latin typeface="VerdanaEqn" pitchFamily="34" charset="0"/>
                  </a:rPr>
                  <a:t>1</a:t>
                </a:r>
                <a:r>
                  <a:rPr lang="en-US" sz="1100" baseline="30000" smtClean="0">
                    <a:latin typeface="VerdanaEqn" pitchFamily="34" charset="0"/>
                  </a:rPr>
                  <a:t>++</a:t>
                </a:r>
                <a:endParaRPr lang="en-US" sz="1100" baseline="30000">
                  <a:latin typeface="VerdanaEqn" pitchFamily="34" charset="0"/>
                </a:endParaRPr>
              </a:p>
            </p:txBody>
          </p:sp>
          <p:sp>
            <p:nvSpPr>
              <p:cNvPr id="351" name="Textfeld 350"/>
              <p:cNvSpPr txBox="1"/>
              <p:nvPr/>
            </p:nvSpPr>
            <p:spPr>
              <a:xfrm>
                <a:off x="3487795" y="5322501"/>
                <a:ext cx="439946" cy="261610"/>
              </a:xfrm>
              <a:prstGeom prst="rect">
                <a:avLst/>
              </a:prstGeom>
              <a:noFill/>
            </p:spPr>
            <p:txBody>
              <a:bodyPr wrap="square" rtlCol="0">
                <a:spAutoFit/>
              </a:bodyPr>
              <a:lstStyle/>
              <a:p>
                <a:r>
                  <a:rPr lang="en-US" sz="1100" smtClean="0">
                    <a:latin typeface="VerdanaEqn" pitchFamily="34" charset="0"/>
                  </a:rPr>
                  <a:t>2</a:t>
                </a:r>
                <a:r>
                  <a:rPr lang="en-US" sz="1100" baseline="30000" smtClean="0">
                    <a:latin typeface="VerdanaEqn" pitchFamily="34" charset="0"/>
                  </a:rPr>
                  <a:t>++</a:t>
                </a:r>
                <a:endParaRPr lang="en-US" sz="1100" baseline="30000">
                  <a:latin typeface="VerdanaEqn" pitchFamily="34" charset="0"/>
                </a:endParaRPr>
              </a:p>
            </p:txBody>
          </p:sp>
          <p:sp>
            <p:nvSpPr>
              <p:cNvPr id="352" name="Textfeld 351"/>
              <p:cNvSpPr txBox="1"/>
              <p:nvPr/>
            </p:nvSpPr>
            <p:spPr>
              <a:xfrm>
                <a:off x="4011100" y="5322501"/>
                <a:ext cx="439946" cy="261610"/>
              </a:xfrm>
              <a:prstGeom prst="rect">
                <a:avLst/>
              </a:prstGeom>
              <a:noFill/>
            </p:spPr>
            <p:txBody>
              <a:bodyPr wrap="square" rtlCol="0">
                <a:spAutoFit/>
              </a:bodyPr>
              <a:lstStyle/>
              <a:p>
                <a:r>
                  <a:rPr lang="en-US" sz="1100" smtClean="0">
                    <a:latin typeface="VerdanaEqn" pitchFamily="34" charset="0"/>
                  </a:rPr>
                  <a:t>2</a:t>
                </a:r>
                <a:r>
                  <a:rPr lang="en-US" sz="1100" baseline="30000" smtClean="0">
                    <a:latin typeface="VerdanaEqn" pitchFamily="34" charset="0"/>
                  </a:rPr>
                  <a:t>-+</a:t>
                </a:r>
                <a:endParaRPr lang="en-US" sz="1100" baseline="30000">
                  <a:latin typeface="VerdanaEqn" pitchFamily="34" charset="0"/>
                </a:endParaRPr>
              </a:p>
            </p:txBody>
          </p:sp>
          <p:sp>
            <p:nvSpPr>
              <p:cNvPr id="353" name="Textfeld 352"/>
              <p:cNvSpPr txBox="1"/>
              <p:nvPr/>
            </p:nvSpPr>
            <p:spPr>
              <a:xfrm>
                <a:off x="4534405" y="5322501"/>
                <a:ext cx="439946" cy="261610"/>
              </a:xfrm>
              <a:prstGeom prst="rect">
                <a:avLst/>
              </a:prstGeom>
              <a:noFill/>
            </p:spPr>
            <p:txBody>
              <a:bodyPr wrap="square" rtlCol="0">
                <a:spAutoFit/>
              </a:bodyPr>
              <a:lstStyle/>
              <a:p>
                <a:r>
                  <a:rPr lang="en-US" sz="1100" smtClean="0">
                    <a:latin typeface="VerdanaEqn" pitchFamily="34" charset="0"/>
                  </a:rPr>
                  <a:t>1</a:t>
                </a:r>
                <a:r>
                  <a:rPr lang="en-US" sz="1100" baseline="30000" smtClean="0">
                    <a:latin typeface="VerdanaEqn" pitchFamily="34" charset="0"/>
                  </a:rPr>
                  <a:t>--</a:t>
                </a:r>
                <a:endParaRPr lang="en-US" sz="1100" baseline="30000">
                  <a:latin typeface="VerdanaEqn" pitchFamily="34" charset="0"/>
                </a:endParaRPr>
              </a:p>
            </p:txBody>
          </p:sp>
          <p:sp>
            <p:nvSpPr>
              <p:cNvPr id="354" name="Textfeld 353"/>
              <p:cNvSpPr txBox="1"/>
              <p:nvPr/>
            </p:nvSpPr>
            <p:spPr>
              <a:xfrm>
                <a:off x="5057710" y="5322501"/>
                <a:ext cx="439946" cy="261610"/>
              </a:xfrm>
              <a:prstGeom prst="rect">
                <a:avLst/>
              </a:prstGeom>
              <a:noFill/>
            </p:spPr>
            <p:txBody>
              <a:bodyPr wrap="square" rtlCol="0">
                <a:spAutoFit/>
              </a:bodyPr>
              <a:lstStyle/>
              <a:p>
                <a:r>
                  <a:rPr lang="en-US" sz="1100" smtClean="0">
                    <a:latin typeface="VerdanaEqn" pitchFamily="34" charset="0"/>
                  </a:rPr>
                  <a:t>2</a:t>
                </a:r>
                <a:r>
                  <a:rPr lang="en-US" sz="1100" baseline="30000" smtClean="0">
                    <a:latin typeface="VerdanaEqn" pitchFamily="34" charset="0"/>
                  </a:rPr>
                  <a:t>--</a:t>
                </a:r>
                <a:endParaRPr lang="en-US" sz="1100" baseline="30000">
                  <a:latin typeface="VerdanaEqn" pitchFamily="34" charset="0"/>
                </a:endParaRPr>
              </a:p>
            </p:txBody>
          </p:sp>
          <p:sp>
            <p:nvSpPr>
              <p:cNvPr id="355" name="Textfeld 354"/>
              <p:cNvSpPr txBox="1"/>
              <p:nvPr/>
            </p:nvSpPr>
            <p:spPr>
              <a:xfrm>
                <a:off x="5581019" y="5322501"/>
                <a:ext cx="439946" cy="261610"/>
              </a:xfrm>
              <a:prstGeom prst="rect">
                <a:avLst/>
              </a:prstGeom>
              <a:noFill/>
            </p:spPr>
            <p:txBody>
              <a:bodyPr wrap="square" rtlCol="0">
                <a:spAutoFit/>
              </a:bodyPr>
              <a:lstStyle/>
              <a:p>
                <a:r>
                  <a:rPr lang="en-US" sz="1100" smtClean="0">
                    <a:latin typeface="VerdanaEqn" pitchFamily="34" charset="0"/>
                  </a:rPr>
                  <a:t>3</a:t>
                </a:r>
                <a:r>
                  <a:rPr lang="en-US" sz="1100" baseline="30000" smtClean="0">
                    <a:latin typeface="VerdanaEqn" pitchFamily="34" charset="0"/>
                  </a:rPr>
                  <a:t>--</a:t>
                </a:r>
                <a:endParaRPr lang="en-US" sz="1100" baseline="30000">
                  <a:latin typeface="VerdanaEqn" pitchFamily="34" charset="0"/>
                </a:endParaRPr>
              </a:p>
            </p:txBody>
          </p:sp>
          <p:cxnSp>
            <p:nvCxnSpPr>
              <p:cNvPr id="356" name="Gerade Verbindung 355"/>
              <p:cNvCxnSpPr/>
              <p:nvPr/>
            </p:nvCxnSpPr>
            <p:spPr bwMode="auto">
              <a:xfrm rot="10800000" flipH="1" flipV="1">
                <a:off x="836209" y="3588587"/>
                <a:ext cx="5219533" cy="0"/>
              </a:xfrm>
              <a:prstGeom prst="line">
                <a:avLst/>
              </a:prstGeom>
              <a:solidFill>
                <a:schemeClr val="bg1"/>
              </a:solidFill>
              <a:ln w="19050" cap="flat" cmpd="sng" algn="ctr">
                <a:solidFill>
                  <a:schemeClr val="tx1"/>
                </a:solidFill>
                <a:prstDash val="dash"/>
                <a:round/>
                <a:headEnd type="none" w="med" len="med"/>
                <a:tailEnd type="none" w="med" len="med"/>
              </a:ln>
              <a:effectLst/>
            </p:spPr>
          </p:cxnSp>
          <p:sp>
            <p:nvSpPr>
              <p:cNvPr id="357" name="Textfeld 356"/>
              <p:cNvSpPr txBox="1"/>
              <p:nvPr/>
            </p:nvSpPr>
            <p:spPr>
              <a:xfrm>
                <a:off x="4206823" y="2850558"/>
                <a:ext cx="1061049" cy="230832"/>
              </a:xfrm>
              <a:prstGeom prst="rect">
                <a:avLst/>
              </a:prstGeom>
              <a:noFill/>
            </p:spPr>
            <p:txBody>
              <a:bodyPr wrap="square" rtlCol="0">
                <a:spAutoFit/>
              </a:bodyPr>
              <a:lstStyle/>
              <a:p>
                <a:pPr algn="ctr"/>
                <a:r>
                  <a:rPr lang="el-GR" sz="900" smtClean="0"/>
                  <a:t>ψ</a:t>
                </a:r>
                <a:r>
                  <a:rPr lang="en-US" sz="900" smtClean="0"/>
                  <a:t>(4160)</a:t>
                </a:r>
                <a:endParaRPr lang="en-US" sz="900"/>
              </a:p>
            </p:txBody>
          </p:sp>
          <p:sp>
            <p:nvSpPr>
              <p:cNvPr id="358" name="Textfeld 357"/>
              <p:cNvSpPr txBox="1"/>
              <p:nvPr/>
            </p:nvSpPr>
            <p:spPr>
              <a:xfrm>
                <a:off x="4206823" y="3555022"/>
                <a:ext cx="1061049" cy="230832"/>
              </a:xfrm>
              <a:prstGeom prst="rect">
                <a:avLst/>
              </a:prstGeom>
              <a:noFill/>
            </p:spPr>
            <p:txBody>
              <a:bodyPr wrap="square" rtlCol="0">
                <a:spAutoFit/>
              </a:bodyPr>
              <a:lstStyle/>
              <a:p>
                <a:pPr algn="ctr"/>
                <a:r>
                  <a:rPr lang="el-GR" sz="900" smtClean="0"/>
                  <a:t>ψ</a:t>
                </a:r>
                <a:r>
                  <a:rPr lang="en-US" sz="900" smtClean="0"/>
                  <a:t>(3770)</a:t>
                </a:r>
                <a:endParaRPr lang="en-US" sz="900"/>
              </a:p>
            </p:txBody>
          </p:sp>
          <p:sp>
            <p:nvSpPr>
              <p:cNvPr id="359" name="Textfeld 358"/>
              <p:cNvSpPr txBox="1"/>
              <p:nvPr/>
            </p:nvSpPr>
            <p:spPr>
              <a:xfrm>
                <a:off x="1062486" y="2363642"/>
                <a:ext cx="1061049" cy="230832"/>
              </a:xfrm>
              <a:prstGeom prst="rect">
                <a:avLst/>
              </a:prstGeom>
              <a:noFill/>
            </p:spPr>
            <p:txBody>
              <a:bodyPr wrap="square" rtlCol="0">
                <a:spAutoFit/>
              </a:bodyPr>
              <a:lstStyle/>
              <a:p>
                <a:pPr algn="ctr"/>
                <a:r>
                  <a:rPr lang="el-GR" sz="900" smtClean="0"/>
                  <a:t>ψ</a:t>
                </a:r>
                <a:r>
                  <a:rPr lang="en-US" sz="900" smtClean="0"/>
                  <a:t>(4415)</a:t>
                </a:r>
                <a:endParaRPr lang="en-US" sz="900"/>
              </a:p>
            </p:txBody>
          </p:sp>
          <p:sp>
            <p:nvSpPr>
              <p:cNvPr id="360" name="Textfeld 359"/>
              <p:cNvSpPr txBox="1"/>
              <p:nvPr/>
            </p:nvSpPr>
            <p:spPr>
              <a:xfrm>
                <a:off x="1062486" y="3040330"/>
                <a:ext cx="1061049" cy="230832"/>
              </a:xfrm>
              <a:prstGeom prst="rect">
                <a:avLst/>
              </a:prstGeom>
              <a:noFill/>
            </p:spPr>
            <p:txBody>
              <a:bodyPr wrap="square" rtlCol="0">
                <a:spAutoFit/>
              </a:bodyPr>
              <a:lstStyle/>
              <a:p>
                <a:pPr algn="ctr"/>
                <a:r>
                  <a:rPr lang="el-GR" sz="900" smtClean="0"/>
                  <a:t>ψ</a:t>
                </a:r>
                <a:r>
                  <a:rPr lang="en-US" sz="900" smtClean="0"/>
                  <a:t>(4040)</a:t>
                </a:r>
                <a:endParaRPr lang="en-US" sz="900"/>
              </a:p>
            </p:txBody>
          </p:sp>
          <p:sp>
            <p:nvSpPr>
              <p:cNvPr id="361" name="Textfeld 360"/>
              <p:cNvSpPr txBox="1"/>
              <p:nvPr/>
            </p:nvSpPr>
            <p:spPr>
              <a:xfrm>
                <a:off x="1062486" y="3669102"/>
                <a:ext cx="1061049" cy="230832"/>
              </a:xfrm>
              <a:prstGeom prst="rect">
                <a:avLst/>
              </a:prstGeom>
              <a:noFill/>
            </p:spPr>
            <p:txBody>
              <a:bodyPr wrap="square" rtlCol="0">
                <a:spAutoFit/>
              </a:bodyPr>
              <a:lstStyle/>
              <a:p>
                <a:pPr algn="ctr"/>
                <a:r>
                  <a:rPr lang="el-GR" sz="900" smtClean="0"/>
                  <a:t>ψ</a:t>
                </a:r>
                <a:r>
                  <a:rPr lang="en-US" sz="900" smtClean="0"/>
                  <a:t>(2S)</a:t>
                </a:r>
                <a:endParaRPr lang="en-US" sz="900"/>
              </a:p>
            </p:txBody>
          </p:sp>
          <p:sp>
            <p:nvSpPr>
              <p:cNvPr id="362" name="Textfeld 361"/>
              <p:cNvSpPr txBox="1"/>
              <p:nvPr/>
            </p:nvSpPr>
            <p:spPr>
              <a:xfrm>
                <a:off x="1062486" y="4740696"/>
                <a:ext cx="1061049" cy="230832"/>
              </a:xfrm>
              <a:prstGeom prst="rect">
                <a:avLst/>
              </a:prstGeom>
              <a:noFill/>
            </p:spPr>
            <p:txBody>
              <a:bodyPr wrap="square" rtlCol="0">
                <a:spAutoFit/>
              </a:bodyPr>
              <a:lstStyle/>
              <a:p>
                <a:pPr algn="ctr"/>
                <a:r>
                  <a:rPr lang="en-US" sz="900" smtClean="0"/>
                  <a:t>J/</a:t>
                </a:r>
                <a:r>
                  <a:rPr lang="el-GR" sz="900" smtClean="0"/>
                  <a:t>ψ</a:t>
                </a:r>
                <a:endParaRPr lang="en-US" sz="900"/>
              </a:p>
            </p:txBody>
          </p:sp>
          <p:sp>
            <p:nvSpPr>
              <p:cNvPr id="363" name="Textfeld 362"/>
              <p:cNvSpPr txBox="1"/>
              <p:nvPr/>
            </p:nvSpPr>
            <p:spPr>
              <a:xfrm>
                <a:off x="1587263" y="3985418"/>
                <a:ext cx="1061049" cy="230832"/>
              </a:xfrm>
              <a:prstGeom prst="rect">
                <a:avLst/>
              </a:prstGeom>
              <a:noFill/>
            </p:spPr>
            <p:txBody>
              <a:bodyPr wrap="square" rtlCol="0">
                <a:spAutoFit/>
              </a:bodyPr>
              <a:lstStyle/>
              <a:p>
                <a:pPr algn="ctr"/>
                <a:r>
                  <a:rPr lang="en-US" sz="900" smtClean="0"/>
                  <a:t>h</a:t>
                </a:r>
                <a:r>
                  <a:rPr lang="en-US" sz="900" baseline="-25000" smtClean="0"/>
                  <a:t>c</a:t>
                </a:r>
                <a:endParaRPr lang="en-US" sz="900" baseline="-25000"/>
              </a:p>
            </p:txBody>
          </p:sp>
          <p:sp>
            <p:nvSpPr>
              <p:cNvPr id="364" name="Textfeld 363"/>
              <p:cNvSpPr txBox="1"/>
              <p:nvPr/>
            </p:nvSpPr>
            <p:spPr>
              <a:xfrm>
                <a:off x="2113469" y="4166563"/>
                <a:ext cx="1061049" cy="230832"/>
              </a:xfrm>
              <a:prstGeom prst="rect">
                <a:avLst/>
              </a:prstGeom>
              <a:noFill/>
            </p:spPr>
            <p:txBody>
              <a:bodyPr wrap="square" rtlCol="0">
                <a:spAutoFit/>
              </a:bodyPr>
              <a:lstStyle/>
              <a:p>
                <a:pPr algn="ctr"/>
                <a:r>
                  <a:rPr lang="el-GR" sz="900" smtClean="0">
                    <a:latin typeface="VerdanaEqn" pitchFamily="34" charset="0"/>
                  </a:rPr>
                  <a:t>χ</a:t>
                </a:r>
                <a:r>
                  <a:rPr lang="en-US" sz="900" baseline="-25000" smtClean="0">
                    <a:latin typeface="VerdanaEqn" pitchFamily="34" charset="0"/>
                  </a:rPr>
                  <a:t>c0</a:t>
                </a:r>
                <a:endParaRPr lang="en-US" sz="900" baseline="-25000">
                  <a:latin typeface="VerdanaEqn" pitchFamily="34" charset="0"/>
                </a:endParaRPr>
              </a:p>
            </p:txBody>
          </p:sp>
          <p:sp>
            <p:nvSpPr>
              <p:cNvPr id="365" name="Textfeld 364"/>
              <p:cNvSpPr txBox="1"/>
              <p:nvPr/>
            </p:nvSpPr>
            <p:spPr>
              <a:xfrm>
                <a:off x="2636806" y="3982533"/>
                <a:ext cx="1061049" cy="230832"/>
              </a:xfrm>
              <a:prstGeom prst="rect">
                <a:avLst/>
              </a:prstGeom>
              <a:noFill/>
            </p:spPr>
            <p:txBody>
              <a:bodyPr wrap="square" rtlCol="0">
                <a:spAutoFit/>
              </a:bodyPr>
              <a:lstStyle/>
              <a:p>
                <a:pPr algn="ctr"/>
                <a:r>
                  <a:rPr lang="el-GR" sz="900" smtClean="0">
                    <a:latin typeface="VerdanaEqn" pitchFamily="34" charset="0"/>
                  </a:rPr>
                  <a:t>χ</a:t>
                </a:r>
                <a:r>
                  <a:rPr lang="en-US" sz="900" baseline="-25000" smtClean="0">
                    <a:latin typeface="VerdanaEqn" pitchFamily="34" charset="0"/>
                  </a:rPr>
                  <a:t>c1</a:t>
                </a:r>
                <a:endParaRPr lang="en-US" sz="900" baseline="-25000">
                  <a:latin typeface="VerdanaEqn" pitchFamily="34" charset="0"/>
                </a:endParaRPr>
              </a:p>
            </p:txBody>
          </p:sp>
          <p:sp>
            <p:nvSpPr>
              <p:cNvPr id="366" name="Textfeld 365"/>
              <p:cNvSpPr txBox="1"/>
              <p:nvPr/>
            </p:nvSpPr>
            <p:spPr>
              <a:xfrm>
                <a:off x="3154393" y="3229156"/>
                <a:ext cx="1061049" cy="230832"/>
              </a:xfrm>
              <a:prstGeom prst="rect">
                <a:avLst/>
              </a:prstGeom>
              <a:noFill/>
            </p:spPr>
            <p:txBody>
              <a:bodyPr wrap="square" rtlCol="0">
                <a:spAutoFit/>
              </a:bodyPr>
              <a:lstStyle/>
              <a:p>
                <a:pPr algn="ctr"/>
                <a:r>
                  <a:rPr lang="el-GR" sz="900" smtClean="0">
                    <a:latin typeface="VerdanaEqn" pitchFamily="34" charset="0"/>
                  </a:rPr>
                  <a:t>χ</a:t>
                </a:r>
                <a:r>
                  <a:rPr lang="en-US" sz="900" baseline="-25000" smtClean="0">
                    <a:latin typeface="VerdanaEqn" pitchFamily="34" charset="0"/>
                  </a:rPr>
                  <a:t>c2</a:t>
                </a:r>
                <a:r>
                  <a:rPr lang="en-US" sz="900" smtClean="0">
                    <a:latin typeface="VerdanaEqn" pitchFamily="34" charset="0"/>
                  </a:rPr>
                  <a:t>(2P)</a:t>
                </a:r>
                <a:endParaRPr lang="en-US" sz="900" baseline="-25000">
                  <a:latin typeface="VerdanaEqn" pitchFamily="34" charset="0"/>
                </a:endParaRPr>
              </a:p>
            </p:txBody>
          </p:sp>
          <p:sp>
            <p:nvSpPr>
              <p:cNvPr id="367" name="Textfeld 366"/>
              <p:cNvSpPr txBox="1"/>
              <p:nvPr/>
            </p:nvSpPr>
            <p:spPr>
              <a:xfrm>
                <a:off x="3154393" y="3933649"/>
                <a:ext cx="1061049" cy="230832"/>
              </a:xfrm>
              <a:prstGeom prst="rect">
                <a:avLst/>
              </a:prstGeom>
              <a:noFill/>
            </p:spPr>
            <p:txBody>
              <a:bodyPr wrap="square" rtlCol="0">
                <a:spAutoFit/>
              </a:bodyPr>
              <a:lstStyle/>
              <a:p>
                <a:pPr algn="ctr"/>
                <a:r>
                  <a:rPr lang="el-GR" sz="900" smtClean="0">
                    <a:latin typeface="VerdanaEqn" pitchFamily="34" charset="0"/>
                  </a:rPr>
                  <a:t>χ</a:t>
                </a:r>
                <a:r>
                  <a:rPr lang="en-US" sz="900" baseline="-25000" smtClean="0">
                    <a:latin typeface="VerdanaEqn" pitchFamily="34" charset="0"/>
                  </a:rPr>
                  <a:t>c2</a:t>
                </a:r>
                <a:endParaRPr lang="en-US" sz="900" baseline="-25000">
                  <a:latin typeface="VerdanaEqn" pitchFamily="34" charset="0"/>
                </a:endParaRPr>
              </a:p>
            </p:txBody>
          </p:sp>
          <p:sp>
            <p:nvSpPr>
              <p:cNvPr id="368" name="Textfeld 367"/>
              <p:cNvSpPr txBox="1"/>
              <p:nvPr/>
            </p:nvSpPr>
            <p:spPr>
              <a:xfrm>
                <a:off x="537716" y="4934312"/>
                <a:ext cx="1061049" cy="230832"/>
              </a:xfrm>
              <a:prstGeom prst="rect">
                <a:avLst/>
              </a:prstGeom>
              <a:noFill/>
            </p:spPr>
            <p:txBody>
              <a:bodyPr wrap="square" rtlCol="0">
                <a:spAutoFit/>
              </a:bodyPr>
              <a:lstStyle/>
              <a:p>
                <a:pPr algn="ctr"/>
                <a:r>
                  <a:rPr lang="el-GR" sz="900" smtClean="0">
                    <a:latin typeface="VerdanaEqn" pitchFamily="34" charset="0"/>
                  </a:rPr>
                  <a:t>η</a:t>
                </a:r>
                <a:r>
                  <a:rPr lang="en-US" sz="900" baseline="-25000" smtClean="0">
                    <a:latin typeface="VerdanaEqn" pitchFamily="34" charset="0"/>
                  </a:rPr>
                  <a:t>c</a:t>
                </a:r>
                <a:endParaRPr lang="en-US" sz="900" baseline="-25000">
                  <a:latin typeface="VerdanaEqn" pitchFamily="34" charset="0"/>
                </a:endParaRPr>
              </a:p>
            </p:txBody>
          </p:sp>
          <p:sp>
            <p:nvSpPr>
              <p:cNvPr id="369" name="Textfeld 368"/>
              <p:cNvSpPr txBox="1"/>
              <p:nvPr/>
            </p:nvSpPr>
            <p:spPr>
              <a:xfrm>
                <a:off x="615350" y="3818626"/>
                <a:ext cx="1061049" cy="230832"/>
              </a:xfrm>
              <a:prstGeom prst="rect">
                <a:avLst/>
              </a:prstGeom>
              <a:noFill/>
            </p:spPr>
            <p:txBody>
              <a:bodyPr wrap="square" rtlCol="0">
                <a:spAutoFit/>
              </a:bodyPr>
              <a:lstStyle/>
              <a:p>
                <a:pPr algn="ctr"/>
                <a:r>
                  <a:rPr lang="el-GR" sz="900" smtClean="0">
                    <a:latin typeface="VerdanaEqn" pitchFamily="34" charset="0"/>
                  </a:rPr>
                  <a:t>η</a:t>
                </a:r>
                <a:r>
                  <a:rPr lang="en-US" sz="900" baseline="-25000" smtClean="0">
                    <a:latin typeface="VerdanaEqn" pitchFamily="34" charset="0"/>
                  </a:rPr>
                  <a:t>c</a:t>
                </a:r>
                <a:r>
                  <a:rPr lang="en-US" sz="900" smtClean="0">
                    <a:latin typeface="VerdanaEqn" pitchFamily="34" charset="0"/>
                  </a:rPr>
                  <a:t>(2S)</a:t>
                </a:r>
                <a:endParaRPr lang="en-US" sz="900">
                  <a:latin typeface="VerdanaEqn" pitchFamily="34" charset="0"/>
                </a:endParaRPr>
              </a:p>
            </p:txBody>
          </p:sp>
          <p:sp>
            <p:nvSpPr>
              <p:cNvPr id="370" name="Rechteck 369"/>
              <p:cNvSpPr/>
              <p:nvPr/>
            </p:nvSpPr>
            <p:spPr bwMode="auto">
              <a:xfrm>
                <a:off x="3437124" y="3881058"/>
                <a:ext cx="502920" cy="2743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71" name="Rechteck 370"/>
              <p:cNvSpPr/>
              <p:nvPr/>
            </p:nvSpPr>
            <p:spPr bwMode="auto">
              <a:xfrm>
                <a:off x="3437124" y="3213949"/>
                <a:ext cx="502920" cy="2743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72" name="Rechteck 371"/>
              <p:cNvSpPr/>
              <p:nvPr/>
            </p:nvSpPr>
            <p:spPr bwMode="auto">
              <a:xfrm>
                <a:off x="4482740" y="3504371"/>
                <a:ext cx="502920" cy="2743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73" name="Rechteck 372"/>
              <p:cNvSpPr/>
              <p:nvPr/>
            </p:nvSpPr>
            <p:spPr bwMode="auto">
              <a:xfrm>
                <a:off x="4482740" y="2820008"/>
                <a:ext cx="502920" cy="2743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74" name="Rechteck 373"/>
              <p:cNvSpPr/>
              <p:nvPr/>
            </p:nvSpPr>
            <p:spPr bwMode="auto">
              <a:xfrm>
                <a:off x="2907190" y="3955820"/>
                <a:ext cx="502920" cy="2743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75" name="Rechteck 374"/>
              <p:cNvSpPr/>
              <p:nvPr/>
            </p:nvSpPr>
            <p:spPr bwMode="auto">
              <a:xfrm>
                <a:off x="2391508" y="4142725"/>
                <a:ext cx="502920" cy="2743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76" name="Rechteck 375"/>
              <p:cNvSpPr/>
              <p:nvPr/>
            </p:nvSpPr>
            <p:spPr bwMode="auto">
              <a:xfrm>
                <a:off x="1861574" y="3941442"/>
                <a:ext cx="502920" cy="2743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77" name="Rechteck 376"/>
              <p:cNvSpPr/>
              <p:nvPr/>
            </p:nvSpPr>
            <p:spPr bwMode="auto">
              <a:xfrm>
                <a:off x="1343788" y="3648144"/>
                <a:ext cx="502920" cy="2743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78" name="Rechteck 377"/>
              <p:cNvSpPr/>
              <p:nvPr/>
            </p:nvSpPr>
            <p:spPr bwMode="auto">
              <a:xfrm>
                <a:off x="1343788" y="4697692"/>
                <a:ext cx="502920" cy="2743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79" name="Rechteck 378"/>
              <p:cNvSpPr/>
              <p:nvPr/>
            </p:nvSpPr>
            <p:spPr bwMode="auto">
              <a:xfrm>
                <a:off x="827584" y="4910476"/>
                <a:ext cx="502920" cy="2743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80" name="Rechteck 379"/>
              <p:cNvSpPr/>
              <p:nvPr/>
            </p:nvSpPr>
            <p:spPr bwMode="auto">
              <a:xfrm>
                <a:off x="827584" y="3734409"/>
                <a:ext cx="502920" cy="2743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81" name="Rechteck 380"/>
              <p:cNvSpPr/>
              <p:nvPr/>
            </p:nvSpPr>
            <p:spPr bwMode="auto">
              <a:xfrm>
                <a:off x="1343788" y="2336929"/>
                <a:ext cx="502920" cy="2743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82" name="Rechteck 381"/>
              <p:cNvSpPr/>
              <p:nvPr/>
            </p:nvSpPr>
            <p:spPr bwMode="auto">
              <a:xfrm>
                <a:off x="1343788" y="3014452"/>
                <a:ext cx="502920" cy="2743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grpSp>
        <p:sp>
          <p:nvSpPr>
            <p:cNvPr id="157" name="Text Box 17"/>
            <p:cNvSpPr txBox="1">
              <a:spLocks noChangeArrowheads="1"/>
            </p:cNvSpPr>
            <p:nvPr/>
          </p:nvSpPr>
          <p:spPr bwMode="auto">
            <a:xfrm>
              <a:off x="5529263" y="5474386"/>
              <a:ext cx="776646" cy="307777"/>
            </a:xfrm>
            <a:prstGeom prst="rect">
              <a:avLst/>
            </a:prstGeom>
            <a:noFill/>
            <a:ln w="19050">
              <a:noFill/>
              <a:miter lim="800000"/>
              <a:headEnd/>
              <a:tailEnd/>
            </a:ln>
            <a:effectLst/>
          </p:spPr>
          <p:txBody>
            <a:bodyPr wrap="square">
              <a:spAutoFit/>
            </a:bodyPr>
            <a:lstStyle/>
            <a:p>
              <a:pPr algn="ctr"/>
              <a:r>
                <a:rPr lang="en-US" sz="1400" smtClean="0"/>
                <a:t>J</a:t>
              </a:r>
              <a:r>
                <a:rPr lang="en-US" sz="1400" baseline="30000" smtClean="0"/>
                <a:t>PC</a:t>
              </a:r>
              <a:endParaRPr lang="de-DE" sz="1400" baseline="30000"/>
            </a:p>
          </p:txBody>
        </p:sp>
        <p:sp>
          <p:nvSpPr>
            <p:cNvPr id="197" name="Rechteck 196"/>
            <p:cNvSpPr/>
            <p:nvPr/>
          </p:nvSpPr>
          <p:spPr bwMode="auto">
            <a:xfrm>
              <a:off x="6080530" y="3164775"/>
              <a:ext cx="502920" cy="47501"/>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98" name="Rechteck 197"/>
            <p:cNvSpPr/>
            <p:nvPr/>
          </p:nvSpPr>
          <p:spPr bwMode="auto">
            <a:xfrm>
              <a:off x="6080530" y="2984665"/>
              <a:ext cx="502920" cy="47501"/>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99" name="Rechteck 198"/>
            <p:cNvSpPr/>
            <p:nvPr/>
          </p:nvSpPr>
          <p:spPr bwMode="auto">
            <a:xfrm>
              <a:off x="6080530" y="2626427"/>
              <a:ext cx="502920" cy="47501"/>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200" name="Rechteck 199"/>
            <p:cNvSpPr/>
            <p:nvPr/>
          </p:nvSpPr>
          <p:spPr bwMode="auto">
            <a:xfrm>
              <a:off x="6080530" y="2291938"/>
              <a:ext cx="502920" cy="47501"/>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203" name="Rechteck 202"/>
            <p:cNvSpPr/>
            <p:nvPr/>
          </p:nvSpPr>
          <p:spPr bwMode="auto">
            <a:xfrm>
              <a:off x="6054848" y="1763183"/>
              <a:ext cx="548640" cy="3602736"/>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205" name="Textfeld 204"/>
            <p:cNvSpPr txBox="1"/>
            <p:nvPr/>
          </p:nvSpPr>
          <p:spPr>
            <a:xfrm>
              <a:off x="6123722" y="5322501"/>
              <a:ext cx="439946" cy="261610"/>
            </a:xfrm>
            <a:prstGeom prst="rect">
              <a:avLst/>
            </a:prstGeom>
            <a:noFill/>
          </p:spPr>
          <p:txBody>
            <a:bodyPr wrap="square" rtlCol="0">
              <a:spAutoFit/>
            </a:bodyPr>
            <a:lstStyle/>
            <a:p>
              <a:r>
                <a:rPr lang="en-US" sz="1100" smtClean="0">
                  <a:latin typeface="VerdanaEqn" pitchFamily="34" charset="0"/>
                </a:rPr>
                <a:t>?</a:t>
              </a:r>
              <a:r>
                <a:rPr lang="en-US" sz="1100" baseline="30000" smtClean="0">
                  <a:latin typeface="VerdanaEqn" pitchFamily="34" charset="0"/>
                </a:rPr>
                <a:t>??</a:t>
              </a:r>
              <a:endParaRPr lang="en-US" sz="1100" baseline="30000">
                <a:latin typeface="VerdanaEqn" pitchFamily="34" charset="0"/>
              </a:endParaRPr>
            </a:p>
          </p:txBody>
        </p:sp>
        <p:sp>
          <p:nvSpPr>
            <p:cNvPr id="103" name="Rechteck 102"/>
            <p:cNvSpPr/>
            <p:nvPr/>
          </p:nvSpPr>
          <p:spPr bwMode="auto">
            <a:xfrm>
              <a:off x="831273" y="3170712"/>
              <a:ext cx="502920" cy="47501"/>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04" name="Rechteck 103"/>
            <p:cNvSpPr/>
            <p:nvPr/>
          </p:nvSpPr>
          <p:spPr bwMode="auto">
            <a:xfrm>
              <a:off x="831273" y="2788722"/>
              <a:ext cx="502920" cy="47501"/>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05" name="Rechteck 104"/>
            <p:cNvSpPr/>
            <p:nvPr/>
          </p:nvSpPr>
          <p:spPr bwMode="auto">
            <a:xfrm>
              <a:off x="1347848" y="1884219"/>
              <a:ext cx="502920" cy="47501"/>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06" name="Rechteck 105"/>
            <p:cNvSpPr/>
            <p:nvPr/>
          </p:nvSpPr>
          <p:spPr bwMode="auto">
            <a:xfrm>
              <a:off x="1347848" y="2487881"/>
              <a:ext cx="502920" cy="47501"/>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07" name="Rechteck 106"/>
            <p:cNvSpPr/>
            <p:nvPr/>
          </p:nvSpPr>
          <p:spPr bwMode="auto">
            <a:xfrm>
              <a:off x="1347848" y="2604655"/>
              <a:ext cx="502920" cy="47501"/>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08" name="Rechteck 107"/>
            <p:cNvSpPr/>
            <p:nvPr/>
          </p:nvSpPr>
          <p:spPr bwMode="auto">
            <a:xfrm>
              <a:off x="1347848" y="3053938"/>
              <a:ext cx="502920" cy="47501"/>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09" name="Rechteck 108"/>
            <p:cNvSpPr/>
            <p:nvPr/>
          </p:nvSpPr>
          <p:spPr bwMode="auto">
            <a:xfrm>
              <a:off x="3954483" y="3301341"/>
              <a:ext cx="502920" cy="47501"/>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10" name="Rechteck 109"/>
            <p:cNvSpPr/>
            <p:nvPr/>
          </p:nvSpPr>
          <p:spPr bwMode="auto">
            <a:xfrm>
              <a:off x="3429961" y="3168734"/>
              <a:ext cx="502920" cy="47501"/>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11" name="Rechteck 110"/>
            <p:cNvSpPr/>
            <p:nvPr/>
          </p:nvSpPr>
          <p:spPr bwMode="auto">
            <a:xfrm>
              <a:off x="2905496" y="3297383"/>
              <a:ext cx="502920" cy="47501"/>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13" name="Rechteck 112"/>
            <p:cNvSpPr/>
            <p:nvPr/>
          </p:nvSpPr>
          <p:spPr bwMode="auto">
            <a:xfrm>
              <a:off x="6080530" y="2804886"/>
              <a:ext cx="502920" cy="47501"/>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grpSp>
      <p:sp>
        <p:nvSpPr>
          <p:cNvPr id="207" name="Rechteck 206"/>
          <p:cNvSpPr/>
          <p:nvPr/>
        </p:nvSpPr>
        <p:spPr>
          <a:xfrm>
            <a:off x="5865966" y="4203768"/>
            <a:ext cx="2834640" cy="914400"/>
          </a:xfrm>
          <a:prstGeom prst="rect">
            <a:avLst/>
          </a:prstGeom>
          <a:solidFill>
            <a:srgbClr val="DDDDDD"/>
          </a:solidFill>
          <a:ln>
            <a:solidFill>
              <a:srgbClr val="FF0000"/>
            </a:solidFill>
          </a:ln>
        </p:spPr>
        <p:txBody>
          <a:bodyPr wrap="square" anchor="ctr" anchorCtr="0">
            <a:spAutoFit/>
          </a:bodyPr>
          <a:lstStyle/>
          <a:p>
            <a:pPr algn="ctr">
              <a:spcBef>
                <a:spcPct val="40000"/>
              </a:spcBef>
              <a:tabLst>
                <a:tab pos="228600" algn="l"/>
              </a:tabLst>
            </a:pPr>
            <a:r>
              <a:rPr lang="en-US" sz="1700" b="1" smtClean="0">
                <a:solidFill>
                  <a:srgbClr val="FF0000"/>
                </a:solidFill>
              </a:rPr>
              <a:t>Many new states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lnDef>
    <a:txDef>
      <a:spPr>
        <a:noFill/>
      </a:spPr>
      <a:bodyPr wrap="square" rtlCol="0">
        <a:spAutoFit/>
      </a:bodyPr>
      <a:lstStyle>
        <a:defPPr algn="l">
          <a:defRPr sz="1700" smtClean="0"/>
        </a:defPPr>
      </a:lstStyle>
    </a:tx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4765</Words>
  <Application>Microsoft Office PowerPoint</Application>
  <PresentationFormat>Bildschirmpräsentation (4:3)</PresentationFormat>
  <Paragraphs>1008</Paragraphs>
  <Slides>43</Slides>
  <Notes>32</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43</vt:i4>
      </vt:variant>
    </vt:vector>
  </HeadingPairs>
  <TitlesOfParts>
    <vt:vector size="54" baseType="lpstr">
      <vt:lpstr>Arial</vt:lpstr>
      <vt:lpstr>Verdana</vt:lpstr>
      <vt:lpstr>Symbol</vt:lpstr>
      <vt:lpstr>VerdanaBar</vt:lpstr>
      <vt:lpstr>VerdanaEqn</vt:lpstr>
      <vt:lpstr>Wingdings</vt:lpstr>
      <vt:lpstr>Calibri</vt:lpstr>
      <vt:lpstr>Times New Roman</vt:lpstr>
      <vt:lpstr>Times New Roman Bar</vt:lpstr>
      <vt:lpstr>MS PGothic</vt:lpstr>
      <vt:lpstr>1_Standarddesign</vt:lpstr>
      <vt:lpstr>Unusual hadron states observed at B-factories  Miriam Fritsch on behalf of the BaBar-Collaboration</vt:lpstr>
      <vt:lpstr>BaBar Detector</vt:lpstr>
      <vt:lpstr>Physics topics at B-factories</vt:lpstr>
      <vt:lpstr>Charmonium Spectroscopy</vt:lpstr>
      <vt:lpstr>Potential of the Strong Interaction</vt:lpstr>
      <vt:lpstr>Potential of the Strong Interaction</vt:lpstr>
      <vt:lpstr>Potential of the Strong Interaction</vt:lpstr>
      <vt:lpstr>Charmonium Spectrum (cc-Mesons)</vt:lpstr>
      <vt:lpstr>Charmonium Spectrum (cc-Mesons)</vt:lpstr>
      <vt:lpstr>Examples for allowed hadronic states</vt:lpstr>
      <vt:lpstr>Charmonium – different internal structure ?</vt:lpstr>
      <vt:lpstr>Spectrum of Hybrids</vt:lpstr>
      <vt:lpstr>Begin of Charmonium Spectroscopy</vt:lpstr>
      <vt:lpstr>New Charmonium-like Discoveries</vt:lpstr>
      <vt:lpstr>Spectroscopy at B-factories</vt:lpstr>
      <vt:lpstr>Spectroscopy at B-factories</vt:lpstr>
      <vt:lpstr>Spectroscopy at B-factories</vt:lpstr>
      <vt:lpstr>Spectroscopy at B-factories</vt:lpstr>
      <vt:lpstr>Identified ?</vt:lpstr>
      <vt:lpstr>The 3940 family</vt:lpstr>
      <vt:lpstr>Charged state Z(4430)-</vt:lpstr>
      <vt:lpstr>Charged state Z(4430)-</vt:lpstr>
      <vt:lpstr>Charged state Z(4430)-</vt:lpstr>
      <vt:lpstr>Charged state Z(4430)-</vt:lpstr>
      <vt:lpstr>Hybrid Candidates with JPC = 1--</vt:lpstr>
      <vt:lpstr>Hybrid Candidates with JPC = 1--</vt:lpstr>
      <vt:lpstr>Search for Y(4260)  D(*)D(*)</vt:lpstr>
      <vt:lpstr>Search for Y(4260)  ψ(2S)ππ</vt:lpstr>
      <vt:lpstr>Hybrid Candidates with JPC = 1--</vt:lpstr>
      <vt:lpstr>Hybrid Candidates with JPC = 1--</vt:lpstr>
      <vt:lpstr>Exotic hybrid at CDF ?</vt:lpstr>
      <vt:lpstr>Exotic hybrid at CDF ?</vt:lpstr>
      <vt:lpstr>X(3872) Discovery</vt:lpstr>
      <vt:lpstr>X(3872) - PDG</vt:lpstr>
      <vt:lpstr>X(3872) Mass Measurements</vt:lpstr>
      <vt:lpstr>X(3872) Properties</vt:lpstr>
      <vt:lpstr>X(3872) - Charmonium or Molecule ? </vt:lpstr>
      <vt:lpstr>X(3872) - Charmonium or Molecule ? </vt:lpstr>
      <vt:lpstr>Summary</vt:lpstr>
      <vt:lpstr>FAIR</vt:lpstr>
      <vt:lpstr>X(3872) at PANDA</vt:lpstr>
      <vt:lpstr>X(3872) at PANDA</vt:lpstr>
      <vt:lpstr>Future ?</vt:lpstr>
    </vt:vector>
  </TitlesOfParts>
  <Company>UniKkarlsruhe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 Miriam Fritsch</dc:creator>
  <cp:lastModifiedBy>Miriam Fritsch</cp:lastModifiedBy>
  <cp:revision>911</cp:revision>
  <dcterms:created xsi:type="dcterms:W3CDTF">2008-05-23T10:13:59Z</dcterms:created>
  <dcterms:modified xsi:type="dcterms:W3CDTF">2011-05-20T15:38:34Z</dcterms:modified>
</cp:coreProperties>
</file>